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Default Extension="pdf" ContentType="application/pdf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Default Extension="tiff" ContentType="image/tiff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r:id="rId1"/>
  </p:sldMasterIdLst>
  <p:notesMasterIdLst>
    <p:notesMasterId r:id="rId20"/>
  </p:notesMasterIdLst>
  <p:handoutMasterIdLst>
    <p:handoutMasterId r:id="rId21"/>
  </p:handoutMasterIdLst>
  <p:sldIdLst>
    <p:sldId id="379" r:id="rId2"/>
    <p:sldId id="401" r:id="rId3"/>
    <p:sldId id="431" r:id="rId4"/>
    <p:sldId id="382" r:id="rId5"/>
    <p:sldId id="376" r:id="rId6"/>
    <p:sldId id="384" r:id="rId7"/>
    <p:sldId id="432" r:id="rId8"/>
    <p:sldId id="416" r:id="rId9"/>
    <p:sldId id="417" r:id="rId10"/>
    <p:sldId id="418" r:id="rId11"/>
    <p:sldId id="398" r:id="rId12"/>
    <p:sldId id="399" r:id="rId13"/>
    <p:sldId id="407" r:id="rId14"/>
    <p:sldId id="430" r:id="rId15"/>
    <p:sldId id="408" r:id="rId16"/>
    <p:sldId id="427" r:id="rId17"/>
    <p:sldId id="425" r:id="rId18"/>
    <p:sldId id="422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hiddenSlides="1" frameSlides="1"/>
  <p:showPr useTimings="0">
    <p:present/>
    <p:sldAll/>
    <p:penClr>
      <a:schemeClr val="tx1"/>
    </p:penClr>
  </p:showPr>
  <p:clrMru>
    <a:srgbClr val="00E802"/>
    <a:srgbClr val="FFABA8"/>
    <a:srgbClr val="FFFFFF"/>
    <a:srgbClr val="E3DBFF"/>
    <a:srgbClr val="FFDBFF"/>
    <a:srgbClr val="C5DFFF"/>
    <a:srgbClr val="D8EEFF"/>
    <a:srgbClr val="DADBFF"/>
    <a:srgbClr val="F7F7F7"/>
    <a:srgbClr val="E6C45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 showComments="0">
  <p:normalViewPr showOutlineIcons="0">
    <p:restoredLeft sz="26236" autoAdjust="0"/>
    <p:restoredTop sz="71951" autoAdjust="0"/>
  </p:normalViewPr>
  <p:slideViewPr>
    <p:cSldViewPr>
      <p:cViewPr>
        <p:scale>
          <a:sx n="50" d="100"/>
          <a:sy n="50" d="100"/>
        </p:scale>
        <p:origin x="-824" y="-504"/>
      </p:cViewPr>
      <p:guideLst>
        <p:guide orient="horz" pos="2496"/>
        <p:guide pos="2064"/>
      </p:guideLst>
    </p:cSldViewPr>
  </p:slideViewPr>
  <p:outlineViewPr>
    <p:cViewPr>
      <p:scale>
        <a:sx n="33" d="100"/>
        <a:sy n="33" d="100"/>
      </p:scale>
      <p:origin x="0" y="4064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pPr>
              <a:defRPr/>
            </a:pPr>
            <a:fld id="{FB296F60-F845-BD47-82A7-06E35E7926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pPr>
              <a:defRPr/>
            </a:pPr>
            <a:fld id="{D8D21442-9D40-8349-8C54-353E6DA019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21442-9D40-8349-8C54-353E6DA019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21442-9D40-8349-8C54-353E6DA0193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21442-9D40-8349-8C54-353E6DA0193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21442-9D40-8349-8C54-353E6DA0193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21442-9D40-8349-8C54-353E6DA0193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Installation + assistance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21442-9D40-8349-8C54-353E6DA0193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Et comprend l’installation initiale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21442-9D40-8349-8C54-353E6DA0193A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21442-9D40-8349-8C54-353E6DA0193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21442-9D40-8349-8C54-353E6DA0193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21442-9D40-8349-8C54-353E6DA0193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aseline="0" dirty="0" smtClean="0"/>
              <a:t>Après avoir exposer nos objectifs, nous aborderons la partie intégration dans ESUP.</a:t>
            </a:r>
          </a:p>
          <a:p>
            <a:r>
              <a:rPr lang="fr-FR" baseline="0" dirty="0" smtClean="0"/>
              <a:t>Suivront des illustrations vidéos des </a:t>
            </a:r>
            <a:r>
              <a:rPr lang="fr-FR" baseline="0" dirty="0" err="1" smtClean="0"/>
              <a:t>portlets</a:t>
            </a:r>
            <a:r>
              <a:rPr lang="fr-FR" baseline="0" dirty="0" smtClean="0"/>
              <a:t>, avant de parler de l’infrastructure d’EVO Learning. </a:t>
            </a:r>
          </a:p>
          <a:p>
            <a:r>
              <a:rPr lang="fr-FR" baseline="0" dirty="0" smtClean="0"/>
              <a:t>Je terminerai par les aspects financiers du projet.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21442-9D40-8349-8C54-353E6DA0193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21442-9D40-8349-8C54-353E6DA0193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21442-9D40-8349-8C54-353E6DA0193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21442-9D40-8349-8C54-353E6DA0193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1200" dirty="0" err="1" smtClean="0"/>
              <a:t>Système</a:t>
            </a:r>
            <a:r>
              <a:rPr lang="en-US" sz="1200" dirty="0" smtClean="0"/>
              <a:t> qui </a:t>
            </a:r>
            <a:r>
              <a:rPr lang="en-US" sz="1200" dirty="0" err="1" smtClean="0"/>
              <a:t>fourni</a:t>
            </a:r>
            <a:r>
              <a:rPr lang="en-US" sz="1200" dirty="0" smtClean="0"/>
              <a:t> </a:t>
            </a:r>
            <a:r>
              <a:rPr lang="en-US" sz="1200" dirty="0" err="1" smtClean="0"/>
              <a:t>une</a:t>
            </a:r>
            <a:r>
              <a:rPr lang="en-US" sz="1200" dirty="0" smtClean="0"/>
              <a:t> </a:t>
            </a:r>
            <a:r>
              <a:rPr lang="en-US" sz="1200" dirty="0" err="1" smtClean="0"/>
              <a:t>plateforme</a:t>
            </a:r>
            <a:r>
              <a:rPr lang="en-US" sz="1200" dirty="0" smtClean="0"/>
              <a:t> </a:t>
            </a:r>
            <a:r>
              <a:rPr lang="en-US" sz="1200" dirty="0" err="1" smtClean="0">
                <a:solidFill>
                  <a:srgbClr val="FFFFFF"/>
                </a:solidFill>
              </a:rPr>
              <a:t>d’enseignement</a:t>
            </a:r>
            <a:r>
              <a:rPr lang="en-US" sz="1200" dirty="0" smtClean="0">
                <a:solidFill>
                  <a:srgbClr val="FFFFFF"/>
                </a:solidFill>
              </a:rPr>
              <a:t> </a:t>
            </a:r>
            <a:r>
              <a:rPr lang="en-US" sz="1200" dirty="0" err="1" smtClean="0">
                <a:solidFill>
                  <a:srgbClr val="FFFFFF"/>
                </a:solidFill>
              </a:rPr>
              <a:t>à</a:t>
            </a:r>
            <a:r>
              <a:rPr lang="en-US" sz="1200" dirty="0" smtClean="0">
                <a:solidFill>
                  <a:srgbClr val="FFFFFF"/>
                </a:solidFill>
              </a:rPr>
              <a:t> distance en temps </a:t>
            </a:r>
            <a:r>
              <a:rPr lang="en-US" sz="1200" dirty="0" err="1" smtClean="0">
                <a:solidFill>
                  <a:srgbClr val="FFFFFF"/>
                </a:solidFill>
              </a:rPr>
              <a:t>réel</a:t>
            </a:r>
            <a:r>
              <a:rPr lang="en-US" sz="1200" dirty="0" smtClean="0">
                <a:solidFill>
                  <a:srgbClr val="FFFFFF"/>
                </a:solidFill>
              </a:rPr>
              <a:t>.</a:t>
            </a:r>
          </a:p>
          <a:p>
            <a:pPr>
              <a:spcAft>
                <a:spcPts val="1200"/>
              </a:spcAft>
            </a:pPr>
            <a:endParaRPr lang="en-US" sz="100" dirty="0" smtClean="0"/>
          </a:p>
          <a:p>
            <a:pPr>
              <a:spcAft>
                <a:spcPts val="1200"/>
              </a:spcAft>
            </a:pPr>
            <a:r>
              <a:rPr lang="en-US" sz="1200" dirty="0" err="1" smtClean="0"/>
              <a:t>Média</a:t>
            </a:r>
            <a:r>
              <a:rPr lang="en-US" sz="1200" dirty="0" smtClean="0"/>
              <a:t> en temps </a:t>
            </a:r>
            <a:r>
              <a:rPr lang="en-US" sz="1200" dirty="0" err="1" smtClean="0"/>
              <a:t>réel</a:t>
            </a:r>
            <a:r>
              <a:rPr lang="en-US" sz="1200" dirty="0" smtClean="0"/>
              <a:t> : </a:t>
            </a:r>
            <a:r>
              <a:rPr lang="en-US" sz="1200" dirty="0" err="1" smtClean="0">
                <a:solidFill>
                  <a:srgbClr val="FFFFFF"/>
                </a:solidFill>
              </a:rPr>
              <a:t>Texte</a:t>
            </a:r>
            <a:r>
              <a:rPr lang="en-US" sz="1200" dirty="0" smtClean="0">
                <a:solidFill>
                  <a:srgbClr val="FFFFFF"/>
                </a:solidFill>
              </a:rPr>
              <a:t>, Audio, </a:t>
            </a:r>
            <a:r>
              <a:rPr lang="en-US" sz="1200" dirty="0" err="1" smtClean="0">
                <a:solidFill>
                  <a:srgbClr val="FFFFFF"/>
                </a:solidFill>
              </a:rPr>
              <a:t>Vidéo</a:t>
            </a:r>
            <a:r>
              <a:rPr lang="en-US" sz="1200" dirty="0" smtClean="0">
                <a:solidFill>
                  <a:srgbClr val="FFFFFF"/>
                </a:solidFill>
              </a:rPr>
              <a:t>, Capture </a:t>
            </a:r>
            <a:r>
              <a:rPr lang="en-US" sz="1200" dirty="0" err="1" smtClean="0">
                <a:solidFill>
                  <a:srgbClr val="FFFFFF"/>
                </a:solidFill>
              </a:rPr>
              <a:t>d’écran</a:t>
            </a:r>
            <a:r>
              <a:rPr lang="en-US" sz="1200" dirty="0" smtClean="0">
                <a:solidFill>
                  <a:srgbClr val="FFFFFF"/>
                </a:solidFill>
              </a:rPr>
              <a:t>, tableau </a:t>
            </a:r>
            <a:r>
              <a:rPr lang="en-US" sz="1200" dirty="0" err="1" smtClean="0">
                <a:solidFill>
                  <a:srgbClr val="FFFFFF"/>
                </a:solidFill>
              </a:rPr>
              <a:t>blanc</a:t>
            </a:r>
            <a:r>
              <a:rPr lang="en-US" sz="1200" dirty="0" smtClean="0">
                <a:solidFill>
                  <a:srgbClr val="FFFFFF"/>
                </a:solidFill>
              </a:rPr>
              <a:t>, </a:t>
            </a:r>
            <a:r>
              <a:rPr lang="en-US" sz="1200" dirty="0" err="1" smtClean="0">
                <a:solidFill>
                  <a:srgbClr val="FFFFFF"/>
                </a:solidFill>
              </a:rPr>
              <a:t>fichiers</a:t>
            </a:r>
            <a:r>
              <a:rPr lang="en-US" sz="1200" dirty="0" smtClean="0">
                <a:solidFill>
                  <a:srgbClr val="FFFFFF"/>
                </a:solidFill>
              </a:rPr>
              <a:t>, </a:t>
            </a:r>
            <a:r>
              <a:rPr lang="en-US" sz="1200" dirty="0" err="1" smtClean="0">
                <a:solidFill>
                  <a:srgbClr val="FFFFFF"/>
                </a:solidFill>
              </a:rPr>
              <a:t>enregistrements</a:t>
            </a:r>
            <a:r>
              <a:rPr lang="en-US" sz="1200" dirty="0" smtClean="0"/>
              <a:t>. </a:t>
            </a:r>
            <a:endParaRPr lang="en-US" sz="1200" dirty="0" smtClean="0">
              <a:solidFill>
                <a:srgbClr val="FFFFFF"/>
              </a:solidFill>
            </a:endParaRPr>
          </a:p>
          <a:p>
            <a:pPr>
              <a:spcAft>
                <a:spcPts val="1200"/>
              </a:spcAft>
              <a:buNone/>
            </a:pPr>
            <a:endParaRPr lang="en-US" sz="100" dirty="0" smtClean="0">
              <a:solidFill>
                <a:srgbClr val="FFFFFF"/>
              </a:solidFill>
            </a:endParaRPr>
          </a:p>
          <a:p>
            <a:pPr>
              <a:spcAft>
                <a:spcPts val="1200"/>
              </a:spcAft>
            </a:pPr>
            <a:r>
              <a:rPr lang="en-US" sz="1200" dirty="0" smtClean="0"/>
              <a:t>Le </a:t>
            </a:r>
            <a:r>
              <a:rPr lang="en-US" sz="1200" dirty="0" err="1" smtClean="0"/>
              <a:t>système</a:t>
            </a:r>
            <a:r>
              <a:rPr lang="en-US" sz="1200" dirty="0" smtClean="0"/>
              <a:t> </a:t>
            </a:r>
            <a:r>
              <a:rPr lang="en-US" sz="1200" dirty="0" err="1" smtClean="0"/>
              <a:t>est</a:t>
            </a:r>
            <a:r>
              <a:rPr lang="en-US" sz="1200" dirty="0" smtClean="0"/>
              <a:t> </a:t>
            </a:r>
            <a:r>
              <a:rPr lang="en-US" sz="1200" dirty="0" err="1" smtClean="0">
                <a:solidFill>
                  <a:srgbClr val="FFFFFF"/>
                </a:solidFill>
              </a:rPr>
              <a:t>issu</a:t>
            </a:r>
            <a:r>
              <a:rPr lang="en-US" sz="1200" dirty="0" smtClean="0">
                <a:solidFill>
                  <a:srgbClr val="FFFFFF"/>
                </a:solidFill>
              </a:rPr>
              <a:t> </a:t>
            </a:r>
            <a:r>
              <a:rPr lang="en-US" sz="1200" dirty="0" smtClean="0"/>
              <a:t>des technologies </a:t>
            </a:r>
            <a:r>
              <a:rPr lang="en-US" sz="1200" dirty="0" smtClean="0">
                <a:solidFill>
                  <a:srgbClr val="FFFFFF"/>
                </a:solidFill>
              </a:rPr>
              <a:t>EVO</a:t>
            </a:r>
          </a:p>
          <a:p>
            <a:pPr>
              <a:spcAft>
                <a:spcPts val="1200"/>
              </a:spcAft>
            </a:pPr>
            <a:endParaRPr lang="en-US" sz="300" dirty="0" smtClean="0">
              <a:solidFill>
                <a:srgbClr val="FFFFFF"/>
              </a:solidFill>
            </a:endParaRPr>
          </a:p>
          <a:p>
            <a:pPr>
              <a:spcAft>
                <a:spcPts val="1200"/>
              </a:spcAft>
            </a:pPr>
            <a:r>
              <a:rPr lang="en-US" sz="1200" dirty="0" smtClean="0"/>
              <a:t>Il a </a:t>
            </a:r>
            <a:r>
              <a:rPr lang="en-US" sz="1200" dirty="0" err="1" smtClean="0"/>
              <a:t>été</a:t>
            </a:r>
            <a:r>
              <a:rPr lang="en-US" sz="1200" dirty="0" smtClean="0"/>
              <a:t> </a:t>
            </a:r>
            <a:r>
              <a:rPr lang="en-US" sz="1200" dirty="0" err="1" smtClean="0">
                <a:solidFill>
                  <a:schemeClr val="accent3"/>
                </a:solidFill>
              </a:rPr>
              <a:t>adapté</a:t>
            </a:r>
            <a:r>
              <a:rPr lang="en-US" sz="1200" dirty="0" smtClean="0">
                <a:solidFill>
                  <a:schemeClr val="accent3"/>
                </a:solidFill>
              </a:rPr>
              <a:t> </a:t>
            </a:r>
            <a:r>
              <a:rPr lang="en-US" sz="1200" dirty="0" smtClean="0"/>
              <a:t>pour les </a:t>
            </a:r>
            <a:r>
              <a:rPr lang="en-US" sz="1200" dirty="0" err="1" smtClean="0"/>
              <a:t>contraintes</a:t>
            </a:r>
            <a:r>
              <a:rPr lang="en-US" sz="1200" dirty="0" smtClean="0"/>
              <a:t> </a:t>
            </a:r>
            <a:r>
              <a:rPr lang="en-US" sz="1200" dirty="0" err="1" smtClean="0"/>
              <a:t>liées</a:t>
            </a:r>
            <a:r>
              <a:rPr lang="en-US" sz="1200" dirty="0" smtClean="0"/>
              <a:t> </a:t>
            </a:r>
            <a:r>
              <a:rPr lang="en-US" sz="1200" dirty="0" err="1" smtClean="0"/>
              <a:t>à</a:t>
            </a:r>
            <a:r>
              <a:rPr lang="en-US" sz="1200" dirty="0" smtClean="0"/>
              <a:t> </a:t>
            </a:r>
            <a:r>
              <a:rPr lang="en-US" sz="1200" dirty="0" err="1" smtClean="0"/>
              <a:t>I’enseignement</a:t>
            </a:r>
            <a:endParaRPr lang="en-US" sz="1200" dirty="0" smtClean="0">
              <a:solidFill>
                <a:srgbClr val="FFFFFF"/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21442-9D40-8349-8C54-353E6DA0193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21442-9D40-8349-8C54-353E6DA0193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 smtClean="0">
                <a:solidFill>
                  <a:srgbClr val="F2F2F2"/>
                </a:solidFill>
              </a:rPr>
              <a:t>Lorsqu’il</a:t>
            </a:r>
            <a:r>
              <a:rPr lang="en-US" sz="1200" dirty="0" smtClean="0">
                <a:solidFill>
                  <a:srgbClr val="F2F2F2"/>
                </a:solidFill>
              </a:rPr>
              <a:t> a joint la </a:t>
            </a:r>
            <a:r>
              <a:rPr lang="en-US" sz="1200" dirty="0" err="1" smtClean="0">
                <a:solidFill>
                  <a:srgbClr val="F2F2F2"/>
                </a:solidFill>
              </a:rPr>
              <a:t>salle</a:t>
            </a:r>
            <a:r>
              <a:rPr lang="en-US" sz="1200" dirty="0" smtClean="0">
                <a:solidFill>
                  <a:srgbClr val="F2F2F2"/>
                </a:solidFill>
              </a:rPr>
              <a:t> </a:t>
            </a:r>
            <a:r>
              <a:rPr lang="en-US" sz="1200" dirty="0" err="1" smtClean="0">
                <a:solidFill>
                  <a:srgbClr val="F2F2F2"/>
                </a:solidFill>
              </a:rPr>
              <a:t>d’enseignement</a:t>
            </a:r>
            <a:endParaRPr lang="en-US" sz="1200" dirty="0" smtClean="0">
              <a:solidFill>
                <a:srgbClr val="F2F2F2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solidFill>
                <a:srgbClr val="F2F2F2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F2F2F2"/>
                </a:solidFill>
              </a:rPr>
              <a:t>Augmenter </a:t>
            </a:r>
            <a:r>
              <a:rPr lang="en-US" sz="1200" dirty="0" smtClean="0"/>
              <a:t>la </a:t>
            </a:r>
            <a:r>
              <a:rPr lang="en-US" sz="1200" dirty="0" err="1" smtClean="0"/>
              <a:t>durée</a:t>
            </a:r>
            <a:r>
              <a:rPr lang="en-US" sz="1200" dirty="0" smtClean="0"/>
              <a:t> de </a:t>
            </a:r>
            <a:r>
              <a:rPr lang="en-US" sz="1200" dirty="0" err="1" smtClean="0"/>
              <a:t>réservation</a:t>
            </a:r>
            <a:r>
              <a:rPr lang="en-US" sz="1200" dirty="0" smtClean="0"/>
              <a:t> </a:t>
            </a:r>
            <a:r>
              <a:rPr lang="en-US" sz="1200" dirty="0" smtClean="0">
                <a:solidFill>
                  <a:srgbClr val="F2F2F2"/>
                </a:solidFill>
              </a:rPr>
              <a:t>de la </a:t>
            </a:r>
            <a:r>
              <a:rPr lang="en-US" sz="1200" dirty="0" err="1" smtClean="0">
                <a:solidFill>
                  <a:srgbClr val="F2F2F2"/>
                </a:solidFill>
              </a:rPr>
              <a:t>salle</a:t>
            </a:r>
            <a:r>
              <a:rPr lang="en-US" sz="1200" dirty="0" smtClean="0">
                <a:solidFill>
                  <a:srgbClr val="F2F2F2"/>
                </a:solidFill>
              </a:rPr>
              <a:t> </a:t>
            </a:r>
            <a:r>
              <a:rPr lang="en-US" sz="1200" dirty="0" err="1" smtClean="0">
                <a:solidFill>
                  <a:srgbClr val="F2F2F2"/>
                </a:solidFill>
              </a:rPr>
              <a:t>d’enseignement</a:t>
            </a:r>
            <a:r>
              <a:rPr lang="en-US" sz="1200" dirty="0" smtClean="0">
                <a:solidFill>
                  <a:srgbClr val="F2F2F2"/>
                </a:solidFill>
              </a:rPr>
              <a:t>. </a:t>
            </a:r>
            <a:endParaRPr lang="en-US" sz="120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21442-9D40-8349-8C54-353E6DA0193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21442-9D40-8349-8C54-353E6DA0193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pPr>
              <a:defRPr/>
            </a:pPr>
            <a:r>
              <a:rPr lang="en-US"/>
              <a:t>EVOGH 2008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0"/>
            <a:ext cx="20193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9055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pPr>
              <a:defRPr/>
            </a:pPr>
            <a:r>
              <a:rPr lang="en-US"/>
              <a:t>EVOGH 2008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pPr>
              <a:defRPr/>
            </a:pPr>
            <a:r>
              <a:rPr lang="en-US" dirty="0"/>
              <a:t>EVOGH 2008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pPr>
              <a:defRPr/>
            </a:pPr>
            <a:r>
              <a:rPr lang="en-US"/>
              <a:t>EVOGH 2008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pPr>
              <a:defRPr/>
            </a:pPr>
            <a:r>
              <a:rPr lang="en-US"/>
              <a:t>EVOGH 2008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pPr>
              <a:defRPr/>
            </a:pPr>
            <a:r>
              <a:rPr lang="en-US"/>
              <a:t>EVOGH 2008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pPr>
              <a:defRPr/>
            </a:pPr>
            <a:r>
              <a:rPr lang="en-US"/>
              <a:t>EVOGH 2008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VOLEARNING_Master_slide_2010.jpg"/>
          <p:cNvPicPr>
            <a:picLocks noChangeAspect="1"/>
          </p:cNvPicPr>
          <p:nvPr userDrawn="1"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276600" y="6396335"/>
            <a:ext cx="2443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1">
                    <a:lumMod val="50000"/>
                    <a:lumOff val="50000"/>
                    <a:alpha val="54000"/>
                  </a:schemeClr>
                </a:solidFill>
              </a:rPr>
              <a:t>Esup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  <a:alpha val="54000"/>
                  </a:schemeClr>
                </a:solidFill>
              </a:rPr>
              <a:t> Days</a:t>
            </a:r>
            <a:r>
              <a:rPr lang="en-US" baseline="0" dirty="0" smtClean="0">
                <a:solidFill>
                  <a:schemeClr val="tx1">
                    <a:lumMod val="50000"/>
                    <a:lumOff val="50000"/>
                    <a:alpha val="54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  <a:alpha val="54000"/>
                  </a:schemeClr>
                </a:solidFill>
              </a:rPr>
              <a:t>2010</a:t>
            </a:r>
            <a:endParaRPr lang="en-US" dirty="0">
              <a:solidFill>
                <a:schemeClr val="tx1">
                  <a:lumMod val="50000"/>
                  <a:lumOff val="50000"/>
                  <a:alpha val="54000"/>
                </a:schemeClr>
              </a:solidFill>
            </a:endParaRPr>
          </a:p>
        </p:txBody>
      </p:sp>
      <p:sp>
        <p:nvSpPr>
          <p:cNvPr id="8" name="ZoneTexte 7"/>
          <p:cNvSpPr txBox="1"/>
          <p:nvPr userDrawn="1"/>
        </p:nvSpPr>
        <p:spPr>
          <a:xfrm>
            <a:off x="-76200" y="1219200"/>
            <a:ext cx="800219" cy="5638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fr-FR" sz="2000" spc="300" dirty="0" smtClean="0">
                <a:solidFill>
                  <a:srgbClr val="DAB856"/>
                </a:solidFill>
                <a:latin typeface="Arial Narrow"/>
                <a:cs typeface="Arial Narrow"/>
              </a:rPr>
              <a:t>CALIFORNIA</a:t>
            </a:r>
            <a:r>
              <a:rPr lang="fr-FR" sz="2000" spc="300" baseline="0" dirty="0" smtClean="0">
                <a:solidFill>
                  <a:srgbClr val="DAB856"/>
                </a:solidFill>
                <a:latin typeface="Arial Narrow"/>
                <a:cs typeface="Arial Narrow"/>
              </a:rPr>
              <a:t> INSTITUTE OF TECHNOLOGY</a:t>
            </a:r>
            <a:br>
              <a:rPr lang="fr-FR" sz="2000" spc="300" baseline="0" dirty="0" smtClean="0">
                <a:solidFill>
                  <a:srgbClr val="DAB856"/>
                </a:solidFill>
                <a:latin typeface="Arial Narrow"/>
                <a:cs typeface="Arial Narrow"/>
              </a:rPr>
            </a:br>
            <a:r>
              <a:rPr lang="fr-FR" sz="2000" spc="300" baseline="0" dirty="0" smtClean="0">
                <a:solidFill>
                  <a:srgbClr val="E6C45D"/>
                </a:solidFill>
                <a:latin typeface="Arial Narrow"/>
                <a:cs typeface="Arial Narrow"/>
              </a:rPr>
              <a:t>UNIVERSITE</a:t>
            </a:r>
            <a:r>
              <a:rPr lang="fr-FR" sz="2000" spc="300" baseline="0" dirty="0" smtClean="0">
                <a:solidFill>
                  <a:srgbClr val="DAB856"/>
                </a:solidFill>
                <a:latin typeface="Arial Narrow"/>
                <a:cs typeface="Arial Narrow"/>
              </a:rPr>
              <a:t> PIERRE ET MARIE CURIE</a:t>
            </a:r>
            <a:endParaRPr lang="fr-FR" sz="2000" spc="300" dirty="0">
              <a:solidFill>
                <a:srgbClr val="DAB856"/>
              </a:solidFill>
              <a:latin typeface="Arial Narrow"/>
              <a:cs typeface="Arial Narrow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3C262"/>
        </a:buClr>
        <a:buChar char="•"/>
        <a:defRPr sz="3200">
          <a:solidFill>
            <a:srgbClr val="FFE26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FFFFFF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FFF0F0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5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C5DFFF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tiff"/><Relationship Id="rId5" Type="http://schemas.openxmlformats.org/officeDocument/2006/relationships/image" Target="../media/image14.png"/><Relationship Id="rId6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3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4" Type="http://schemas.openxmlformats.org/officeDocument/2006/relationships/image" Target="../media/image16.png"/><Relationship Id="rId1" Type="http://schemas.openxmlformats.org/officeDocument/2006/relationships/video" Target="file://localhost/Users/Enigma/Dossiers/_VIDEO%20et%20VISIO/EVO/RESUME/esupdays_2010/portlet-EVO2.mp4" TargetMode="Externa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4" Type="http://schemas.openxmlformats.org/officeDocument/2006/relationships/image" Target="../media/image17.png"/><Relationship Id="rId1" Type="http://schemas.openxmlformats.org/officeDocument/2006/relationships/video" Target="file://localhost/Users/Enigma/Dossiers/_VIDEO%20et%20VISIO/EVO/RESUME/esupdays_2010/portlet-EVO-Learning6.mp4" TargetMode="Externa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df"/><Relationship Id="rId4" Type="http://schemas.openxmlformats.org/officeDocument/2006/relationships/image" Target="../media/image41.pdf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458200" cy="3657600"/>
          </a:xfrm>
          <a:effectLst>
            <a:reflection stA="75000" endPos="75000" dist="12700" dir="5400000" sy="-100000" algn="bl" rotWithShape="0"/>
          </a:effectLst>
        </p:spPr>
        <p:txBody>
          <a:bodyPr/>
          <a:lstStyle/>
          <a:p>
            <a:pPr algn="ctr">
              <a:buNone/>
            </a:pPr>
            <a:r>
              <a:rPr lang="en-US" sz="4300" b="1" dirty="0" smtClean="0">
                <a:solidFill>
                  <a:srgbClr val="FFFFFF"/>
                </a:solidFill>
                <a:effectLst>
                  <a:reflection stA="91000" endPos="75000" dist="12700" dir="5400000" sy="-100000" algn="bl" rotWithShape="0"/>
                </a:effectLst>
              </a:rPr>
              <a:t> </a:t>
            </a:r>
            <a:r>
              <a:rPr lang="en-US" sz="4300" b="1" dirty="0" err="1" smtClean="0">
                <a:solidFill>
                  <a:srgbClr val="FFFFFF"/>
                </a:solidFill>
                <a:effectLst>
                  <a:reflection stA="91000" endPos="75000" dist="12700" dir="5400000" sy="-100000" algn="bl" rotWithShape="0"/>
                </a:effectLst>
              </a:rPr>
              <a:t>Intégration</a:t>
            </a:r>
            <a:r>
              <a:rPr lang="en-US" sz="4300" b="1" dirty="0" smtClean="0">
                <a:solidFill>
                  <a:srgbClr val="FFFFFF"/>
                </a:solidFill>
                <a:effectLst>
                  <a:reflection stA="91000" endPos="75000" dist="12700" dir="5400000" sy="-100000" algn="bl" rotWithShape="0"/>
                </a:effectLst>
              </a:rPr>
              <a:t> ESUP pour un </a:t>
            </a:r>
            <a:r>
              <a:rPr lang="en-US" sz="4300" b="1" dirty="0" err="1" smtClean="0">
                <a:solidFill>
                  <a:srgbClr val="FFFFFF"/>
                </a:solidFill>
                <a:effectLst>
                  <a:reflection stA="91000" endPos="75000" dist="12700" dir="5400000" sy="-100000" algn="bl" rotWithShape="0"/>
                </a:effectLst>
              </a:rPr>
              <a:t>système</a:t>
            </a:r>
            <a:r>
              <a:rPr lang="en-US" sz="4300" b="1" dirty="0" smtClean="0">
                <a:solidFill>
                  <a:srgbClr val="FFFFFF"/>
                </a:solidFill>
                <a:effectLst>
                  <a:reflection stA="91000" endPos="75000" dist="12700" dir="5400000" sy="-100000" algn="bl" rotWithShape="0"/>
                </a:effectLst>
              </a:rPr>
              <a:t> de </a:t>
            </a:r>
            <a:r>
              <a:rPr lang="en-US" sz="4300" b="1" dirty="0" err="1" smtClean="0">
                <a:solidFill>
                  <a:srgbClr val="FFFFFF"/>
                </a:solidFill>
                <a:effectLst>
                  <a:reflection stA="91000" endPos="75000" dist="12700" dir="5400000" sy="-100000" algn="bl" rotWithShape="0"/>
                </a:effectLst>
              </a:rPr>
              <a:t>visioconférence</a:t>
            </a:r>
            <a:r>
              <a:rPr lang="en-US" sz="4300" b="1" dirty="0" smtClean="0">
                <a:solidFill>
                  <a:srgbClr val="FFFFFF"/>
                </a:solidFill>
                <a:effectLst>
                  <a:reflection stA="91000" endPos="75000" dist="12700" dir="5400000" sy="-100000" algn="bl" rotWithShape="0"/>
                </a:effectLst>
              </a:rPr>
              <a:t> </a:t>
            </a:r>
            <a:r>
              <a:rPr lang="en-US" sz="4300" b="1" dirty="0" err="1" smtClean="0">
                <a:solidFill>
                  <a:srgbClr val="FFFFFF"/>
                </a:solidFill>
                <a:effectLst>
                  <a:reflection stA="91000" endPos="75000" dist="12700" dir="5400000" sy="-100000" algn="bl" rotWithShape="0"/>
                </a:effectLst>
              </a:rPr>
              <a:t>sur</a:t>
            </a:r>
            <a:r>
              <a:rPr lang="en-US" sz="4300" b="1" dirty="0" smtClean="0">
                <a:solidFill>
                  <a:srgbClr val="FFFFFF"/>
                </a:solidFill>
                <a:effectLst>
                  <a:reflection stA="91000" endPos="75000" dist="12700" dir="5400000" sy="-100000" algn="bl" rotWithShape="0"/>
                </a:effectLst>
              </a:rPr>
              <a:t> le Web : EVO</a:t>
            </a:r>
            <a:endParaRPr lang="en-US" sz="4300" b="1" dirty="0">
              <a:solidFill>
                <a:srgbClr val="FFFFFF"/>
              </a:solidFill>
              <a:effectLst>
                <a:reflection stA="91000" endPos="75000" dist="12700" dir="5400000" sy="-100000" algn="bl" rotWithShape="0"/>
              </a:effectLst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295400" y="571500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3C262"/>
              </a:buClr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7F7F7"/>
                </a:solidFill>
                <a:effectLst>
                  <a:reflection stA="50000" endPos="57000" dist="1016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Gregory DENIS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7F7F7"/>
              </a:solidFill>
              <a:effectLst>
                <a:reflection stA="50000" endPos="57000" dist="1016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953000" y="571500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3C262"/>
              </a:buClr>
              <a:buSzTx/>
              <a:buFontTx/>
              <a:buNone/>
              <a:tabLst/>
              <a:defRPr/>
            </a:pPr>
            <a:r>
              <a:rPr lang="en-US" b="1" kern="0" dirty="0" smtClean="0">
                <a:solidFill>
                  <a:srgbClr val="F7F7F7"/>
                </a:solidFill>
                <a:effectLst>
                  <a:reflection stA="50000" endPos="75000" dist="12700" dir="5400000" sy="-100000" algn="bl" rotWithShape="0"/>
                </a:effectLst>
                <a:latin typeface="+mn-lt"/>
                <a:ea typeface="+mn-ea"/>
                <a:cs typeface="+mn-cs"/>
              </a:rPr>
              <a:t>Yves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7F7F7"/>
                </a:solidFill>
                <a:effectLst>
                  <a:reflection stA="50000" endPos="75000" dist="127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7F7F7"/>
                </a:solidFill>
                <a:effectLst>
                  <a:reflection stA="50000" endPos="63000" dist="635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EPELBOIN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7F7F7"/>
              </a:solidFill>
              <a:effectLst>
                <a:reflection stA="50000" endPos="63000" dist="635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953000" y="601980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3C262"/>
              </a:buClr>
              <a:buSzTx/>
              <a:buFontTx/>
              <a:buNone/>
              <a:tabLst/>
              <a:defRPr/>
            </a:pPr>
            <a:r>
              <a:rPr lang="en-US" b="1" kern="0" noProof="0" dirty="0" err="1" smtClean="0">
                <a:solidFill>
                  <a:srgbClr val="F7F7F7"/>
                </a:solidFill>
                <a:effectLst>
                  <a:reflection stA="50000" endPos="75000" dist="12700" dir="5400000" sy="-100000" algn="bl" rotWithShape="0"/>
                </a:effectLst>
                <a:latin typeface="+mn-lt"/>
                <a:ea typeface="+mn-ea"/>
                <a:cs typeface="+mn-cs"/>
              </a:rPr>
              <a:t>Agnès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7F7F7"/>
                </a:solidFill>
                <a:effectLst>
                  <a:reflection stA="50000" endPos="75000" dist="127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b="1" kern="0" dirty="0" smtClean="0">
                <a:solidFill>
                  <a:srgbClr val="F7F7F7"/>
                </a:solidFill>
                <a:effectLst>
                  <a:reflection stA="50000" endPos="63000" dist="63500" dir="5400000" sy="-100000" algn="bl" rotWithShape="0"/>
                </a:effectLst>
                <a:latin typeface="+mn-lt"/>
                <a:ea typeface="+mn-ea"/>
                <a:cs typeface="+mn-cs"/>
              </a:rPr>
              <a:t>PRUVOST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7F7F7"/>
              </a:solidFill>
              <a:effectLst>
                <a:reflection stA="50000" endPos="63000" dist="635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Content Placeholder 4" descr="UPMC.png"/>
          <p:cNvPicPr>
            <a:picLocks noChangeAspect="1"/>
          </p:cNvPicPr>
          <p:nvPr/>
        </p:nvPicPr>
        <p:blipFill>
          <a:blip r:embed="rId3">
            <a:lum bright="78000" contrast="35000"/>
          </a:blip>
          <a:srcRect t="-2624" b="-3317"/>
          <a:stretch>
            <a:fillRect/>
          </a:stretch>
        </p:blipFill>
        <p:spPr bwMode="auto">
          <a:xfrm>
            <a:off x="6248400" y="228600"/>
            <a:ext cx="2590800" cy="945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87000" endPos="75000" dist="12700" dir="5400000" sy="-100000" algn="bl" rotWithShape="0"/>
          </a:effectLst>
        </p:spPr>
      </p:pic>
      <p:sp>
        <p:nvSpPr>
          <p:cNvPr id="9" name="Rectangle 8"/>
          <p:cNvSpPr/>
          <p:nvPr/>
        </p:nvSpPr>
        <p:spPr>
          <a:xfrm>
            <a:off x="1426576" y="4724400"/>
            <a:ext cx="73364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spc="300" dirty="0" err="1" smtClean="0">
                <a:solidFill>
                  <a:srgbClr val="E3DBFF"/>
                </a:solidFill>
                <a:effectLst>
                  <a:reflection stA="50000" endPos="75000" dist="12700" dir="5400000" sy="-100000" algn="bl" rotWithShape="0"/>
                </a:effectLst>
                <a:latin typeface="Verdana"/>
                <a:cs typeface="Verdana"/>
              </a:rPr>
              <a:t>Projet</a:t>
            </a:r>
            <a:r>
              <a:rPr lang="en-US" b="1" i="1" spc="300" dirty="0" smtClean="0">
                <a:solidFill>
                  <a:srgbClr val="E3DBFF"/>
                </a:solidFill>
                <a:effectLst>
                  <a:reflection stA="50000" endPos="75000" dist="12700" dir="5400000" sy="-100000" algn="bl" rotWithShape="0"/>
                </a:effectLst>
                <a:latin typeface="Verdana"/>
                <a:cs typeface="Verdana"/>
              </a:rPr>
              <a:t> </a:t>
            </a:r>
            <a:r>
              <a:rPr lang="en-US" b="1" i="1" spc="300" dirty="0" err="1" smtClean="0">
                <a:solidFill>
                  <a:srgbClr val="E3DBFF"/>
                </a:solidFill>
                <a:effectLst>
                  <a:reflection stA="50000" endPos="75000" dist="12700" dir="5400000" sy="-100000" algn="bl" rotWithShape="0"/>
                </a:effectLst>
                <a:latin typeface="Verdana"/>
                <a:cs typeface="Verdana"/>
              </a:rPr>
              <a:t>commun</a:t>
            </a:r>
            <a:r>
              <a:rPr lang="en-US" b="1" i="1" spc="300" dirty="0" smtClean="0">
                <a:solidFill>
                  <a:srgbClr val="E3DBFF"/>
                </a:solidFill>
                <a:effectLst>
                  <a:reflection stA="50000" endPos="75000" dist="12700" dir="5400000" sy="-100000" algn="bl" rotWithShape="0"/>
                </a:effectLst>
                <a:latin typeface="Verdana"/>
                <a:cs typeface="Verdana"/>
              </a:rPr>
              <a:t> : CALTECH / UPMC</a:t>
            </a:r>
            <a:endParaRPr lang="fr-FR" b="1" i="1" spc="300" dirty="0">
              <a:solidFill>
                <a:srgbClr val="E3DBFF"/>
              </a:solidFill>
              <a:effectLst>
                <a:reflection stA="50000" endPos="75000" dist="12700" dir="5400000" sy="-100000" algn="bl" rotWithShape="0"/>
              </a:effectLst>
              <a:latin typeface="Verdana"/>
              <a:cs typeface="Verdana"/>
            </a:endParaRPr>
          </a:p>
        </p:txBody>
      </p:sp>
    </p:spTree>
  </p:cSld>
  <p:clrMapOvr>
    <a:masterClrMapping/>
  </p:clrMapOvr>
  <p:transition advTm="22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Evo-Learning.png"/>
          <p:cNvPicPr>
            <a:picLocks noChangeAspect="1"/>
          </p:cNvPicPr>
          <p:nvPr/>
        </p:nvPicPr>
        <p:blipFill>
          <a:blip r:embed="rId3"/>
          <a:srcRect t="-2361" b="-2361"/>
          <a:stretch>
            <a:fillRect/>
          </a:stretch>
        </p:blipFill>
        <p:spPr bwMode="auto">
          <a:xfrm>
            <a:off x="5410800" y="381000"/>
            <a:ext cx="3352800" cy="1431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7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1066800"/>
          </a:xfrm>
        </p:spPr>
        <p:txBody>
          <a:bodyPr/>
          <a:lstStyle/>
          <a:p>
            <a:pPr algn="l"/>
            <a:r>
              <a:rPr lang="en-US" dirty="0" err="1" smtClean="0"/>
              <a:t>Etudiants</a:t>
            </a:r>
            <a:r>
              <a:rPr lang="en-US" dirty="0" smtClean="0"/>
              <a:t> (2)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  <a:t>Pendant la </a:t>
            </a:r>
            <a:r>
              <a:rPr lang="en-US" sz="2000" dirty="0" err="1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  <a:t>classe</a:t>
            </a:r>
            <a:r>
              <a:rPr lang="en-US" sz="2000" dirty="0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  <a:t> </a:t>
            </a:r>
            <a:r>
              <a:rPr lang="en-US" sz="2000" dirty="0" err="1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  <a:t>virtuelle</a:t>
            </a:r>
            <a:r>
              <a:rPr lang="en-US" sz="4000" dirty="0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  <a:t/>
            </a:r>
            <a:br>
              <a:rPr lang="en-US" sz="4000" dirty="0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</a:br>
            <a:endParaRPr lang="en-US" sz="3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1200"/>
            <a:ext cx="8077200" cy="33528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000" dirty="0" err="1" smtClean="0"/>
              <a:t>Recevoir</a:t>
            </a:r>
            <a:r>
              <a:rPr lang="en-US" sz="2000" dirty="0" smtClean="0"/>
              <a:t> : </a:t>
            </a:r>
            <a:r>
              <a:rPr lang="en-US" sz="2000" dirty="0" smtClean="0">
                <a:solidFill>
                  <a:schemeClr val="bg1"/>
                </a:solidFill>
              </a:rPr>
              <a:t>audio / video</a:t>
            </a:r>
          </a:p>
          <a:p>
            <a:pPr>
              <a:spcAft>
                <a:spcPts val="600"/>
              </a:spcAft>
            </a:pPr>
            <a:r>
              <a:rPr lang="en-US" sz="2000" dirty="0" err="1" smtClean="0"/>
              <a:t>Visualiser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le bureau de </a:t>
            </a:r>
            <a:r>
              <a:rPr lang="en-US" sz="2000" dirty="0" err="1" smtClean="0">
                <a:solidFill>
                  <a:schemeClr val="bg1"/>
                </a:solidFill>
              </a:rPr>
              <a:t>l’enseignant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000" dirty="0" err="1" smtClean="0"/>
              <a:t>Accéder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aux </a:t>
            </a:r>
            <a:r>
              <a:rPr lang="en-US" sz="2000" dirty="0" err="1" smtClean="0">
                <a:solidFill>
                  <a:schemeClr val="bg1"/>
                </a:solidFill>
              </a:rPr>
              <a:t>fichiers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proposés</a:t>
            </a:r>
            <a:r>
              <a:rPr lang="en-US" sz="2000" dirty="0" smtClean="0">
                <a:solidFill>
                  <a:schemeClr val="bg1"/>
                </a:solidFill>
              </a:rPr>
              <a:t> par </a:t>
            </a:r>
            <a:r>
              <a:rPr lang="en-US" sz="2000" dirty="0" err="1" smtClean="0">
                <a:solidFill>
                  <a:schemeClr val="bg1"/>
                </a:solidFill>
              </a:rPr>
              <a:t>l’enseignant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000" dirty="0" smtClean="0"/>
              <a:t>Zone de </a:t>
            </a:r>
            <a:r>
              <a:rPr lang="en-US" sz="2000" dirty="0" smtClean="0"/>
              <a:t>Chat</a:t>
            </a:r>
            <a:br>
              <a:rPr lang="en-US" sz="2000" dirty="0" smtClean="0"/>
            </a:br>
            <a:endParaRPr lang="en-US" sz="2000" dirty="0" smtClean="0"/>
          </a:p>
          <a:p>
            <a:pPr>
              <a:spcAft>
                <a:spcPts val="600"/>
              </a:spcAft>
            </a:pPr>
            <a:r>
              <a:rPr lang="en-US" sz="2000" dirty="0" err="1" smtClean="0">
                <a:solidFill>
                  <a:srgbClr val="F2F2F2"/>
                </a:solidFill>
              </a:rPr>
              <a:t>Pe</a:t>
            </a:r>
            <a:r>
              <a:rPr lang="en-US" sz="2000" b="1" dirty="0" err="1" smtClean="0">
                <a:solidFill>
                  <a:srgbClr val="F2F2F2"/>
                </a:solidFill>
              </a:rPr>
              <a:t>ut</a:t>
            </a:r>
            <a:r>
              <a:rPr lang="en-US" sz="2000" b="1" dirty="0" smtClean="0">
                <a:solidFill>
                  <a:srgbClr val="F2F2F2"/>
                </a:solidFill>
              </a:rPr>
              <a:t> lever la main. </a:t>
            </a:r>
            <a:r>
              <a:rPr lang="en-US" sz="2000" b="1" dirty="0" err="1" smtClean="0">
                <a:solidFill>
                  <a:srgbClr val="F2F2F2"/>
                </a:solidFill>
              </a:rPr>
              <a:t>Quand</a:t>
            </a:r>
            <a:r>
              <a:rPr lang="en-US" sz="2000" b="1" dirty="0" smtClean="0">
                <a:solidFill>
                  <a:srgbClr val="F2F2F2"/>
                </a:solidFill>
              </a:rPr>
              <a:t> </a:t>
            </a:r>
            <a:r>
              <a:rPr lang="en-US" sz="2000" b="1" dirty="0" err="1" smtClean="0">
                <a:solidFill>
                  <a:srgbClr val="F2F2F2"/>
                </a:solidFill>
              </a:rPr>
              <a:t>sa</a:t>
            </a:r>
            <a:r>
              <a:rPr lang="en-US" sz="2000" b="1" dirty="0" smtClean="0">
                <a:solidFill>
                  <a:srgbClr val="F2F2F2"/>
                </a:solidFill>
              </a:rPr>
              <a:t> </a:t>
            </a:r>
            <a:r>
              <a:rPr lang="en-US" sz="2000" b="1" dirty="0" err="1" smtClean="0">
                <a:solidFill>
                  <a:srgbClr val="F2F2F2"/>
                </a:solidFill>
              </a:rPr>
              <a:t>demande</a:t>
            </a:r>
            <a:r>
              <a:rPr lang="en-US" sz="2000" b="1" dirty="0" smtClean="0">
                <a:solidFill>
                  <a:srgbClr val="F2F2F2"/>
                </a:solidFill>
              </a:rPr>
              <a:t> </a:t>
            </a:r>
            <a:r>
              <a:rPr lang="en-US" sz="2000" b="1" dirty="0" err="1" smtClean="0">
                <a:solidFill>
                  <a:srgbClr val="F2F2F2"/>
                </a:solidFill>
              </a:rPr>
              <a:t>est</a:t>
            </a:r>
            <a:r>
              <a:rPr lang="en-US" sz="2000" b="1" dirty="0" smtClean="0">
                <a:solidFill>
                  <a:srgbClr val="F2F2F2"/>
                </a:solidFill>
              </a:rPr>
              <a:t> </a:t>
            </a:r>
            <a:r>
              <a:rPr lang="en-US" sz="2000" b="1" dirty="0" err="1" smtClean="0">
                <a:solidFill>
                  <a:srgbClr val="F2F2F2"/>
                </a:solidFill>
              </a:rPr>
              <a:t>acceptée</a:t>
            </a:r>
            <a:r>
              <a:rPr lang="en-US" sz="2000" b="1" dirty="0" smtClean="0">
                <a:solidFill>
                  <a:srgbClr val="F2F2F2"/>
                </a:solidFill>
              </a:rPr>
              <a:t> :</a:t>
            </a:r>
            <a:endParaRPr lang="en-US" sz="2000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spcAft>
                <a:spcPts val="600"/>
              </a:spcAft>
            </a:pPr>
            <a:r>
              <a:rPr lang="en-US" sz="1800" dirty="0" err="1" smtClean="0">
                <a:solidFill>
                  <a:srgbClr val="E3DBFF"/>
                </a:solidFill>
              </a:rPr>
              <a:t>Envoyer</a:t>
            </a:r>
            <a:r>
              <a:rPr lang="en-US" sz="1800" dirty="0" smtClean="0">
                <a:solidFill>
                  <a:srgbClr val="E3DBFF"/>
                </a:solidFill>
              </a:rPr>
              <a:t>  son </a:t>
            </a:r>
            <a:r>
              <a:rPr lang="en-US" sz="1800" dirty="0" smtClean="0">
                <a:solidFill>
                  <a:srgbClr val="F2F2F2"/>
                </a:solidFill>
              </a:rPr>
              <a:t>audio, </a:t>
            </a:r>
            <a:r>
              <a:rPr lang="en-US" sz="1800" dirty="0" err="1" smtClean="0">
                <a:solidFill>
                  <a:srgbClr val="F2F2F2"/>
                </a:solidFill>
              </a:rPr>
              <a:t>sa</a:t>
            </a:r>
            <a:r>
              <a:rPr lang="en-US" sz="1800" dirty="0" smtClean="0">
                <a:solidFill>
                  <a:srgbClr val="F2F2F2"/>
                </a:solidFill>
              </a:rPr>
              <a:t> video, son bureau </a:t>
            </a:r>
            <a:r>
              <a:rPr lang="en-US" sz="1800" dirty="0" err="1" smtClean="0">
                <a:solidFill>
                  <a:srgbClr val="F2F2F2"/>
                </a:solidFill>
              </a:rPr>
              <a:t>à</a:t>
            </a:r>
            <a:r>
              <a:rPr lang="en-US" sz="1800" dirty="0" smtClean="0">
                <a:solidFill>
                  <a:srgbClr val="F2F2F2"/>
                </a:solidFill>
              </a:rPr>
              <a:t> </a:t>
            </a:r>
            <a:r>
              <a:rPr lang="en-US" sz="1800" dirty="0" err="1" smtClean="0">
                <a:solidFill>
                  <a:srgbClr val="F2F2F2"/>
                </a:solidFill>
              </a:rPr>
              <a:t>tous</a:t>
            </a:r>
            <a:r>
              <a:rPr lang="en-US" sz="1800" dirty="0" smtClean="0">
                <a:solidFill>
                  <a:srgbClr val="F2F2F2"/>
                </a:solidFill>
              </a:rPr>
              <a:t> les participants</a:t>
            </a:r>
            <a:endParaRPr lang="en-US" sz="1800" dirty="0" smtClean="0"/>
          </a:p>
          <a:p>
            <a:pPr lvl="1">
              <a:spcAft>
                <a:spcPts val="600"/>
              </a:spcAft>
            </a:pPr>
            <a:r>
              <a:rPr lang="en-US" sz="1800" dirty="0" err="1" smtClean="0">
                <a:solidFill>
                  <a:srgbClr val="E3DBFF"/>
                </a:solidFill>
              </a:rPr>
              <a:t>Envoyer</a:t>
            </a:r>
            <a:r>
              <a:rPr lang="en-US" sz="1800" dirty="0" smtClean="0">
                <a:solidFill>
                  <a:srgbClr val="E3DBFF"/>
                </a:solidFill>
              </a:rPr>
              <a:t> des </a:t>
            </a:r>
            <a:r>
              <a:rPr lang="en-US" sz="1800" dirty="0" err="1" smtClean="0"/>
              <a:t>fichiers</a:t>
            </a:r>
            <a:r>
              <a:rPr lang="en-US" sz="1800" dirty="0" smtClean="0"/>
              <a:t> </a:t>
            </a:r>
            <a:r>
              <a:rPr lang="en-US" sz="1800" dirty="0" err="1" smtClean="0">
                <a:solidFill>
                  <a:srgbClr val="E3DBFF"/>
                </a:solidFill>
              </a:rPr>
              <a:t>à</a:t>
            </a:r>
            <a:r>
              <a:rPr lang="en-US" sz="1800" dirty="0" smtClean="0">
                <a:solidFill>
                  <a:srgbClr val="E3DBFF"/>
                </a:solidFill>
              </a:rPr>
              <a:t> son </a:t>
            </a:r>
            <a:r>
              <a:rPr lang="en-US" sz="1800" dirty="0" err="1" smtClean="0">
                <a:solidFill>
                  <a:srgbClr val="E3DBFF"/>
                </a:solidFill>
              </a:rPr>
              <a:t>enseignant</a:t>
            </a:r>
            <a:r>
              <a:rPr lang="en-US" sz="1800" dirty="0" smtClean="0">
                <a:solidFill>
                  <a:srgbClr val="E3DBFF"/>
                </a:solidFill>
              </a:rPr>
              <a:t>.</a:t>
            </a:r>
          </a:p>
          <a:p>
            <a:pPr>
              <a:buNone/>
            </a:pPr>
            <a:endParaRPr lang="en-US" sz="2800" dirty="0"/>
          </a:p>
        </p:txBody>
      </p:sp>
      <p:pic>
        <p:nvPicPr>
          <p:cNvPr id="7" name="Picture 4" descr="student_dashboar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5524500"/>
            <a:ext cx="6667500" cy="9525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Levée</a:t>
            </a:r>
            <a:r>
              <a:rPr lang="en-US" dirty="0" smtClean="0"/>
              <a:t> de main </a:t>
            </a:r>
            <a:r>
              <a:rPr lang="en-US" dirty="0" err="1" smtClean="0"/>
              <a:t>électronique</a:t>
            </a:r>
            <a:endParaRPr lang="en-US" dirty="0"/>
          </a:p>
        </p:txBody>
      </p:sp>
      <p:pic>
        <p:nvPicPr>
          <p:cNvPr id="5" name="Content Placeholder 4" descr="raise-your-hand.jpg"/>
          <p:cNvPicPr>
            <a:picLocks noGrp="1" noChangeAspect="1"/>
          </p:cNvPicPr>
          <p:nvPr>
            <p:ph idx="1"/>
          </p:nvPr>
        </p:nvPicPr>
        <p:blipFill>
          <a:blip r:embed="rId3"/>
          <a:srcRect l="-27892" r="-27892"/>
          <a:stretch>
            <a:fillRect/>
          </a:stretch>
        </p:blipFill>
        <p:spPr>
          <a:xfrm>
            <a:off x="152400" y="1524000"/>
            <a:ext cx="3886200" cy="2057400"/>
          </a:xfrm>
        </p:spPr>
      </p:pic>
      <p:sp>
        <p:nvSpPr>
          <p:cNvPr id="7" name="TextBox 6"/>
          <p:cNvSpPr txBox="1"/>
          <p:nvPr/>
        </p:nvSpPr>
        <p:spPr>
          <a:xfrm>
            <a:off x="1295400" y="3581400"/>
            <a:ext cx="14679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Etudiants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 descr="raisinghand_widget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3429000"/>
            <a:ext cx="3378200" cy="2533650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 bwMode="auto">
          <a:xfrm rot="10800000" flipV="1">
            <a:off x="2286000" y="2819400"/>
            <a:ext cx="2133600" cy="76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3C262"/>
            </a:solidFill>
            <a:prstDash val="solid"/>
            <a:round/>
            <a:headEnd type="arrow"/>
            <a:tailEnd type="none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cxnSp>
      <p:cxnSp>
        <p:nvCxnSpPr>
          <p:cNvPr id="16" name="Straight Arrow Connector 15"/>
          <p:cNvCxnSpPr/>
          <p:nvPr/>
        </p:nvCxnSpPr>
        <p:spPr bwMode="auto">
          <a:xfrm rot="10800000">
            <a:off x="1219200" y="2895600"/>
            <a:ext cx="2362200" cy="13716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3C262"/>
            </a:solidFill>
            <a:prstDash val="solid"/>
            <a:round/>
            <a:headEnd type="arrow"/>
            <a:tailEnd type="none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cxnSp>
      <p:pic>
        <p:nvPicPr>
          <p:cNvPr id="14" name="Picture 13" descr="raise_hand_dashbutto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9600" y="2438400"/>
            <a:ext cx="635000" cy="571500"/>
          </a:xfrm>
          <a:prstGeom prst="rect">
            <a:avLst/>
          </a:prstGeom>
        </p:spPr>
      </p:pic>
      <p:pic>
        <p:nvPicPr>
          <p:cNvPr id="18" name="Picture 17" descr="raise_hand_dashbutto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1400" y="4038600"/>
            <a:ext cx="635000" cy="571500"/>
          </a:xfrm>
          <a:prstGeom prst="rect">
            <a:avLst/>
          </a:prstGeom>
        </p:spPr>
      </p:pic>
      <p:cxnSp>
        <p:nvCxnSpPr>
          <p:cNvPr id="20" name="Straight Arrow Connector 19"/>
          <p:cNvCxnSpPr>
            <a:endCxn id="14" idx="2"/>
          </p:cNvCxnSpPr>
          <p:nvPr/>
        </p:nvCxnSpPr>
        <p:spPr bwMode="auto">
          <a:xfrm rot="16200000" flipV="1">
            <a:off x="4406900" y="3340100"/>
            <a:ext cx="1333500" cy="6731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3C262"/>
            </a:solidFill>
            <a:prstDash val="solid"/>
            <a:round/>
            <a:headEnd type="arrow"/>
            <a:tailEnd type="none"/>
          </a:ln>
          <a:effectLst>
            <a:outerShdw blurRad="50800" dist="38100" dir="2700000">
              <a:srgbClr val="000000">
                <a:alpha val="73000"/>
              </a:srgbClr>
            </a:outerShdw>
          </a:effectLst>
        </p:spPr>
      </p:cxnSp>
      <p:cxnSp>
        <p:nvCxnSpPr>
          <p:cNvPr id="23" name="Straight Arrow Connector 22"/>
          <p:cNvCxnSpPr>
            <a:endCxn id="18" idx="3"/>
          </p:cNvCxnSpPr>
          <p:nvPr/>
        </p:nvCxnSpPr>
        <p:spPr bwMode="auto">
          <a:xfrm rot="10800000">
            <a:off x="4216400" y="4324350"/>
            <a:ext cx="1270000" cy="40005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3C262"/>
            </a:solidFill>
            <a:prstDash val="solid"/>
            <a:round/>
            <a:headEnd type="arrow"/>
            <a:tailEnd type="none"/>
          </a:ln>
          <a:effectLst>
            <a:outerShdw blurRad="50800" dist="38100" dir="2700000">
              <a:srgbClr val="000000">
                <a:alpha val="73000"/>
              </a:srgbClr>
            </a:outerShdw>
          </a:effectLst>
        </p:spPr>
      </p:cxnSp>
      <p:sp>
        <p:nvSpPr>
          <p:cNvPr id="30" name="TextBox 29"/>
          <p:cNvSpPr txBox="1"/>
          <p:nvPr/>
        </p:nvSpPr>
        <p:spPr>
          <a:xfrm>
            <a:off x="5334000" y="2967335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Widget </a:t>
            </a:r>
            <a:r>
              <a:rPr lang="en-US" sz="2000" dirty="0" smtClean="0">
                <a:solidFill>
                  <a:srgbClr val="FFFFFF"/>
                </a:solidFill>
              </a:rPr>
              <a:t>de </a:t>
            </a:r>
            <a:r>
              <a:rPr lang="en-US" sz="2000" dirty="0" err="1" smtClean="0">
                <a:solidFill>
                  <a:srgbClr val="FFFFFF"/>
                </a:solidFill>
              </a:rPr>
              <a:t>l’enseignant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31" name="Picture 30" descr="student_dashboar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199" y="1164771"/>
            <a:ext cx="2514601" cy="359229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838200" y="5029200"/>
            <a:ext cx="4343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err="1" smtClean="0">
                <a:solidFill>
                  <a:srgbClr val="E3DBFF"/>
                </a:solidFill>
              </a:rPr>
              <a:t>L’étudiant</a:t>
            </a:r>
            <a:r>
              <a:rPr lang="en-US" sz="2000" i="1" dirty="0" smtClean="0">
                <a:solidFill>
                  <a:srgbClr val="E3DBFF"/>
                </a:solidFill>
              </a:rPr>
              <a:t> </a:t>
            </a:r>
            <a:r>
              <a:rPr lang="en-US" sz="2000" i="1" dirty="0" err="1" smtClean="0">
                <a:solidFill>
                  <a:srgbClr val="E3DBFF"/>
                </a:solidFill>
              </a:rPr>
              <a:t>peut</a:t>
            </a:r>
            <a:r>
              <a:rPr lang="en-US" sz="2000" i="1" dirty="0" smtClean="0">
                <a:solidFill>
                  <a:srgbClr val="E3DBFF"/>
                </a:solidFill>
              </a:rPr>
              <a:t> </a:t>
            </a:r>
            <a:r>
              <a:rPr lang="en-US" sz="2000" i="1" dirty="0" err="1" smtClean="0">
                <a:solidFill>
                  <a:srgbClr val="E3DBFF"/>
                </a:solidFill>
              </a:rPr>
              <a:t>annuler</a:t>
            </a:r>
            <a:r>
              <a:rPr lang="en-US" sz="2000" i="1" dirty="0" smtClean="0">
                <a:solidFill>
                  <a:srgbClr val="E3DBFF"/>
                </a:solidFill>
              </a:rPr>
              <a:t> </a:t>
            </a:r>
            <a:r>
              <a:rPr lang="en-US" sz="2000" i="1" dirty="0" err="1" smtClean="0">
                <a:solidFill>
                  <a:srgbClr val="E3DBFF"/>
                </a:solidFill>
              </a:rPr>
              <a:t>sa</a:t>
            </a:r>
            <a:r>
              <a:rPr lang="en-US" sz="2000" i="1" dirty="0" smtClean="0">
                <a:solidFill>
                  <a:srgbClr val="E3DBFF"/>
                </a:solidFill>
              </a:rPr>
              <a:t> </a:t>
            </a:r>
            <a:r>
              <a:rPr lang="en-US" sz="2000" i="1" dirty="0" err="1" smtClean="0">
                <a:solidFill>
                  <a:srgbClr val="E3DBFF"/>
                </a:solidFill>
              </a:rPr>
              <a:t>demande</a:t>
            </a:r>
            <a:r>
              <a:rPr lang="en-US" sz="2000" i="1" dirty="0" smtClean="0">
                <a:solidFill>
                  <a:srgbClr val="E3DBFF"/>
                </a:solidFill>
              </a:rPr>
              <a:t> </a:t>
            </a:r>
            <a:r>
              <a:rPr lang="en-US" sz="2000" i="1" dirty="0" err="1" smtClean="0">
                <a:solidFill>
                  <a:srgbClr val="E3DBFF"/>
                </a:solidFill>
              </a:rPr>
              <a:t>à</a:t>
            </a:r>
            <a:r>
              <a:rPr lang="en-US" sz="2000" i="1" dirty="0" smtClean="0">
                <a:solidFill>
                  <a:srgbClr val="E3DBFF"/>
                </a:solidFill>
              </a:rPr>
              <a:t> </a:t>
            </a:r>
            <a:r>
              <a:rPr lang="en-US" sz="2000" i="1" dirty="0" err="1" smtClean="0">
                <a:solidFill>
                  <a:srgbClr val="E3DBFF"/>
                </a:solidFill>
              </a:rPr>
              <a:t>n’importe</a:t>
            </a:r>
            <a:r>
              <a:rPr lang="en-US" sz="2000" i="1" dirty="0" smtClean="0">
                <a:solidFill>
                  <a:srgbClr val="E3DBFF"/>
                </a:solidFill>
              </a:rPr>
              <a:t> </a:t>
            </a:r>
            <a:r>
              <a:rPr lang="en-US" sz="2000" i="1" dirty="0" err="1" smtClean="0">
                <a:solidFill>
                  <a:srgbClr val="E3DBFF"/>
                </a:solidFill>
              </a:rPr>
              <a:t>quel</a:t>
            </a:r>
            <a:r>
              <a:rPr lang="en-US" sz="2000" i="1" dirty="0" smtClean="0">
                <a:solidFill>
                  <a:srgbClr val="E3DBFF"/>
                </a:solidFill>
              </a:rPr>
              <a:t> moment via un simple clique </a:t>
            </a:r>
            <a:r>
              <a:rPr lang="en-US" sz="2000" i="1" dirty="0" err="1" smtClean="0">
                <a:solidFill>
                  <a:srgbClr val="E3DBFF"/>
                </a:solidFill>
              </a:rPr>
              <a:t>sur</a:t>
            </a:r>
            <a:r>
              <a:rPr lang="en-US" sz="2000" i="1" dirty="0" smtClean="0">
                <a:solidFill>
                  <a:srgbClr val="E3DBFF"/>
                </a:solidFill>
              </a:rPr>
              <a:t> le </a:t>
            </a:r>
            <a:r>
              <a:rPr lang="en-US" sz="2000" i="1" dirty="0" err="1" smtClean="0">
                <a:solidFill>
                  <a:srgbClr val="E3DBFF"/>
                </a:solidFill>
              </a:rPr>
              <a:t>même</a:t>
            </a:r>
            <a:r>
              <a:rPr lang="en-US" sz="2000" i="1" dirty="0" smtClean="0">
                <a:solidFill>
                  <a:srgbClr val="E3DBFF"/>
                </a:solidFill>
              </a:rPr>
              <a:t> </a:t>
            </a:r>
            <a:r>
              <a:rPr lang="en-US" sz="2000" i="1" dirty="0" err="1" smtClean="0">
                <a:solidFill>
                  <a:srgbClr val="E3DBFF"/>
                </a:solidFill>
              </a:rPr>
              <a:t>bouton</a:t>
            </a:r>
            <a:r>
              <a:rPr lang="en-US" sz="2000" i="1" dirty="0" smtClean="0">
                <a:solidFill>
                  <a:srgbClr val="E3DBFF"/>
                </a:solidFill>
              </a:rPr>
              <a:t>.</a:t>
            </a:r>
            <a:endParaRPr lang="en-US" sz="2000" i="1" dirty="0">
              <a:solidFill>
                <a:srgbClr val="E3DB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Accepter / </a:t>
            </a:r>
            <a:r>
              <a:rPr lang="en-US" sz="4000" dirty="0" err="1" smtClean="0"/>
              <a:t>Refuser</a:t>
            </a:r>
            <a:r>
              <a:rPr lang="en-US" sz="4000" dirty="0" smtClean="0"/>
              <a:t> </a:t>
            </a:r>
            <a:r>
              <a:rPr lang="en-US" sz="4000" dirty="0" err="1" smtClean="0"/>
              <a:t>une</a:t>
            </a:r>
            <a:r>
              <a:rPr lang="en-US" sz="4000" dirty="0" smtClean="0"/>
              <a:t> </a:t>
            </a:r>
            <a:r>
              <a:rPr lang="en-US" sz="4000" dirty="0" err="1" smtClean="0"/>
              <a:t>demande</a:t>
            </a:r>
            <a:endParaRPr lang="en-US" sz="4000" dirty="0"/>
          </a:p>
        </p:txBody>
      </p:sp>
      <p:pic>
        <p:nvPicPr>
          <p:cNvPr id="6" name="Picture 5" descr="gray_professo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0" y="4038600"/>
            <a:ext cx="1757283" cy="17965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58000" y="5791200"/>
            <a:ext cx="1724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Enseignant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9" name="Picture 8" descr="raisinghand_widget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0" y="1219200"/>
            <a:ext cx="3454400" cy="25908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 bwMode="auto">
          <a:xfrm rot="16200000" flipH="1">
            <a:off x="4991100" y="2628900"/>
            <a:ext cx="1905000" cy="1828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802"/>
            </a:solidFill>
            <a:prstDash val="solid"/>
            <a:round/>
            <a:headEnd type="arrow"/>
            <a:tailEnd type="none"/>
          </a:ln>
          <a:effectLst>
            <a:outerShdw blurRad="50800" dist="38100" dir="2700000">
              <a:srgbClr val="000000">
                <a:alpha val="56000"/>
              </a:srgbClr>
            </a:outerShdw>
          </a:effectLst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2438400" y="3657600"/>
            <a:ext cx="4648200" cy="16764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ABA8"/>
            </a:solidFill>
            <a:prstDash val="solid"/>
            <a:round/>
            <a:headEnd type="arrow"/>
            <a:tailEnd type="none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cxnSp>
      <p:cxnSp>
        <p:nvCxnSpPr>
          <p:cNvPr id="16" name="Straight Arrow Connector 15"/>
          <p:cNvCxnSpPr/>
          <p:nvPr/>
        </p:nvCxnSpPr>
        <p:spPr bwMode="auto">
          <a:xfrm rot="16200000" flipH="1">
            <a:off x="5295900" y="2552700"/>
            <a:ext cx="1752600" cy="16764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ABA8"/>
            </a:solidFill>
            <a:prstDash val="solid"/>
            <a:round/>
            <a:headEnd type="arrow"/>
            <a:tailEnd type="none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cxnSp>
      <p:sp>
        <p:nvSpPr>
          <p:cNvPr id="24" name="TextBox 23"/>
          <p:cNvSpPr txBox="1"/>
          <p:nvPr/>
        </p:nvSpPr>
        <p:spPr>
          <a:xfrm>
            <a:off x="6629400" y="35052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ABA8"/>
                </a:solidFill>
              </a:rPr>
              <a:t>Refuse</a:t>
            </a:r>
            <a:endParaRPr lang="en-US" b="1" dirty="0">
              <a:solidFill>
                <a:srgbClr val="FFABA8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81600" y="41910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err="1" smtClean="0">
                <a:solidFill>
                  <a:srgbClr val="00E802"/>
                </a:solidFill>
              </a:rPr>
              <a:t>Accepte</a:t>
            </a:r>
            <a:endParaRPr lang="en-US" b="1" dirty="0">
              <a:solidFill>
                <a:srgbClr val="00E802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9600" y="3969603"/>
            <a:ext cx="388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ABA8"/>
                </a:solidFill>
              </a:rPr>
              <a:t>Interdire</a:t>
            </a:r>
            <a:r>
              <a:rPr lang="en-US" b="1" dirty="0" smtClean="0">
                <a:solidFill>
                  <a:srgbClr val="FFABA8"/>
                </a:solidFill>
              </a:rPr>
              <a:t> </a:t>
            </a:r>
            <a:r>
              <a:rPr lang="en-US" b="1" dirty="0" err="1" smtClean="0">
                <a:solidFill>
                  <a:srgbClr val="FFABA8"/>
                </a:solidFill>
              </a:rPr>
              <a:t>l’usage</a:t>
            </a:r>
            <a:r>
              <a:rPr lang="en-US" b="1" dirty="0" smtClean="0">
                <a:solidFill>
                  <a:srgbClr val="FFABA8"/>
                </a:solidFill>
              </a:rPr>
              <a:t> du </a:t>
            </a:r>
            <a:r>
              <a:rPr lang="en-US" b="1" dirty="0" err="1" smtClean="0">
                <a:solidFill>
                  <a:srgbClr val="FFABA8"/>
                </a:solidFill>
              </a:rPr>
              <a:t>système</a:t>
            </a:r>
            <a:r>
              <a:rPr lang="en-US" b="1" dirty="0" smtClean="0">
                <a:solidFill>
                  <a:srgbClr val="FFABA8"/>
                </a:solidFill>
              </a:rPr>
              <a:t> de Main </a:t>
            </a:r>
            <a:r>
              <a:rPr lang="en-US" b="1" dirty="0" err="1" smtClean="0">
                <a:solidFill>
                  <a:srgbClr val="FFABA8"/>
                </a:solidFill>
              </a:rPr>
              <a:t>Levée</a:t>
            </a:r>
            <a:endParaRPr lang="en-US" b="1" dirty="0">
              <a:solidFill>
                <a:srgbClr val="FFABA8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62200" y="54102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>
                <a:solidFill>
                  <a:srgbClr val="E3DBFF"/>
                </a:solidFill>
              </a:rPr>
              <a:t>Un widget puissant pour </a:t>
            </a:r>
            <a:r>
              <a:rPr lang="en-US" sz="1800" dirty="0" err="1" smtClean="0">
                <a:solidFill>
                  <a:srgbClr val="E3DBFF"/>
                </a:solidFill>
              </a:rPr>
              <a:t>gérer</a:t>
            </a:r>
            <a:r>
              <a:rPr lang="en-US" sz="1800" dirty="0" smtClean="0">
                <a:solidFill>
                  <a:srgbClr val="E3DBFF"/>
                </a:solidFill>
              </a:rPr>
              <a:t> les </a:t>
            </a:r>
            <a:r>
              <a:rPr lang="en-US" sz="1800" dirty="0" err="1" smtClean="0">
                <a:solidFill>
                  <a:srgbClr val="E3DBFF"/>
                </a:solidFill>
              </a:rPr>
              <a:t>demandes</a:t>
            </a:r>
            <a:r>
              <a:rPr lang="en-US" sz="1800" dirty="0" smtClean="0">
                <a:solidFill>
                  <a:srgbClr val="E3DBFF"/>
                </a:solidFill>
              </a:rPr>
              <a:t> de </a:t>
            </a:r>
            <a:r>
              <a:rPr lang="en-US" sz="1800" dirty="0" err="1" smtClean="0">
                <a:solidFill>
                  <a:srgbClr val="E3DBFF"/>
                </a:solidFill>
              </a:rPr>
              <a:t>prise</a:t>
            </a:r>
            <a:r>
              <a:rPr lang="en-US" sz="1800" dirty="0" smtClean="0">
                <a:solidFill>
                  <a:srgbClr val="E3DBFF"/>
                </a:solidFill>
              </a:rPr>
              <a:t> de parole.</a:t>
            </a:r>
            <a:endParaRPr lang="en-US" sz="1800" dirty="0">
              <a:solidFill>
                <a:srgbClr val="E3DB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système</a:t>
            </a:r>
            <a:r>
              <a:rPr lang="en-US" dirty="0" smtClean="0"/>
              <a:t> </a:t>
            </a:r>
            <a:r>
              <a:rPr lang="en-US" dirty="0" err="1" smtClean="0"/>
              <a:t>partagé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229600" cy="4572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800" dirty="0" err="1" smtClean="0">
                <a:solidFill>
                  <a:schemeClr val="bg1"/>
                </a:solidFill>
              </a:rPr>
              <a:t>Jusqu’à</a:t>
            </a:r>
            <a:r>
              <a:rPr lang="en-US" sz="2800" dirty="0" smtClean="0">
                <a:solidFill>
                  <a:schemeClr val="bg1"/>
                </a:solidFill>
              </a:rPr>
              <a:t> 5 </a:t>
            </a:r>
            <a:r>
              <a:rPr lang="en-US" sz="2800" dirty="0" err="1" smtClean="0">
                <a:solidFill>
                  <a:schemeClr val="bg1"/>
                </a:solidFill>
              </a:rPr>
              <a:t>universités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/>
              <a:t>peuvent</a:t>
            </a:r>
            <a:r>
              <a:rPr lang="en-US" sz="2800" dirty="0" smtClean="0"/>
              <a:t> </a:t>
            </a:r>
            <a:r>
              <a:rPr lang="en-US" sz="2800" dirty="0" err="1" smtClean="0"/>
              <a:t>utiliser</a:t>
            </a:r>
            <a:r>
              <a:rPr lang="en-US" sz="2800" dirty="0" smtClean="0"/>
              <a:t> le </a:t>
            </a:r>
            <a:r>
              <a:rPr lang="en-US" sz="2800" dirty="0" err="1" smtClean="0"/>
              <a:t>même</a:t>
            </a:r>
            <a:r>
              <a:rPr lang="en-US" sz="2800" dirty="0" smtClean="0"/>
              <a:t> </a:t>
            </a:r>
            <a:r>
              <a:rPr lang="en-US" sz="2800" dirty="0" err="1" smtClean="0"/>
              <a:t>serveur</a:t>
            </a:r>
            <a:r>
              <a:rPr lang="en-US" sz="2800" dirty="0" smtClean="0"/>
              <a:t> EVO-Learning</a:t>
            </a:r>
            <a:r>
              <a:rPr lang="en-US" sz="2800" dirty="0" smtClean="0"/>
              <a:t>.</a:t>
            </a:r>
            <a:r>
              <a:rPr lang="en-US" sz="2800" dirty="0" smtClean="0"/>
              <a:t> Il </a:t>
            </a:r>
            <a:r>
              <a:rPr lang="en-US" sz="2800" dirty="0" err="1" smtClean="0"/>
              <a:t>n’y</a:t>
            </a:r>
            <a:r>
              <a:rPr lang="en-US" sz="2800" dirty="0" smtClean="0"/>
              <a:t> a pas de </a:t>
            </a:r>
            <a:r>
              <a:rPr lang="en-US" sz="2800" dirty="0" err="1" smtClean="0"/>
              <a:t>réseau</a:t>
            </a:r>
            <a:r>
              <a:rPr lang="en-US" sz="2800" dirty="0" smtClean="0"/>
              <a:t> de </a:t>
            </a:r>
            <a:r>
              <a:rPr lang="en-US" sz="2800" dirty="0" err="1" smtClean="0"/>
              <a:t>réflecteurs</a:t>
            </a:r>
            <a:r>
              <a:rPr lang="en-US" sz="2800" dirty="0" smtClean="0"/>
              <a:t>.</a:t>
            </a:r>
            <a:endParaRPr lang="en-US" sz="2800" dirty="0" smtClean="0">
              <a:solidFill>
                <a:srgbClr val="FFFFFF"/>
              </a:solidFill>
            </a:endParaRPr>
          </a:p>
          <a:p>
            <a:pPr>
              <a:spcAft>
                <a:spcPts val="600"/>
              </a:spcAft>
            </a:pPr>
            <a:endParaRPr lang="en-US" sz="1600" dirty="0" smtClean="0">
              <a:solidFill>
                <a:srgbClr val="FFFFFF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800" dirty="0" err="1" smtClean="0"/>
              <a:t>Une</a:t>
            </a:r>
            <a:r>
              <a:rPr lang="en-US" sz="2800" dirty="0" smtClean="0"/>
              <a:t>  </a:t>
            </a:r>
            <a:r>
              <a:rPr lang="en-US" sz="2800" dirty="0" err="1" smtClean="0">
                <a:solidFill>
                  <a:srgbClr val="FFFFFF"/>
                </a:solidFill>
              </a:rPr>
              <a:t>portlet</a:t>
            </a:r>
            <a:r>
              <a:rPr lang="en-US" sz="2800" dirty="0" smtClean="0">
                <a:solidFill>
                  <a:srgbClr val="FFFFFF"/>
                </a:solidFill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</a:rPr>
              <a:t>dédiée</a:t>
            </a:r>
            <a:r>
              <a:rPr lang="en-US" sz="2800" dirty="0" smtClean="0"/>
              <a:t> </a:t>
            </a:r>
            <a:r>
              <a:rPr lang="en-US" sz="2800" dirty="0" err="1" smtClean="0"/>
              <a:t>à</a:t>
            </a:r>
            <a:r>
              <a:rPr lang="en-US" sz="2800" dirty="0" smtClean="0"/>
              <a:t> </a:t>
            </a:r>
            <a:r>
              <a:rPr lang="en-US" sz="2800" dirty="0" err="1" smtClean="0"/>
              <a:t>chaque</a:t>
            </a:r>
            <a:r>
              <a:rPr lang="en-US" sz="2800" dirty="0" smtClean="0"/>
              <a:t> </a:t>
            </a:r>
            <a:r>
              <a:rPr lang="en-US" sz="2800" dirty="0" err="1" smtClean="0"/>
              <a:t>université</a:t>
            </a:r>
            <a:r>
              <a:rPr lang="en-US" sz="2800" dirty="0" smtClean="0"/>
              <a:t> </a:t>
            </a:r>
            <a:r>
              <a:rPr lang="en-US" sz="2800" dirty="0" err="1" smtClean="0"/>
              <a:t>doit</a:t>
            </a:r>
            <a:r>
              <a:rPr lang="en-US" sz="2800" dirty="0" smtClean="0"/>
              <a:t> </a:t>
            </a:r>
            <a:r>
              <a:rPr lang="en-US" sz="2800" dirty="0" err="1" smtClean="0"/>
              <a:t>être</a:t>
            </a:r>
            <a:r>
              <a:rPr lang="en-US" sz="2800" dirty="0" smtClean="0"/>
              <a:t> </a:t>
            </a:r>
            <a:r>
              <a:rPr lang="en-US" sz="2800" dirty="0" err="1" smtClean="0"/>
              <a:t>installée</a:t>
            </a:r>
            <a:r>
              <a:rPr lang="en-US" sz="2800" dirty="0" smtClean="0"/>
              <a:t> pour </a:t>
            </a:r>
            <a:r>
              <a:rPr lang="en-US" sz="2800" dirty="0" err="1" smtClean="0"/>
              <a:t>accéder</a:t>
            </a:r>
            <a:r>
              <a:rPr lang="en-US" sz="2800" dirty="0" smtClean="0"/>
              <a:t> aux services.</a:t>
            </a:r>
            <a:endParaRPr lang="en-US" sz="2800" dirty="0" smtClean="0">
              <a:solidFill>
                <a:srgbClr val="FFFFFF"/>
              </a:solidFill>
            </a:endParaRPr>
          </a:p>
          <a:p>
            <a:pPr>
              <a:spcAft>
                <a:spcPts val="600"/>
              </a:spcAft>
            </a:pPr>
            <a:endParaRPr lang="en-US" sz="1600" dirty="0" smtClean="0">
              <a:solidFill>
                <a:srgbClr val="FFFFFF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800" dirty="0" smtClean="0">
                <a:solidFill>
                  <a:srgbClr val="FFFFFF"/>
                </a:solidFill>
              </a:rPr>
              <a:t>1 </a:t>
            </a: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(</a:t>
            </a:r>
            <a:r>
              <a:rPr lang="en-US" sz="2800" dirty="0" err="1" smtClean="0">
                <a:solidFill>
                  <a:schemeClr val="bg1">
                    <a:lumMod val="85000"/>
                  </a:schemeClr>
                </a:solidFill>
              </a:rPr>
              <a:t>ou</a:t>
            </a: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 plus)</a:t>
            </a: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</a:rPr>
              <a:t>réflecteur</a:t>
            </a:r>
            <a:r>
              <a:rPr lang="en-US" sz="2800" dirty="0" smtClean="0">
                <a:solidFill>
                  <a:srgbClr val="FFFFFF"/>
                </a:solidFill>
              </a:rPr>
              <a:t> “</a:t>
            </a:r>
            <a:r>
              <a:rPr lang="en-US" sz="2800" dirty="0" smtClean="0">
                <a:solidFill>
                  <a:srgbClr val="FFFFFF"/>
                </a:solidFill>
              </a:rPr>
              <a:t>Panda” </a:t>
            </a:r>
            <a:r>
              <a:rPr lang="en-US" sz="2800" dirty="0" err="1" smtClean="0"/>
              <a:t>peut</a:t>
            </a:r>
            <a:r>
              <a:rPr lang="en-US" sz="2800" dirty="0" smtClean="0"/>
              <a:t> </a:t>
            </a:r>
            <a:r>
              <a:rPr lang="en-US" sz="2800" dirty="0" err="1" smtClean="0"/>
              <a:t>être</a:t>
            </a:r>
            <a:r>
              <a:rPr lang="en-US" sz="2800" dirty="0" smtClean="0"/>
              <a:t> </a:t>
            </a:r>
            <a:r>
              <a:rPr lang="en-US" sz="2800" dirty="0" err="1" smtClean="0"/>
              <a:t>ajouté</a:t>
            </a:r>
            <a:r>
              <a:rPr lang="en-US" sz="2800" dirty="0" smtClean="0"/>
              <a:t> </a:t>
            </a:r>
            <a:r>
              <a:rPr lang="en-US" sz="2800" dirty="0" err="1" smtClean="0"/>
              <a:t>à</a:t>
            </a:r>
            <a:r>
              <a:rPr lang="en-US" sz="2800" dirty="0" smtClean="0"/>
              <a:t> </a:t>
            </a:r>
            <a:r>
              <a:rPr lang="en-US" sz="2800" dirty="0" err="1" smtClean="0"/>
              <a:t>l’infrastructure</a:t>
            </a:r>
            <a:r>
              <a:rPr lang="en-US" sz="2800" dirty="0" smtClean="0"/>
              <a:t> pour </a:t>
            </a:r>
            <a:r>
              <a:rPr lang="en-US" sz="2800" dirty="0" err="1" smtClean="0"/>
              <a:t>optimiser</a:t>
            </a:r>
            <a:r>
              <a:rPr lang="en-US" sz="2800" dirty="0" smtClean="0"/>
              <a:t> le </a:t>
            </a:r>
            <a:r>
              <a:rPr lang="en-US" sz="2800" dirty="0" err="1" smtClean="0"/>
              <a:t>trafic</a:t>
            </a:r>
            <a:r>
              <a:rPr lang="en-US" sz="2800" dirty="0" smtClean="0"/>
              <a:t> en temps </a:t>
            </a:r>
            <a:r>
              <a:rPr lang="en-US" sz="2800" dirty="0" err="1" smtClean="0"/>
              <a:t>réel</a:t>
            </a:r>
            <a:r>
              <a:rPr lang="en-US" sz="2800" dirty="0" smtClean="0"/>
              <a:t>.</a:t>
            </a:r>
            <a:endParaRPr lang="en-US" sz="2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772400" cy="1066800"/>
          </a:xfrm>
        </p:spPr>
        <p:txBody>
          <a:bodyPr/>
          <a:lstStyle/>
          <a:p>
            <a:r>
              <a:rPr lang="fr-FR" dirty="0" smtClean="0"/>
              <a:t>Aspects financiers</a:t>
            </a:r>
            <a:br>
              <a:rPr lang="fr-FR" dirty="0" smtClean="0"/>
            </a:br>
            <a:r>
              <a:rPr lang="fr-FR" dirty="0" err="1" smtClean="0"/>
              <a:t>EVO-Learning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3505200"/>
          </a:xfrm>
        </p:spPr>
        <p:txBody>
          <a:bodyPr/>
          <a:lstStyle/>
          <a:p>
            <a:pPr>
              <a:spcAft>
                <a:spcPts val="2400"/>
              </a:spcAft>
            </a:pPr>
            <a:r>
              <a:rPr lang="fr-FR" sz="2400" dirty="0" err="1" smtClean="0"/>
              <a:t>Portlet</a:t>
            </a:r>
            <a:r>
              <a:rPr lang="fr-FR" sz="2400" dirty="0" smtClean="0"/>
              <a:t> en </a:t>
            </a:r>
            <a:r>
              <a:rPr lang="fr-FR" sz="2400" dirty="0" smtClean="0">
                <a:solidFill>
                  <a:schemeClr val="bg1"/>
                </a:solidFill>
              </a:rPr>
              <a:t>Open Source</a:t>
            </a:r>
          </a:p>
          <a:p>
            <a:pPr>
              <a:spcAft>
                <a:spcPts val="1800"/>
              </a:spcAft>
            </a:pPr>
            <a:r>
              <a:rPr lang="fr-FR" sz="2400" dirty="0" smtClean="0"/>
              <a:t>Serveur </a:t>
            </a:r>
            <a:r>
              <a:rPr lang="fr-FR" sz="2400" dirty="0" err="1" smtClean="0"/>
              <a:t>EVO-Learning</a:t>
            </a:r>
            <a:r>
              <a:rPr lang="fr-FR" sz="2400" dirty="0" smtClean="0"/>
              <a:t>: </a:t>
            </a:r>
            <a:br>
              <a:rPr lang="fr-FR" sz="2400" dirty="0" smtClean="0"/>
            </a:br>
            <a:r>
              <a:rPr lang="fr-FR" sz="2400" dirty="0" smtClean="0">
                <a:solidFill>
                  <a:srgbClr val="E3DBFF"/>
                </a:solidFill>
              </a:rPr>
              <a:t>software + installation </a:t>
            </a:r>
            <a:r>
              <a:rPr lang="fr-FR" sz="2400" dirty="0" smtClean="0">
                <a:solidFill>
                  <a:srgbClr val="FFFFFF"/>
                </a:solidFill>
              </a:rPr>
              <a:t>15 000 $ unité</a:t>
            </a:r>
            <a:endParaRPr lang="fr-FR" sz="2400" dirty="0" smtClean="0"/>
          </a:p>
          <a:p>
            <a:pPr>
              <a:spcAft>
                <a:spcPts val="1800"/>
              </a:spcAft>
            </a:pPr>
            <a:r>
              <a:rPr lang="fr-FR" sz="2400" dirty="0" smtClean="0"/>
              <a:t>Accès aux services d’EVO : </a:t>
            </a:r>
            <a:r>
              <a:rPr lang="fr-FR" sz="2400" spc="-150" dirty="0" smtClean="0">
                <a:solidFill>
                  <a:schemeClr val="bg1"/>
                </a:solidFill>
              </a:rPr>
              <a:t>10 000 $ / an</a:t>
            </a:r>
            <a:endParaRPr lang="fr-FR" sz="2400" spc="-150" dirty="0" smtClean="0"/>
          </a:p>
          <a:p>
            <a:pPr>
              <a:spcAft>
                <a:spcPts val="1800"/>
              </a:spcAft>
            </a:pPr>
            <a:r>
              <a:rPr lang="fr-FR" sz="2400" dirty="0" smtClean="0"/>
              <a:t>Ajout d’un Panda </a:t>
            </a:r>
            <a:r>
              <a:rPr lang="fr-FR" sz="2400" dirty="0" err="1" smtClean="0"/>
              <a:t>supp</a:t>
            </a:r>
            <a:r>
              <a:rPr lang="fr-FR" sz="2400" dirty="0" smtClean="0"/>
              <a:t>.</a:t>
            </a:r>
            <a:r>
              <a:rPr lang="fr-FR" sz="2400" dirty="0" smtClean="0"/>
              <a:t> </a:t>
            </a:r>
            <a:br>
              <a:rPr lang="fr-FR" sz="2400" dirty="0" smtClean="0"/>
            </a:br>
            <a:r>
              <a:rPr lang="fr-FR" sz="1800" dirty="0" smtClean="0">
                <a:solidFill>
                  <a:srgbClr val="E3DBFF"/>
                </a:solidFill>
              </a:rPr>
              <a:t>(</a:t>
            </a:r>
            <a:r>
              <a:rPr lang="fr-FR" sz="1800" dirty="0" smtClean="0">
                <a:solidFill>
                  <a:srgbClr val="E3DBFF"/>
                </a:solidFill>
              </a:rPr>
              <a:t>plus de 100 connexions simultanées)</a:t>
            </a:r>
            <a:r>
              <a:rPr lang="fr-FR" sz="2400" dirty="0" smtClean="0"/>
              <a:t>: </a:t>
            </a:r>
            <a:r>
              <a:rPr lang="fr-FR" sz="2400" dirty="0" smtClean="0">
                <a:solidFill>
                  <a:srgbClr val="FFFFFF"/>
                </a:solidFill>
              </a:rPr>
              <a:t>10 000 </a:t>
            </a:r>
            <a:r>
              <a:rPr lang="fr-FR" sz="2400" dirty="0" smtClean="0">
                <a:solidFill>
                  <a:srgbClr val="FFFFFF"/>
                </a:solidFill>
              </a:rPr>
              <a:t>$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447800" y="5105400"/>
            <a:ext cx="6019800" cy="1173913"/>
          </a:xfrm>
          <a:prstGeom prst="rect">
            <a:avLst/>
          </a:prstGeom>
          <a:solidFill>
            <a:srgbClr val="E3DBFF"/>
          </a:solidFill>
        </p:spPr>
        <p:txBody>
          <a:bodyPr wrap="square" tIns="93600" bIns="93600" rtlCol="0" anchor="ctr">
            <a:spAutoFit/>
          </a:bodyPr>
          <a:lstStyle/>
          <a:p>
            <a:pPr algn="ctr"/>
            <a:r>
              <a:rPr lang="en-US" sz="3200" b="1" dirty="0" smtClean="0"/>
              <a:t>Contact </a:t>
            </a:r>
            <a:r>
              <a:rPr lang="en-US" sz="3200" b="1" dirty="0" smtClean="0"/>
              <a:t>: Philippe Galvez </a:t>
            </a:r>
            <a:r>
              <a:rPr lang="en-US" sz="3200" b="1" dirty="0" err="1" smtClean="0"/>
              <a:t>galvez@caltech.edu</a:t>
            </a:r>
            <a:r>
              <a:rPr lang="fr-FR" sz="3200" b="1" dirty="0" smtClean="0"/>
              <a:t> </a:t>
            </a:r>
          </a:p>
          <a:p>
            <a:pPr algn="ctr"/>
            <a:endParaRPr lang="fr-FR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772400" cy="1066800"/>
          </a:xfrm>
        </p:spPr>
        <p:txBody>
          <a:bodyPr/>
          <a:lstStyle/>
          <a:p>
            <a:r>
              <a:rPr lang="fr-FR" dirty="0" smtClean="0"/>
              <a:t>Aspects financiers</a:t>
            </a:r>
            <a:br>
              <a:rPr lang="fr-FR" dirty="0" smtClean="0"/>
            </a:br>
            <a:r>
              <a:rPr lang="fr-FR" dirty="0" smtClean="0"/>
              <a:t>EVO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5800" y="2057400"/>
            <a:ext cx="8458200" cy="4800600"/>
          </a:xfrm>
        </p:spPr>
        <p:txBody>
          <a:bodyPr/>
          <a:lstStyle/>
          <a:p>
            <a:pPr>
              <a:spcAft>
                <a:spcPts val="2400"/>
              </a:spcAft>
            </a:pPr>
            <a:r>
              <a:rPr lang="fr-FR" dirty="0" err="1" smtClean="0"/>
              <a:t>Portlet</a:t>
            </a:r>
            <a:r>
              <a:rPr lang="fr-FR" dirty="0" smtClean="0"/>
              <a:t> en </a:t>
            </a:r>
            <a:r>
              <a:rPr lang="fr-FR" dirty="0" smtClean="0">
                <a:solidFill>
                  <a:schemeClr val="bg1"/>
                </a:solidFill>
              </a:rPr>
              <a:t>Open Source</a:t>
            </a:r>
          </a:p>
          <a:p>
            <a:pPr>
              <a:spcAft>
                <a:spcPts val="2400"/>
              </a:spcAft>
            </a:pPr>
            <a:r>
              <a:rPr lang="fr-FR" dirty="0" smtClean="0"/>
              <a:t>Infrastructure supportée par</a:t>
            </a:r>
            <a:r>
              <a:rPr lang="fr-FR" dirty="0" smtClean="0">
                <a:solidFill>
                  <a:srgbClr val="E3DBFF"/>
                </a:solidFill>
              </a:rPr>
              <a:t> </a:t>
            </a:r>
            <a:r>
              <a:rPr lang="fr-FR" b="1" u="sng" spc="300" dirty="0" smtClean="0">
                <a:solidFill>
                  <a:schemeClr val="bg1"/>
                </a:solidFill>
              </a:rPr>
              <a:t>RENATER</a:t>
            </a:r>
            <a:endParaRPr lang="fr-FR" b="1" u="sng" spc="300" dirty="0" smtClean="0"/>
          </a:p>
          <a:p>
            <a:pPr>
              <a:spcAft>
                <a:spcPts val="0"/>
              </a:spcAft>
            </a:pPr>
            <a:r>
              <a:rPr lang="fr-FR" dirty="0" smtClean="0"/>
              <a:t>Accès aux services d’EVO : </a:t>
            </a:r>
            <a:r>
              <a:rPr lang="fr-FR" spc="-150" dirty="0" smtClean="0">
                <a:solidFill>
                  <a:srgbClr val="FFFFFF"/>
                </a:solidFill>
              </a:rPr>
              <a:t>10 000 $ / an</a:t>
            </a:r>
            <a:endParaRPr lang="fr-FR" spc="-150" dirty="0" smtClean="0">
              <a:solidFill>
                <a:srgbClr val="FFFFFF"/>
              </a:solidFill>
            </a:endParaRPr>
          </a:p>
          <a:p>
            <a:pPr>
              <a:spcAft>
                <a:spcPts val="0"/>
              </a:spcAft>
              <a:buNone/>
            </a:pPr>
            <a:endParaRPr lang="fr-FR" dirty="0" smtClean="0">
              <a:solidFill>
                <a:srgbClr val="FFFFFF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447800" y="5105400"/>
            <a:ext cx="6019800" cy="1173913"/>
          </a:xfrm>
          <a:prstGeom prst="rect">
            <a:avLst/>
          </a:prstGeom>
          <a:solidFill>
            <a:srgbClr val="E3DBFF"/>
          </a:solidFill>
        </p:spPr>
        <p:txBody>
          <a:bodyPr wrap="square" tIns="93600" bIns="93600" rtlCol="0" anchor="ctr">
            <a:spAutoFit/>
          </a:bodyPr>
          <a:lstStyle/>
          <a:p>
            <a:pPr algn="ctr"/>
            <a:r>
              <a:rPr lang="en-US" sz="3200" b="1" dirty="0" smtClean="0"/>
              <a:t>Contact </a:t>
            </a:r>
            <a:r>
              <a:rPr lang="en-US" sz="3200" b="1" dirty="0" smtClean="0"/>
              <a:t>: Philippe Galvez </a:t>
            </a:r>
            <a:r>
              <a:rPr lang="en-US" sz="3200" b="1" dirty="0" err="1" smtClean="0"/>
              <a:t>galvez@caltech.edu</a:t>
            </a:r>
            <a:r>
              <a:rPr lang="fr-FR" sz="3200" b="1" dirty="0" smtClean="0"/>
              <a:t> </a:t>
            </a:r>
          </a:p>
          <a:p>
            <a:pPr algn="ctr"/>
            <a:endParaRPr lang="fr-FR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reflection stA="50000" endPos="75000" dist="12700" dir="5400000" sy="-100000" algn="bl" rotWithShape="0"/>
                </a:effectLst>
              </a:rPr>
              <a:t>Illustration </a:t>
            </a:r>
            <a:r>
              <a:rPr lang="en-US" dirty="0" err="1" smtClean="0">
                <a:effectLst>
                  <a:reflection stA="50000" endPos="75000" dist="12700" dir="5400000" sy="-100000" algn="bl" rotWithShape="0"/>
                </a:effectLst>
              </a:rPr>
              <a:t>Portlet</a:t>
            </a:r>
            <a:r>
              <a:rPr lang="en-US" dirty="0" smtClean="0">
                <a:effectLst>
                  <a:reflection stA="50000" endPos="75000" dist="12700" dir="5400000" sy="-100000" algn="bl" rotWithShape="0"/>
                </a:effectLst>
              </a:rPr>
              <a:t> EVO</a:t>
            </a:r>
            <a:endParaRPr lang="fr-FR" dirty="0"/>
          </a:p>
        </p:txBody>
      </p:sp>
      <p:pic>
        <p:nvPicPr>
          <p:cNvPr id="7" name="portlet-EVO2.mp4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267064" y="1981200"/>
            <a:ext cx="6609871" cy="4114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 fullScrn="1">
              <p:cMediaNode mute="1"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772400" cy="1066800"/>
          </a:xfrm>
        </p:spPr>
        <p:txBody>
          <a:bodyPr/>
          <a:lstStyle/>
          <a:p>
            <a:r>
              <a:rPr lang="en-US" dirty="0" smtClean="0">
                <a:effectLst>
                  <a:reflection stA="50000" endPos="75000" dist="12700" dir="5400000" sy="-100000" algn="bl" rotWithShape="0"/>
                </a:effectLst>
              </a:rPr>
              <a:t>Illustration </a:t>
            </a:r>
            <a:r>
              <a:rPr lang="en-US" dirty="0" err="1" smtClean="0">
                <a:effectLst>
                  <a:reflection stA="50000" endPos="75000" dist="12700" dir="5400000" sy="-100000" algn="bl" rotWithShape="0"/>
                </a:effectLst>
              </a:rPr>
              <a:t>Portlet</a:t>
            </a:r>
            <a:r>
              <a:rPr lang="en-US" dirty="0" smtClean="0">
                <a:effectLst>
                  <a:reflection stA="50000" endPos="75000" dist="12700" dir="5400000" sy="-100000" algn="bl" rotWithShape="0"/>
                </a:effectLst>
              </a:rPr>
              <a:t> </a:t>
            </a:r>
            <a:br>
              <a:rPr lang="en-US" dirty="0" smtClean="0">
                <a:effectLst>
                  <a:reflection stA="50000" endPos="75000" dist="12700" dir="5400000" sy="-100000" algn="bl" rotWithShape="0"/>
                </a:effectLst>
              </a:rPr>
            </a:br>
            <a:r>
              <a:rPr lang="en-US" dirty="0" smtClean="0">
                <a:effectLst>
                  <a:reflection stA="50000" endPos="75000" dist="12700" dir="5400000" sy="-100000" algn="bl" rotWithShape="0"/>
                </a:effectLst>
              </a:rPr>
              <a:t>EVO-Learning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EVOGH 2008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ortlet-EVO-Learning6.mp4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815951" y="1981200"/>
            <a:ext cx="5512097" cy="4114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 fullScrn="1">
              <p:cMediaNode mute="1"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Merci de votre attention</a:t>
            </a:r>
            <a:br>
              <a:rPr lang="fr-FR" dirty="0" smtClean="0"/>
            </a:br>
            <a:endParaRPr lang="fr-FR" dirty="0" smtClean="0"/>
          </a:p>
          <a:p>
            <a:pPr algn="r">
              <a:buNone/>
            </a:pPr>
            <a:r>
              <a:rPr lang="fr-FR" sz="2400" dirty="0" err="1" smtClean="0"/>
              <a:t>agnes.pruvost@upmc.fr</a:t>
            </a: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err="1" smtClean="0"/>
              <a:t>yves.epelboin@upmc.fr</a:t>
            </a:r>
            <a:endParaRPr lang="fr-FR" sz="2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295400" y="518160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3C262"/>
              </a:buClr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reflection stA="50000" endPos="57000" dist="1016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Gregory DENIS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reflection stA="50000" endPos="57000" dist="1016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953000" y="518160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3C262"/>
              </a:buClr>
              <a:buSzTx/>
              <a:buFontTx/>
              <a:buNone/>
              <a:tabLst/>
              <a:defRPr/>
            </a:pPr>
            <a:r>
              <a:rPr lang="en-US" b="1" kern="0" dirty="0" smtClean="0">
                <a:solidFill>
                  <a:schemeClr val="bg1"/>
                </a:solidFill>
                <a:effectLst>
                  <a:reflection stA="50000" endPos="75000" dist="12700" dir="5400000" sy="-100000" algn="bl" rotWithShape="0"/>
                </a:effectLst>
                <a:latin typeface="+mn-lt"/>
                <a:ea typeface="+mn-ea"/>
                <a:cs typeface="+mn-cs"/>
              </a:rPr>
              <a:t>Yves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reflection stA="50000" endPos="75000" dist="127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reflection stA="50000" endPos="63000" dist="635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EPELBOIN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reflection stA="50000" endPos="63000" dist="635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953000" y="571500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3C262"/>
              </a:buClr>
              <a:buSzTx/>
              <a:buFontTx/>
              <a:buNone/>
              <a:tabLst/>
              <a:defRPr/>
            </a:pPr>
            <a:r>
              <a:rPr lang="en-US" b="1" kern="0" noProof="0" dirty="0" err="1" smtClean="0">
                <a:solidFill>
                  <a:schemeClr val="bg1"/>
                </a:solidFill>
                <a:effectLst>
                  <a:reflection stA="50000" endPos="75000" dist="12700" dir="5400000" sy="-100000" algn="bl" rotWithShape="0"/>
                </a:effectLst>
                <a:latin typeface="+mn-lt"/>
                <a:ea typeface="+mn-ea"/>
                <a:cs typeface="+mn-cs"/>
              </a:rPr>
              <a:t>Agnès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reflection stA="50000" endPos="75000" dist="127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b="1" kern="0" dirty="0" smtClean="0">
                <a:solidFill>
                  <a:schemeClr val="bg1"/>
                </a:solidFill>
                <a:effectLst>
                  <a:reflection stA="50000" endPos="63000" dist="63500" dir="5400000" sy="-100000" algn="bl" rotWithShape="0"/>
                </a:effectLst>
                <a:latin typeface="+mn-lt"/>
                <a:ea typeface="+mn-ea"/>
                <a:cs typeface="+mn-cs"/>
              </a:rPr>
              <a:t>PRUVOST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reflection stA="50000" endPos="63000" dist="635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772400" cy="1066800"/>
          </a:xfrm>
        </p:spPr>
        <p:txBody>
          <a:bodyPr/>
          <a:lstStyle/>
          <a:p>
            <a:r>
              <a:rPr lang="en-US" sz="3200" b="1" dirty="0" err="1" smtClean="0">
                <a:solidFill>
                  <a:srgbClr val="FFFFFF"/>
                </a:solidFill>
              </a:rPr>
              <a:t>Intégration</a:t>
            </a:r>
            <a:r>
              <a:rPr lang="en-US" sz="3200" b="1" dirty="0" smtClean="0">
                <a:solidFill>
                  <a:srgbClr val="FFFFFF"/>
                </a:solidFill>
              </a:rPr>
              <a:t> ESUP pour le </a:t>
            </a:r>
            <a:r>
              <a:rPr lang="en-US" sz="3200" b="1" dirty="0" err="1" smtClean="0">
                <a:solidFill>
                  <a:srgbClr val="FFFFFF"/>
                </a:solidFill>
              </a:rPr>
              <a:t>système</a:t>
            </a:r>
            <a:r>
              <a:rPr lang="en-US" sz="3200" b="1" dirty="0" smtClean="0">
                <a:solidFill>
                  <a:srgbClr val="FFFFFF"/>
                </a:solidFill>
              </a:rPr>
              <a:t> de </a:t>
            </a:r>
            <a:r>
              <a:rPr lang="en-US" sz="3200" b="1" dirty="0" err="1" smtClean="0">
                <a:solidFill>
                  <a:srgbClr val="FFFFFF"/>
                </a:solidFill>
              </a:rPr>
              <a:t>visioconférence</a:t>
            </a:r>
            <a:r>
              <a:rPr lang="en-US" sz="3200" b="1" dirty="0" smtClean="0">
                <a:solidFill>
                  <a:srgbClr val="FFFFFF"/>
                </a:solidFill>
              </a:rPr>
              <a:t> </a:t>
            </a:r>
            <a:r>
              <a:rPr lang="en-US" sz="3200" b="1" dirty="0" err="1" smtClean="0">
                <a:solidFill>
                  <a:srgbClr val="FFFFFF"/>
                </a:solidFill>
              </a:rPr>
              <a:t>sur</a:t>
            </a:r>
            <a:r>
              <a:rPr lang="en-US" sz="3200" b="1" dirty="0" smtClean="0">
                <a:solidFill>
                  <a:srgbClr val="FFFFFF"/>
                </a:solidFill>
              </a:rPr>
              <a:t> le Web EVO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19200" y="1905000"/>
            <a:ext cx="7772400" cy="4114800"/>
          </a:xfrm>
        </p:spPr>
        <p:txBody>
          <a:bodyPr/>
          <a:lstStyle/>
          <a:p>
            <a:r>
              <a:rPr lang="fr-FR" dirty="0" smtClean="0"/>
              <a:t>Historique</a:t>
            </a:r>
          </a:p>
          <a:p>
            <a:r>
              <a:rPr lang="fr-FR" dirty="0" smtClean="0"/>
              <a:t>Objectifs</a:t>
            </a:r>
          </a:p>
          <a:p>
            <a:r>
              <a:rPr lang="fr-FR" dirty="0" smtClean="0"/>
              <a:t>Intégration</a:t>
            </a:r>
          </a:p>
          <a:p>
            <a:r>
              <a:rPr lang="fr-FR" dirty="0" smtClean="0"/>
              <a:t>EVO - Learning</a:t>
            </a:r>
          </a:p>
          <a:p>
            <a:r>
              <a:rPr lang="fr-FR" dirty="0" smtClean="0"/>
              <a:t>Aspects financiers</a:t>
            </a:r>
          </a:p>
          <a:p>
            <a:r>
              <a:rPr lang="fr-FR" dirty="0" smtClean="0"/>
              <a:t>Illustrations</a:t>
            </a:r>
            <a:endParaRPr lang="fr-FR" dirty="0"/>
          </a:p>
        </p:txBody>
      </p:sp>
    </p:spTree>
  </p:cSld>
  <p:clrMapOvr>
    <a:masterClrMapping/>
  </p:clrMapOvr>
  <p:transition advTm="31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2057400" y="0"/>
            <a:ext cx="304800" cy="6858000"/>
          </a:xfrm>
          <a:prstGeom prst="rect">
            <a:avLst/>
          </a:prstGeom>
          <a:gradFill>
            <a:gsLst>
              <a:gs pos="0">
                <a:srgbClr val="660066"/>
              </a:gs>
              <a:gs pos="100000">
                <a:schemeClr val="accent4">
                  <a:tint val="50000"/>
                  <a:shade val="100000"/>
                  <a:satMod val="350000"/>
                </a:schemeClr>
              </a:gs>
            </a:gsLst>
          </a:gra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95400" y="0"/>
            <a:ext cx="7772400" cy="1066800"/>
          </a:xfrm>
        </p:spPr>
        <p:txBody>
          <a:bodyPr/>
          <a:lstStyle/>
          <a:p>
            <a:r>
              <a:rPr lang="fr-FR" dirty="0" smtClean="0"/>
              <a:t>Historique du projet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81200" y="1066800"/>
            <a:ext cx="7772400" cy="4724400"/>
          </a:xfrm>
        </p:spPr>
        <p:txBody>
          <a:bodyPr/>
          <a:lstStyle/>
          <a:p>
            <a:pPr marL="342000" indent="-522000">
              <a:spcAft>
                <a:spcPts val="1800"/>
              </a:spcAft>
              <a:buClr>
                <a:schemeClr val="bg1"/>
              </a:buClr>
              <a:buSzPct val="100000"/>
              <a:buFont typeface="Wingdings" charset="2"/>
              <a:buChar char="u"/>
            </a:pPr>
            <a:r>
              <a:rPr lang="fr-FR" sz="2000" dirty="0" smtClean="0">
                <a:solidFill>
                  <a:schemeClr val="bg1"/>
                </a:solidFill>
              </a:rPr>
              <a:t>découverte d’EVO lors d’une formation au CINES</a:t>
            </a:r>
            <a:endParaRPr lang="fr-FR" sz="2000" dirty="0" smtClean="0"/>
          </a:p>
          <a:p>
            <a:pPr marL="342000" indent="-522000">
              <a:spcAft>
                <a:spcPts val="1800"/>
              </a:spcAft>
              <a:buClr>
                <a:schemeClr val="bg1"/>
              </a:buClr>
              <a:buSzPct val="100000"/>
              <a:buFont typeface="Wingdings" charset="2"/>
              <a:buChar char="u"/>
            </a:pPr>
            <a:r>
              <a:rPr lang="fr-FR" sz="2000" dirty="0" smtClean="0">
                <a:solidFill>
                  <a:srgbClr val="FFFFFF"/>
                </a:solidFill>
              </a:rPr>
              <a:t>création de la </a:t>
            </a:r>
            <a:r>
              <a:rPr lang="fr-FR" sz="2000" dirty="0" smtClean="0">
                <a:solidFill>
                  <a:schemeClr val="bg1"/>
                </a:solidFill>
              </a:rPr>
              <a:t>communauté UPMC dans EVO </a:t>
            </a:r>
            <a:br>
              <a:rPr lang="fr-FR" sz="2000" dirty="0" smtClean="0">
                <a:solidFill>
                  <a:schemeClr val="bg1"/>
                </a:solidFill>
              </a:rPr>
            </a:br>
            <a:r>
              <a:rPr lang="fr-FR" sz="2000" dirty="0" smtClean="0">
                <a:solidFill>
                  <a:schemeClr val="bg1"/>
                </a:solidFill>
              </a:rPr>
              <a:t>         </a:t>
            </a:r>
            <a:r>
              <a:rPr lang="fr-FR" sz="2000" dirty="0" smtClean="0"/>
              <a:t>« </a:t>
            </a:r>
            <a:r>
              <a:rPr sz="2000" dirty="0" smtClean="0"/>
              <a:t>Remote Collaboration Initiatives</a:t>
            </a:r>
            <a:r>
              <a:rPr lang="fr-FR" sz="2000" dirty="0" smtClean="0"/>
              <a:t> »</a:t>
            </a:r>
          </a:p>
          <a:p>
            <a:pPr marL="342000" indent="-522000">
              <a:spcAft>
                <a:spcPts val="1800"/>
              </a:spcAft>
              <a:buClr>
                <a:schemeClr val="bg1"/>
              </a:buClr>
              <a:buSzPct val="100000"/>
              <a:buFont typeface="Wingdings" charset="2"/>
              <a:buChar char="u"/>
            </a:pPr>
            <a:r>
              <a:rPr lang="fr-FR" sz="2000" dirty="0" smtClean="0">
                <a:solidFill>
                  <a:srgbClr val="FFFFFF"/>
                </a:solidFill>
              </a:rPr>
              <a:t>appel à projet de la ville de Paris</a:t>
            </a:r>
          </a:p>
          <a:p>
            <a:pPr marL="342000" indent="-522000">
              <a:spcAft>
                <a:spcPts val="2400"/>
              </a:spcAft>
              <a:buClr>
                <a:schemeClr val="bg1"/>
              </a:buClr>
              <a:buSzPct val="100000"/>
              <a:buFont typeface="Wingdings" charset="2"/>
              <a:buChar char="u"/>
            </a:pPr>
            <a:r>
              <a:rPr lang="fr-FR" sz="2000" dirty="0" smtClean="0">
                <a:solidFill>
                  <a:srgbClr val="FFFFFF"/>
                </a:solidFill>
              </a:rPr>
              <a:t>développement de la </a:t>
            </a:r>
            <a:r>
              <a:rPr lang="fr-FR" sz="2000" dirty="0" err="1" smtClean="0">
                <a:solidFill>
                  <a:srgbClr val="FFFFFF"/>
                </a:solidFill>
              </a:rPr>
              <a:t>portlet</a:t>
            </a:r>
            <a:r>
              <a:rPr lang="fr-FR" sz="2000" dirty="0" smtClean="0">
                <a:solidFill>
                  <a:srgbClr val="FFFFFF"/>
                </a:solidFill>
              </a:rPr>
              <a:t> EVO international </a:t>
            </a:r>
            <a:r>
              <a:rPr lang="fr-FR" sz="2000" spc="-150" dirty="0" smtClean="0"/>
              <a:t>(4 mois)</a:t>
            </a:r>
            <a:endParaRPr lang="fr-FR" sz="2000" dirty="0" smtClean="0">
              <a:solidFill>
                <a:srgbClr val="FFFFFF"/>
              </a:solidFill>
            </a:endParaRPr>
          </a:p>
          <a:p>
            <a:pPr marL="342000" indent="-522000">
              <a:spcAft>
                <a:spcPts val="1800"/>
              </a:spcAft>
              <a:buClr>
                <a:schemeClr val="bg1"/>
              </a:buClr>
              <a:buSzPct val="100000"/>
              <a:buFont typeface="Wingdings" charset="2"/>
              <a:buChar char="u"/>
            </a:pPr>
            <a:r>
              <a:rPr lang="fr-FR" sz="2000" dirty="0" smtClean="0">
                <a:solidFill>
                  <a:srgbClr val="FFFFFF"/>
                </a:solidFill>
              </a:rPr>
              <a:t>mise en production </a:t>
            </a:r>
          </a:p>
          <a:p>
            <a:pPr marL="342000" indent="-522000">
              <a:spcAft>
                <a:spcPts val="1800"/>
              </a:spcAft>
              <a:buClr>
                <a:schemeClr val="bg1"/>
              </a:buClr>
              <a:buSzPct val="100000"/>
              <a:buFont typeface="Wingdings" charset="2"/>
              <a:buChar char="u"/>
            </a:pPr>
            <a:r>
              <a:rPr lang="fr-FR" sz="2000" dirty="0" smtClean="0">
                <a:solidFill>
                  <a:srgbClr val="FFFFFF"/>
                </a:solidFill>
              </a:rPr>
              <a:t>développement d’EVO Learning</a:t>
            </a:r>
          </a:p>
          <a:p>
            <a:pPr marL="342000" indent="-522000">
              <a:spcAft>
                <a:spcPts val="1800"/>
              </a:spcAft>
              <a:buClr>
                <a:schemeClr val="bg1"/>
              </a:buClr>
              <a:buSzPct val="100000"/>
              <a:buFont typeface="Wingdings" charset="2"/>
              <a:buChar char="u"/>
            </a:pPr>
            <a:r>
              <a:rPr lang="fr-FR" sz="2000" dirty="0" smtClean="0">
                <a:solidFill>
                  <a:srgbClr val="FFFFFF"/>
                </a:solidFill>
              </a:rPr>
              <a:t>développement de la </a:t>
            </a:r>
            <a:r>
              <a:rPr lang="fr-FR" sz="2000" dirty="0" err="1" smtClean="0">
                <a:solidFill>
                  <a:srgbClr val="FFFFFF"/>
                </a:solidFill>
              </a:rPr>
              <a:t>portlet</a:t>
            </a:r>
            <a:r>
              <a:rPr lang="fr-FR" sz="2000" dirty="0" smtClean="0">
                <a:solidFill>
                  <a:srgbClr val="FFFFFF"/>
                </a:solidFill>
              </a:rPr>
              <a:t> EVO </a:t>
            </a:r>
            <a:r>
              <a:rPr lang="fr-FR" sz="2000" dirty="0" err="1" smtClean="0">
                <a:solidFill>
                  <a:srgbClr val="FFFFFF"/>
                </a:solidFill>
              </a:rPr>
              <a:t>learning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br>
              <a:rPr lang="fr-FR" sz="2000" dirty="0" smtClean="0">
                <a:solidFill>
                  <a:srgbClr val="FFFFFF"/>
                </a:solidFill>
              </a:rPr>
            </a:br>
            <a:r>
              <a:rPr lang="fr-FR" sz="2000" dirty="0" smtClean="0">
                <a:solidFill>
                  <a:srgbClr val="FFFFFF"/>
                </a:solidFill>
              </a:rPr>
              <a:t>  nouvelle ergonomie de la </a:t>
            </a:r>
            <a:r>
              <a:rPr lang="fr-FR" sz="2000" dirty="0" err="1" smtClean="0">
                <a:solidFill>
                  <a:srgbClr val="FFFFFF"/>
                </a:solidFill>
              </a:rPr>
              <a:t>portlet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Evo</a:t>
            </a:r>
            <a:r>
              <a:rPr lang="fr-FR" sz="2000" dirty="0" smtClean="0">
                <a:solidFill>
                  <a:srgbClr val="FFFFFF"/>
                </a:solidFill>
              </a:rPr>
              <a:t> International</a:t>
            </a:r>
          </a:p>
          <a:p>
            <a:pPr marL="342000" indent="-522000">
              <a:spcAft>
                <a:spcPts val="1800"/>
              </a:spcAft>
              <a:buClr>
                <a:schemeClr val="bg1"/>
              </a:buClr>
              <a:buSzPct val="100000"/>
              <a:buFont typeface="Wingdings" charset="2"/>
              <a:buChar char="u"/>
            </a:pPr>
            <a:r>
              <a:rPr lang="fr-FR" sz="2000" dirty="0" smtClean="0">
                <a:solidFill>
                  <a:srgbClr val="FFFFFF"/>
                </a:solidFill>
              </a:rPr>
              <a:t>mise en production </a:t>
            </a:r>
            <a:r>
              <a:rPr lang="fr-FR" sz="2000" dirty="0" err="1" smtClean="0">
                <a:solidFill>
                  <a:srgbClr val="FFFFFF"/>
                </a:solidFill>
              </a:rPr>
              <a:t>EVO-Learning</a:t>
            </a:r>
            <a:r>
              <a:rPr lang="fr-FR" sz="2000" dirty="0" smtClean="0"/>
              <a:t/>
            </a:r>
            <a:br>
              <a:rPr lang="fr-FR" sz="2000" dirty="0" smtClean="0"/>
            </a:br>
            <a:r>
              <a:rPr lang="fr-FR" sz="2000" dirty="0" smtClean="0"/>
              <a:t> </a:t>
            </a:r>
          </a:p>
          <a:p>
            <a:pPr marL="342000" indent="-522000">
              <a:buClr>
                <a:schemeClr val="bg1"/>
              </a:buClr>
              <a:buSzPct val="150000"/>
              <a:buNone/>
            </a:pPr>
            <a:r>
              <a:rPr lang="fr-FR" sz="2000" dirty="0" smtClean="0"/>
              <a:t/>
            </a:r>
            <a:br>
              <a:rPr lang="fr-FR" sz="2000" dirty="0" smtClean="0"/>
            </a:br>
            <a:r>
              <a:rPr lang="fr-FR" sz="2000" dirty="0" smtClean="0"/>
              <a:t> </a:t>
            </a:r>
          </a:p>
          <a:p>
            <a:pPr>
              <a:buNone/>
            </a:pPr>
            <a:endParaRPr lang="fr-FR" sz="2000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304800" y="1066800"/>
            <a:ext cx="1676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000" marR="0" lvl="0" indent="-5220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Clr>
                <a:schemeClr val="bg1"/>
              </a:buClr>
              <a:buSzPct val="150000"/>
              <a:tabLst/>
              <a:defRPr/>
            </a:pPr>
            <a:r>
              <a:rPr kumimoji="0" lang="fr-FR" sz="2000" b="0" i="0" u="none" strike="noStrike" kern="0" cap="none" spc="-150" normalizeH="0" baseline="0" noProof="0" dirty="0" smtClean="0">
                <a:ln>
                  <a:noFill/>
                </a:ln>
                <a:solidFill>
                  <a:srgbClr val="F3C26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Sept 2007 </a:t>
            </a:r>
          </a:p>
          <a:p>
            <a:pPr marL="342000" marR="0" lvl="0" indent="-5220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Clr>
                <a:schemeClr val="bg1"/>
              </a:buClr>
              <a:buSzPct val="150000"/>
              <a:tabLst/>
              <a:defRPr/>
            </a:pPr>
            <a:r>
              <a:rPr kumimoji="0" lang="fr-FR" sz="2000" b="0" i="0" u="none" strike="noStrike" kern="0" cap="none" spc="-150" normalizeH="0" baseline="0" noProof="0" dirty="0" smtClean="0">
                <a:ln>
                  <a:noFill/>
                </a:ln>
                <a:solidFill>
                  <a:srgbClr val="F3C26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Avril 2008</a:t>
            </a:r>
          </a:p>
          <a:p>
            <a:pPr marL="342000" marR="0" lvl="0" indent="-5220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Clr>
                <a:schemeClr val="bg1"/>
              </a:buClr>
              <a:buSzPct val="150000"/>
              <a:tabLst/>
              <a:defRPr/>
            </a:pPr>
            <a:r>
              <a:rPr lang="fr-FR" sz="2000" kern="0" spc="-150" dirty="0" smtClean="0">
                <a:solidFill>
                  <a:srgbClr val="F3C262"/>
                </a:solidFill>
                <a:latin typeface="+mn-lt"/>
                <a:ea typeface="+mn-ea"/>
                <a:cs typeface="+mn-cs"/>
              </a:rPr>
              <a:t/>
            </a:r>
            <a:br>
              <a:rPr lang="fr-FR" sz="2000" kern="0" spc="-150" dirty="0" smtClean="0">
                <a:solidFill>
                  <a:srgbClr val="F3C262"/>
                </a:solidFill>
                <a:latin typeface="+mn-lt"/>
                <a:ea typeface="+mn-ea"/>
                <a:cs typeface="+mn-cs"/>
              </a:rPr>
            </a:br>
            <a:r>
              <a:rPr kumimoji="0" lang="fr-FR" sz="2000" b="0" i="0" u="none" strike="noStrike" kern="0" cap="none" spc="-150" normalizeH="0" baseline="0" noProof="0" dirty="0" smtClean="0">
                <a:ln>
                  <a:noFill/>
                </a:ln>
                <a:solidFill>
                  <a:srgbClr val="F3C26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Juillet</a:t>
            </a:r>
            <a:r>
              <a:rPr kumimoji="0" lang="fr-FR" sz="2000" b="0" i="0" u="none" strike="noStrike" kern="0" cap="none" spc="-150" normalizeH="0" noProof="0" dirty="0" smtClean="0">
                <a:ln>
                  <a:noFill/>
                </a:ln>
                <a:solidFill>
                  <a:srgbClr val="F3C26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000" b="0" i="0" u="none" strike="noStrike" kern="0" cap="none" spc="-150" normalizeH="0" baseline="0" noProof="0" dirty="0" smtClean="0">
                <a:ln>
                  <a:noFill/>
                </a:ln>
                <a:solidFill>
                  <a:srgbClr val="F3C26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2008</a:t>
            </a:r>
            <a:endParaRPr kumimoji="0" lang="fr-FR" sz="2000" b="0" i="0" u="none" strike="noStrike" kern="0" cap="none" spc="-15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000" marR="0" lvl="0" indent="-5220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2400"/>
              </a:spcAft>
              <a:buClr>
                <a:schemeClr val="bg1"/>
              </a:buClr>
              <a:buSzPct val="150000"/>
              <a:tabLst/>
              <a:defRPr/>
            </a:pPr>
            <a:r>
              <a:rPr kumimoji="0" lang="fr-FR" sz="2000" b="0" i="0" u="none" strike="noStrike" kern="0" cap="none" spc="-150" normalizeH="0" baseline="0" noProof="0" dirty="0" smtClean="0">
                <a:ln>
                  <a:noFill/>
                </a:ln>
                <a:solidFill>
                  <a:srgbClr val="F3C26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Janv. 2009 </a:t>
            </a:r>
          </a:p>
          <a:p>
            <a:pPr marL="342000" marR="0" lvl="0" indent="-5220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Clr>
                <a:schemeClr val="bg1"/>
              </a:buClr>
              <a:buSzPct val="150000"/>
              <a:tabLst/>
              <a:defRPr/>
            </a:pPr>
            <a:r>
              <a:rPr kumimoji="0" lang="fr-FR" sz="2000" b="0" i="0" u="none" strike="noStrike" kern="0" cap="none" spc="-150" normalizeH="0" baseline="0" noProof="0" dirty="0" smtClean="0">
                <a:ln>
                  <a:noFill/>
                </a:ln>
                <a:solidFill>
                  <a:srgbClr val="F3C26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Sept.  2009</a:t>
            </a:r>
            <a:endParaRPr kumimoji="0" lang="fr-FR" sz="2000" b="0" i="0" u="none" strike="noStrike" kern="0" cap="none" spc="-15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000" marR="0" lvl="0" indent="-5220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Clr>
                <a:schemeClr val="bg1"/>
              </a:buClr>
              <a:buSzPct val="150000"/>
              <a:tabLst/>
              <a:defRPr/>
            </a:pPr>
            <a:r>
              <a:rPr kumimoji="0" lang="fr-FR" sz="2000" b="0" i="0" u="none" strike="noStrike" kern="0" cap="none" spc="-150" normalizeH="0" baseline="0" noProof="0" dirty="0" smtClean="0">
                <a:ln>
                  <a:noFill/>
                </a:ln>
                <a:solidFill>
                  <a:srgbClr val="F3C26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2009 </a:t>
            </a:r>
            <a:endParaRPr kumimoji="0" lang="fr-FR" sz="2000" b="0" i="0" u="none" strike="noStrike" kern="0" cap="none" spc="-15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000" marR="0" lvl="0" indent="-5220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3000"/>
              </a:spcAft>
              <a:buClr>
                <a:schemeClr val="bg1"/>
              </a:buClr>
              <a:buSzPct val="150000"/>
              <a:tabLst/>
              <a:defRPr/>
            </a:pPr>
            <a:r>
              <a:rPr kumimoji="0" lang="fr-FR" sz="2000" b="0" i="0" u="none" strike="noStrike" kern="0" cap="none" spc="-150" normalizeH="0" baseline="0" noProof="0" dirty="0" smtClean="0">
                <a:ln>
                  <a:noFill/>
                </a:ln>
                <a:solidFill>
                  <a:srgbClr val="F3C26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Mars 2010 </a:t>
            </a:r>
            <a:br>
              <a:rPr kumimoji="0" lang="fr-FR" sz="2000" b="0" i="0" u="none" strike="noStrike" kern="0" cap="none" spc="-150" normalizeH="0" baseline="0" noProof="0" dirty="0" smtClean="0">
                <a:ln>
                  <a:noFill/>
                </a:ln>
                <a:solidFill>
                  <a:srgbClr val="F3C26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1800" b="0" i="0" u="none" strike="noStrike" kern="0" cap="none" spc="-150" normalizeH="0" baseline="0" noProof="0" dirty="0" smtClean="0">
                <a:ln>
                  <a:noFill/>
                </a:ln>
                <a:solidFill>
                  <a:srgbClr val="F3C26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 mois)</a:t>
            </a:r>
            <a:endParaRPr kumimoji="0" lang="fr-FR" sz="1800" b="0" i="0" u="none" strike="noStrike" kern="0" cap="none" spc="-15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000" marR="0" lvl="0" indent="-5220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3000"/>
              </a:spcAft>
              <a:buClr>
                <a:schemeClr val="bg1"/>
              </a:buClr>
              <a:buSzPct val="150000"/>
              <a:tabLst/>
              <a:defRPr/>
            </a:pPr>
            <a:r>
              <a:rPr kumimoji="0" lang="fr-FR" sz="2000" b="0" i="0" u="none" strike="noStrike" kern="0" cap="none" spc="-150" normalizeH="0" baseline="0" noProof="0" dirty="0" smtClean="0">
                <a:ln>
                  <a:noFill/>
                </a:ln>
                <a:solidFill>
                  <a:srgbClr val="F3C26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Sept. 2010</a:t>
            </a:r>
          </a:p>
          <a:p>
            <a:pPr marL="342000" marR="0" lvl="0" indent="-5220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50000"/>
              <a:tabLst/>
              <a:defRPr/>
            </a:pPr>
            <a:r>
              <a:rPr kumimoji="0" lang="fr-FR" sz="2000" b="0" i="0" u="none" strike="noStrike" kern="0" cap="none" spc="-150" normalizeH="0" baseline="0" noProof="0" dirty="0" smtClean="0">
                <a:ln>
                  <a:noFill/>
                </a:ln>
                <a:solidFill>
                  <a:srgbClr val="F3C26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fr-FR" sz="2000" b="0" i="0" u="none" strike="noStrike" kern="0" cap="none" spc="-150" normalizeH="0" baseline="0" noProof="0" dirty="0" smtClean="0">
                <a:ln>
                  <a:noFill/>
                </a:ln>
                <a:solidFill>
                  <a:srgbClr val="F3C26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2000" b="0" i="0" u="none" strike="noStrike" kern="0" cap="none" spc="-150" normalizeH="0" baseline="0" noProof="0" dirty="0" smtClean="0">
                <a:ln>
                  <a:noFill/>
                </a:ln>
                <a:solidFill>
                  <a:srgbClr val="F3C26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3C262"/>
              </a:buClr>
              <a:buSzTx/>
              <a:tabLst/>
              <a:defRPr/>
            </a:pPr>
            <a:endParaRPr kumimoji="0" lang="fr-FR" sz="2000" b="0" i="0" u="none" strike="noStrike" kern="0" cap="none" spc="-150" normalizeH="0" baseline="0" noProof="0" dirty="0">
              <a:ln>
                <a:noFill/>
              </a:ln>
              <a:solidFill>
                <a:srgbClr val="F3C26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Objectifs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762000" y="1905000"/>
            <a:ext cx="8153400" cy="4267200"/>
          </a:xfrm>
          <a:solidFill>
            <a:schemeClr val="tx2">
              <a:lumMod val="85000"/>
              <a:lumOff val="15000"/>
              <a:alpha val="67000"/>
            </a:schemeClr>
          </a:solidFill>
          <a:ln w="57150" cap="flat" cmpd="sng">
            <a:solidFill>
              <a:schemeClr val="bg1"/>
            </a:solidFill>
            <a:rou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softEdge rad="63500"/>
          </a:effectLst>
        </p:spPr>
        <p:txBody>
          <a:bodyPr numCol="2"/>
          <a:lstStyle/>
          <a:p>
            <a:pPr lvl="0">
              <a:spcAft>
                <a:spcPts val="0"/>
              </a:spcAft>
            </a:pPr>
            <a:r>
              <a:rPr lang="en-US" sz="2400" dirty="0" err="1" smtClean="0"/>
              <a:t>Fournir</a:t>
            </a:r>
            <a:endParaRPr lang="en-US" sz="2400" dirty="0" smtClean="0"/>
          </a:p>
          <a:p>
            <a:pPr>
              <a:spcAft>
                <a:spcPts val="4800"/>
              </a:spcAft>
              <a:buNone/>
            </a:pPr>
            <a:r>
              <a:rPr lang="en-US" sz="2400" dirty="0" smtClean="0">
                <a:solidFill>
                  <a:srgbClr val="D6D6D6"/>
                </a:solidFill>
              </a:rPr>
              <a:t> 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	</a:t>
            </a:r>
            <a:r>
              <a:rPr lang="en-US" sz="2000" dirty="0" err="1" smtClean="0">
                <a:solidFill>
                  <a:schemeClr val="bg1">
                    <a:lumMod val="95000"/>
                  </a:schemeClr>
                </a:solidFill>
              </a:rPr>
              <a:t>une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 interface </a:t>
            </a:r>
            <a:r>
              <a:rPr lang="en-US" sz="2000" dirty="0" err="1" smtClean="0">
                <a:solidFill>
                  <a:schemeClr val="bg1">
                    <a:lumMod val="95000"/>
                  </a:schemeClr>
                </a:solidFill>
              </a:rPr>
              <a:t>conviviale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 et intuitive </a:t>
            </a:r>
            <a:r>
              <a:rPr lang="en-US" sz="2000" dirty="0" err="1" smtClean="0">
                <a:solidFill>
                  <a:schemeClr val="bg1">
                    <a:lumMod val="95000"/>
                  </a:schemeClr>
                </a:solidFill>
              </a:rPr>
              <a:t>à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bg1">
                    <a:lumMod val="95000"/>
                  </a:schemeClr>
                </a:solidFill>
              </a:rPr>
              <a:t>partir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 du </a:t>
            </a:r>
            <a:r>
              <a:rPr lang="en-US" sz="2000" dirty="0" err="1" smtClean="0">
                <a:solidFill>
                  <a:schemeClr val="bg1">
                    <a:lumMod val="95000"/>
                  </a:schemeClr>
                </a:solidFill>
              </a:rPr>
              <a:t>portail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  <a:p>
            <a:pPr>
              <a:spcAft>
                <a:spcPts val="5400"/>
              </a:spcAft>
            </a:pPr>
            <a:r>
              <a:rPr lang="en-US" sz="2400" dirty="0" err="1" smtClean="0"/>
              <a:t>Rendre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000" dirty="0" err="1" smtClean="0">
                <a:solidFill>
                  <a:schemeClr val="bg1">
                    <a:lumMod val="95000"/>
                  </a:schemeClr>
                </a:solidFill>
              </a:rPr>
              <a:t>L’inscription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 des </a:t>
            </a:r>
            <a:r>
              <a:rPr lang="en-US" sz="2000" dirty="0" err="1" smtClean="0">
                <a:solidFill>
                  <a:schemeClr val="bg1">
                    <a:lumMod val="95000"/>
                  </a:schemeClr>
                </a:solidFill>
              </a:rPr>
              <a:t>utilisateurs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b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2000" dirty="0" err="1" smtClean="0">
                <a:solidFill>
                  <a:schemeClr val="bg1">
                    <a:lumMod val="95000"/>
                  </a:schemeClr>
                </a:solidFill>
              </a:rPr>
              <a:t>à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 EVO </a:t>
            </a:r>
            <a:r>
              <a:rPr lang="en-US" sz="2000" dirty="0" err="1" smtClean="0">
                <a:solidFill>
                  <a:schemeClr val="bg1">
                    <a:lumMod val="95000"/>
                  </a:schemeClr>
                </a:solidFill>
              </a:rPr>
              <a:t>automatique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 et </a:t>
            </a:r>
            <a:r>
              <a:rPr lang="en-US" sz="2000" dirty="0" err="1" smtClean="0">
                <a:solidFill>
                  <a:schemeClr val="bg1">
                    <a:lumMod val="95000"/>
                  </a:schemeClr>
                </a:solidFill>
              </a:rPr>
              <a:t>transparente</a:t>
            </a:r>
            <a:r>
              <a:rPr lang="en-US" sz="2000" dirty="0" smtClean="0">
                <a:solidFill>
                  <a:srgbClr val="D6D6D6"/>
                </a:solidFill>
                <a:cs typeface="+mn-cs"/>
              </a:rPr>
              <a:t>.</a:t>
            </a:r>
          </a:p>
          <a:p>
            <a:pPr lvl="0">
              <a:spcAft>
                <a:spcPts val="1800"/>
              </a:spcAft>
            </a:pPr>
            <a:r>
              <a:rPr lang="en-US" sz="2400" dirty="0" err="1" smtClean="0"/>
              <a:t>Utiliser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le syst. </a:t>
            </a:r>
            <a:r>
              <a:rPr lang="en-US" sz="2000" dirty="0" err="1" smtClean="0">
                <a:solidFill>
                  <a:schemeClr val="bg1">
                    <a:lumMod val="95000"/>
                  </a:schemeClr>
                </a:solidFill>
              </a:rPr>
              <a:t>d’authentification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 du </a:t>
            </a:r>
            <a:r>
              <a:rPr lang="en-US" sz="2000" dirty="0" err="1" smtClean="0">
                <a:solidFill>
                  <a:schemeClr val="bg1">
                    <a:lumMod val="95000"/>
                  </a:schemeClr>
                </a:solidFill>
              </a:rPr>
              <a:t>portail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 pour identifier les participants.</a:t>
            </a:r>
          </a:p>
          <a:p>
            <a:pPr lvl="0">
              <a:spcAft>
                <a:spcPts val="1800"/>
              </a:spcAft>
            </a:pPr>
            <a:r>
              <a:rPr lang="en-US" sz="2400" dirty="0" err="1" smtClean="0"/>
              <a:t>Transférer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les info. </a:t>
            </a:r>
            <a:r>
              <a:rPr lang="en-US" sz="2000" dirty="0" err="1" smtClean="0">
                <a:solidFill>
                  <a:schemeClr val="bg1">
                    <a:lumMod val="95000"/>
                  </a:schemeClr>
                </a:solidFill>
              </a:rPr>
              <a:t>utilisateur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 du </a:t>
            </a:r>
            <a:r>
              <a:rPr lang="en-US" sz="2000" dirty="0" err="1" smtClean="0">
                <a:solidFill>
                  <a:schemeClr val="bg1">
                    <a:lumMod val="95000"/>
                  </a:schemeClr>
                </a:solidFill>
              </a:rPr>
              <a:t>portail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bg1">
                    <a:lumMod val="95000"/>
                  </a:schemeClr>
                </a:solidFill>
              </a:rPr>
              <a:t>vers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  EVO</a:t>
            </a:r>
          </a:p>
          <a:p>
            <a:pPr>
              <a:spcAft>
                <a:spcPts val="0"/>
              </a:spcAft>
            </a:pPr>
            <a:r>
              <a:rPr lang="en-US" sz="2400" dirty="0" err="1" smtClean="0"/>
              <a:t>Accèder</a:t>
            </a:r>
            <a:r>
              <a:rPr lang="en-US" sz="2000" dirty="0" smtClean="0">
                <a:solidFill>
                  <a:srgbClr val="D6D6D6"/>
                </a:solidFill>
              </a:rPr>
              <a:t/>
            </a:r>
            <a:br>
              <a:rPr lang="en-US" sz="2000" dirty="0" smtClean="0">
                <a:solidFill>
                  <a:srgbClr val="D6D6D6"/>
                </a:solidFill>
              </a:rPr>
            </a:b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Aux </a:t>
            </a:r>
            <a:r>
              <a:rPr lang="en-US" sz="2000" dirty="0" err="1" smtClean="0">
                <a:solidFill>
                  <a:schemeClr val="bg1">
                    <a:lumMod val="95000"/>
                  </a:schemeClr>
                </a:solidFill>
              </a:rPr>
              <a:t>informations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 et aux actions </a:t>
            </a:r>
            <a:b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2000" dirty="0" err="1" smtClean="0">
                <a:solidFill>
                  <a:schemeClr val="bg1">
                    <a:lumMod val="95000"/>
                  </a:schemeClr>
                </a:solidFill>
              </a:rPr>
              <a:t>d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’ EVO </a:t>
            </a:r>
            <a:r>
              <a:rPr lang="en-US" sz="2000" dirty="0" err="1" smtClean="0">
                <a:solidFill>
                  <a:schemeClr val="bg1">
                    <a:lumMod val="95000"/>
                  </a:schemeClr>
                </a:solidFill>
              </a:rPr>
              <a:t>à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bg1">
                    <a:lumMod val="95000"/>
                  </a:schemeClr>
                </a:solidFill>
              </a:rPr>
              <a:t>partir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  du </a:t>
            </a:r>
            <a:r>
              <a:rPr lang="en-US" sz="2000" dirty="0" err="1" smtClean="0">
                <a:solidFill>
                  <a:schemeClr val="bg1">
                    <a:lumMod val="95000"/>
                  </a:schemeClr>
                </a:solidFill>
              </a:rPr>
              <a:t>portail</a:t>
            </a:r>
            <a:endParaRPr lang="fr-FR" sz="2000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838200" y="914400"/>
            <a:ext cx="8077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en-US" sz="2000" u="sng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Narrow"/>
                <a:cs typeface="Arial Narrow"/>
              </a:rPr>
              <a:t>Pour </a:t>
            </a:r>
            <a:r>
              <a:rPr lang="en-US" sz="2000" u="sng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Narrow"/>
                <a:cs typeface="Arial Narrow"/>
              </a:rPr>
              <a:t>intégrer</a:t>
            </a:r>
            <a:r>
              <a:rPr lang="en-US" sz="2000" u="sng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Narrow"/>
                <a:cs typeface="Arial Narrow"/>
              </a:rPr>
              <a:t>  </a:t>
            </a:r>
            <a:endParaRPr sz="2000" u="sng" dirty="0" smtClean="0">
              <a:solidFill>
                <a:schemeClr val="accent2">
                  <a:lumMod val="20000"/>
                  <a:lumOff val="80000"/>
                </a:schemeClr>
              </a:solidFill>
              <a:latin typeface="Arial Narrow"/>
              <a:cs typeface="Arial Narrow"/>
            </a:endParaRPr>
          </a:p>
          <a:p>
            <a:pPr lvl="1" algn="r"/>
            <a:r>
              <a:rPr lang="en-US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Narrow"/>
                <a:cs typeface="Arial Narrow"/>
              </a:rPr>
              <a:t> un syst. de web-</a:t>
            </a:r>
            <a:r>
              <a:rPr lang="en-US" sz="2000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Narrow"/>
                <a:cs typeface="Arial Narrow"/>
              </a:rPr>
              <a:t>visioconference</a:t>
            </a:r>
            <a:r>
              <a:rPr lang="en-US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Narrow"/>
                <a:cs typeface="Arial Narrow"/>
              </a:rPr>
              <a:t> pour le personnel, </a:t>
            </a:r>
            <a:endParaRPr sz="2000" dirty="0" smtClean="0">
              <a:solidFill>
                <a:schemeClr val="accent2">
                  <a:lumMod val="20000"/>
                  <a:lumOff val="80000"/>
                </a:schemeClr>
              </a:solidFill>
              <a:latin typeface="Arial Narrow"/>
              <a:cs typeface="Arial Narrow"/>
            </a:endParaRPr>
          </a:p>
          <a:p>
            <a:pPr lvl="1" algn="r"/>
            <a:r>
              <a:rPr lang="en-US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Narrow"/>
                <a:cs typeface="Arial Narrow"/>
              </a:rPr>
              <a:t> un syst. </a:t>
            </a:r>
            <a:r>
              <a:rPr lang="en-US" sz="2000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Narrow"/>
                <a:cs typeface="Arial Narrow"/>
              </a:rPr>
              <a:t>d’enseignement</a:t>
            </a:r>
            <a:r>
              <a:rPr lang="en-US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Narrow"/>
                <a:cs typeface="Arial Narrow"/>
              </a:rPr>
              <a:t> </a:t>
            </a:r>
            <a:r>
              <a:rPr lang="en-US" sz="2000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Narrow"/>
                <a:cs typeface="Arial Narrow"/>
              </a:rPr>
              <a:t>à</a:t>
            </a:r>
            <a:r>
              <a:rPr lang="en-US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Narrow"/>
                <a:cs typeface="Arial Narrow"/>
              </a:rPr>
              <a:t> distance.</a:t>
            </a:r>
            <a:endParaRPr sz="2000" dirty="0" smtClean="0">
              <a:solidFill>
                <a:schemeClr val="accent2">
                  <a:lumMod val="20000"/>
                  <a:lumOff val="80000"/>
                </a:schemeClr>
              </a:solidFill>
              <a:latin typeface="Arial Narrow"/>
              <a:cs typeface="Arial Narrow"/>
            </a:endParaRPr>
          </a:p>
          <a:p>
            <a:endParaRPr lang="fr-FR" sz="2000" dirty="0">
              <a:solidFill>
                <a:srgbClr val="FFFFFF"/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Intégration</a:t>
            </a:r>
            <a:endParaRPr lang="fr-FR" dirty="0"/>
          </a:p>
        </p:txBody>
      </p:sp>
      <p:pic>
        <p:nvPicPr>
          <p:cNvPr id="6" name="Picture 5" descr="chain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29400" y="0"/>
            <a:ext cx="1799041" cy="114300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371600" y="1676400"/>
            <a:ext cx="7010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3C262"/>
              </a:buClr>
              <a:buSzTx/>
              <a:buFontTx/>
              <a:buChar char="•"/>
              <a:tabLst/>
              <a:defRPr/>
            </a:pPr>
            <a:endParaRPr lang="en-US" sz="1000" kern="0" dirty="0" smtClean="0">
              <a:solidFill>
                <a:srgbClr val="F3C262"/>
              </a:solidFill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spcAft>
                <a:spcPts val="3600"/>
              </a:spcAft>
              <a:buClr>
                <a:srgbClr val="F3C262"/>
              </a:buClr>
              <a:buFontTx/>
              <a:buChar char="•"/>
              <a:defRPr/>
            </a:pPr>
            <a:r>
              <a:rPr lang="en-US" sz="2800" kern="0" dirty="0" err="1" smtClean="0">
                <a:solidFill>
                  <a:srgbClr val="F3C262"/>
                </a:solidFill>
                <a:latin typeface="+mn-lt"/>
                <a:ea typeface="+mn-ea"/>
                <a:cs typeface="+mn-cs"/>
              </a:rPr>
              <a:t>Développées</a:t>
            </a:r>
            <a:r>
              <a:rPr lang="en-US" sz="2800" kern="0" dirty="0" smtClean="0">
                <a:solidFill>
                  <a:srgbClr val="F3C262"/>
                </a:solidFill>
                <a:latin typeface="+mn-lt"/>
                <a:ea typeface="+mn-ea"/>
                <a:cs typeface="+mn-cs"/>
              </a:rPr>
              <a:t> en </a:t>
            </a:r>
            <a:r>
              <a:rPr lang="en-US" sz="2800" kern="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JSF </a:t>
            </a:r>
            <a:r>
              <a:rPr sz="2800" dirty="0" smtClean="0">
                <a:solidFill>
                  <a:schemeClr val="bg1"/>
                </a:solidFill>
              </a:rPr>
              <a:t>avec facelets (taglib tomahawk) et spring</a:t>
            </a:r>
            <a:endParaRPr lang="en-US" sz="2800" kern="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spcAft>
                <a:spcPts val="3600"/>
              </a:spcAft>
              <a:buClr>
                <a:srgbClr val="F3C262"/>
              </a:buClr>
              <a:buFontTx/>
              <a:buChar char="•"/>
              <a:defRPr/>
            </a:pPr>
            <a:r>
              <a:rPr lang="en-US" sz="2800" kern="0" dirty="0" err="1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Authentification</a:t>
            </a:r>
            <a:r>
              <a:rPr lang="en-US" sz="2800" kern="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0" dirty="0" smtClean="0">
                <a:solidFill>
                  <a:srgbClr val="F3C262"/>
                </a:solidFill>
                <a:latin typeface="+mn-lt"/>
                <a:ea typeface="+mn-ea"/>
                <a:cs typeface="+mn-cs"/>
              </a:rPr>
              <a:t>au </a:t>
            </a:r>
            <a:r>
              <a:rPr lang="en-US" sz="2800" kern="0" dirty="0" err="1" smtClean="0">
                <a:solidFill>
                  <a:srgbClr val="F3C262"/>
                </a:solidFill>
                <a:latin typeface="+mn-lt"/>
                <a:ea typeface="+mn-ea"/>
                <a:cs typeface="+mn-cs"/>
              </a:rPr>
              <a:t>portail</a:t>
            </a:r>
            <a:r>
              <a:rPr lang="en-US" sz="2800" kern="0" dirty="0" smtClean="0">
                <a:solidFill>
                  <a:srgbClr val="F3C262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via CAS</a:t>
            </a:r>
            <a:r>
              <a:rPr lang="en-US" sz="2800" kern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800" kern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en-US" kern="0" dirty="0" err="1" smtClean="0">
                <a:solidFill>
                  <a:srgbClr val="E3DBFF"/>
                </a:solidFill>
                <a:latin typeface="+mn-lt"/>
                <a:ea typeface="+mn-ea"/>
                <a:cs typeface="+mn-cs"/>
              </a:rPr>
              <a:t>Une</a:t>
            </a:r>
            <a:r>
              <a:rPr lang="en-US" kern="0" dirty="0" smtClean="0">
                <a:solidFill>
                  <a:srgbClr val="E3DBFF"/>
                </a:solidFill>
                <a:latin typeface="+mn-lt"/>
                <a:ea typeface="+mn-ea"/>
                <a:cs typeface="+mn-cs"/>
              </a:rPr>
              <a:t> version Shibboleth </a:t>
            </a:r>
            <a:r>
              <a:rPr lang="en-US" kern="0" dirty="0" err="1" smtClean="0">
                <a:solidFill>
                  <a:srgbClr val="E3DBFF"/>
                </a:solidFill>
                <a:latin typeface="+mn-lt"/>
                <a:ea typeface="+mn-ea"/>
                <a:cs typeface="+mn-cs"/>
              </a:rPr>
              <a:t>est</a:t>
            </a:r>
            <a:r>
              <a:rPr lang="en-US" kern="0" dirty="0" smtClean="0">
                <a:solidFill>
                  <a:srgbClr val="E3DBFF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kern="0" dirty="0" err="1" smtClean="0">
                <a:solidFill>
                  <a:srgbClr val="E3DBFF"/>
                </a:solidFill>
                <a:latin typeface="+mn-lt"/>
                <a:ea typeface="+mn-ea"/>
                <a:cs typeface="+mn-cs"/>
              </a:rPr>
              <a:t>prévue</a:t>
            </a:r>
            <a:r>
              <a:rPr lang="en-US" kern="0" dirty="0" smtClean="0">
                <a:solidFill>
                  <a:srgbClr val="E3DBFF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kern="0" dirty="0" err="1" smtClean="0">
                <a:solidFill>
                  <a:srgbClr val="E3DBFF"/>
                </a:solidFill>
                <a:latin typeface="+mn-lt"/>
                <a:ea typeface="+mn-ea"/>
                <a:cs typeface="+mn-cs"/>
              </a:rPr>
              <a:t>prochainement</a:t>
            </a:r>
            <a:r>
              <a:rPr lang="en-US" kern="0" dirty="0" smtClean="0">
                <a:solidFill>
                  <a:srgbClr val="E3DBFF"/>
                </a:solidFill>
                <a:latin typeface="+mn-lt"/>
                <a:ea typeface="+mn-ea"/>
                <a:cs typeface="+mn-cs"/>
              </a:rPr>
              <a:t>. </a:t>
            </a:r>
            <a:endParaRPr lang="en-US" sz="900" kern="0" dirty="0" smtClean="0">
              <a:solidFill>
                <a:srgbClr val="E3DBFF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spcAft>
                <a:spcPts val="3600"/>
              </a:spcAft>
              <a:buClr>
                <a:srgbClr val="F3C262"/>
              </a:buClr>
              <a:buFontTx/>
              <a:buChar char="•"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3C26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3C26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informations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3C26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800" kern="0" dirty="0" err="1" smtClean="0">
                <a:solidFill>
                  <a:srgbClr val="F3C262"/>
                </a:solidFill>
                <a:latin typeface="+mn-lt"/>
                <a:ea typeface="+mn-ea"/>
                <a:cs typeface="+mn-cs"/>
              </a:rPr>
              <a:t>u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3C26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tilisateurs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F3C26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rgbClr val="F3C26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sont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F3C26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800" kern="0" dirty="0" err="1" smtClean="0">
                <a:solidFill>
                  <a:srgbClr val="F3C262"/>
                </a:solidFill>
                <a:latin typeface="+mn-lt"/>
                <a:ea typeface="+mn-ea"/>
                <a:cs typeface="+mn-cs"/>
              </a:rPr>
              <a:t>fournies</a:t>
            </a:r>
            <a:r>
              <a:rPr lang="en-US" sz="2800" kern="0" dirty="0" smtClean="0">
                <a:solidFill>
                  <a:srgbClr val="F3C262"/>
                </a:solidFill>
                <a:latin typeface="+mn-lt"/>
                <a:ea typeface="+mn-ea"/>
                <a:cs typeface="+mn-cs"/>
              </a:rPr>
              <a:t> par le </a:t>
            </a:r>
            <a:r>
              <a:rPr lang="en-US" sz="2800" kern="0" dirty="0" smtClean="0">
                <a:solidFill>
                  <a:srgbClr val="F7F7F7"/>
                </a:solidFill>
                <a:latin typeface="+mn-lt"/>
                <a:ea typeface="+mn-ea"/>
                <a:cs typeface="+mn-cs"/>
              </a:rPr>
              <a:t>LDAP Local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F7F7F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F7F7F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33400"/>
            <a:ext cx="7772400" cy="1066800"/>
          </a:xfrm>
        </p:spPr>
        <p:txBody>
          <a:bodyPr/>
          <a:lstStyle/>
          <a:p>
            <a:pPr algn="l"/>
            <a:r>
              <a:rPr lang="en-US" sz="3600" i="1" dirty="0" err="1" smtClean="0"/>
              <a:t>Caractéristiques</a:t>
            </a:r>
            <a:r>
              <a:rPr lang="en-US" sz="3600" i="1" dirty="0" smtClean="0"/>
              <a:t> </a:t>
            </a:r>
            <a:br>
              <a:rPr lang="en-US" sz="3600" i="1" dirty="0" smtClean="0"/>
            </a:br>
            <a:r>
              <a:rPr lang="en-US" sz="3600" i="1" dirty="0" err="1" smtClean="0"/>
              <a:t>spécifiques</a:t>
            </a:r>
            <a:endParaRPr lang="en-US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95600"/>
            <a:ext cx="9144000" cy="4572000"/>
          </a:xfrm>
        </p:spPr>
        <p:txBody>
          <a:bodyPr/>
          <a:lstStyle/>
          <a:p>
            <a:pPr>
              <a:spcAft>
                <a:spcPts val="2400"/>
              </a:spcAft>
            </a:pPr>
            <a:r>
              <a:rPr lang="en-US" sz="2400" dirty="0" smtClean="0"/>
              <a:t>Un nouveau type de </a:t>
            </a:r>
            <a:r>
              <a:rPr lang="en-US" sz="2400" dirty="0" err="1" smtClean="0"/>
              <a:t>réunion</a:t>
            </a:r>
            <a:r>
              <a:rPr lang="en-US" sz="2400" dirty="0" smtClean="0"/>
              <a:t> : </a:t>
            </a:r>
            <a:r>
              <a:rPr lang="en-US" sz="2400" dirty="0" smtClean="0">
                <a:solidFill>
                  <a:srgbClr val="F2F2F2"/>
                </a:solidFill>
              </a:rPr>
              <a:t>Salle </a:t>
            </a:r>
            <a:r>
              <a:rPr lang="en-US" sz="2400" dirty="0" err="1" smtClean="0">
                <a:solidFill>
                  <a:srgbClr val="F2F2F2"/>
                </a:solidFill>
              </a:rPr>
              <a:t>d’enseignement</a:t>
            </a:r>
            <a:endParaRPr lang="en-US" sz="2400" dirty="0" smtClean="0">
              <a:solidFill>
                <a:srgbClr val="F2F2F2"/>
              </a:solidFill>
            </a:endParaRPr>
          </a:p>
          <a:p>
            <a:pPr>
              <a:spcAft>
                <a:spcPts val="2400"/>
              </a:spcAft>
            </a:pPr>
            <a:r>
              <a:rPr lang="en-US" sz="2400" dirty="0" smtClean="0"/>
              <a:t>2 types </a:t>
            </a:r>
            <a:r>
              <a:rPr lang="en-US" sz="2400" dirty="0" err="1" smtClean="0"/>
              <a:t>d’utilisateurs</a:t>
            </a:r>
            <a:r>
              <a:rPr lang="en-US" sz="2400" dirty="0" smtClean="0"/>
              <a:t> </a:t>
            </a:r>
            <a:r>
              <a:rPr lang="en-US" sz="2400" dirty="0" err="1" smtClean="0"/>
              <a:t>spécifiques</a:t>
            </a:r>
            <a:r>
              <a:rPr lang="en-US" sz="2400" dirty="0" smtClean="0"/>
              <a:t> : </a:t>
            </a:r>
            <a:r>
              <a:rPr lang="en-US" sz="2400" dirty="0" err="1" smtClean="0">
                <a:solidFill>
                  <a:srgbClr val="F2F2F2"/>
                </a:solidFill>
              </a:rPr>
              <a:t>Enseignant</a:t>
            </a:r>
            <a:r>
              <a:rPr lang="en-US" sz="2400" dirty="0" smtClean="0">
                <a:solidFill>
                  <a:srgbClr val="F2F2F2"/>
                </a:solidFill>
              </a:rPr>
              <a:t> et </a:t>
            </a:r>
            <a:r>
              <a:rPr lang="en-US" sz="2400" dirty="0" err="1" smtClean="0">
                <a:solidFill>
                  <a:srgbClr val="F2F2F2"/>
                </a:solidFill>
              </a:rPr>
              <a:t>Etudiant</a:t>
            </a:r>
            <a:endParaRPr lang="en-US" sz="2400" dirty="0" smtClean="0">
              <a:solidFill>
                <a:srgbClr val="F2F2F2"/>
              </a:solidFill>
            </a:endParaRPr>
          </a:p>
          <a:p>
            <a:pPr>
              <a:spcAft>
                <a:spcPts val="1200"/>
              </a:spcAft>
            </a:pPr>
            <a:r>
              <a:rPr lang="en-US" sz="2400" dirty="0" smtClean="0"/>
              <a:t>Pour </a:t>
            </a:r>
            <a:r>
              <a:rPr lang="en-US" sz="2400" dirty="0" err="1" smtClean="0"/>
              <a:t>chaque</a:t>
            </a:r>
            <a:r>
              <a:rPr lang="en-US" sz="2400" dirty="0" smtClean="0"/>
              <a:t> type </a:t>
            </a:r>
            <a:r>
              <a:rPr lang="en-US" sz="2400" dirty="0" err="1" smtClean="0"/>
              <a:t>d’utilisateur</a:t>
            </a:r>
            <a:r>
              <a:rPr lang="en-US" sz="2400" dirty="0" smtClean="0"/>
              <a:t> :</a:t>
            </a:r>
          </a:p>
          <a:p>
            <a:pPr lvl="1">
              <a:spcAft>
                <a:spcPts val="0"/>
              </a:spcAft>
            </a:pPr>
            <a:r>
              <a:rPr lang="en-US" sz="1800" dirty="0" err="1" smtClean="0">
                <a:solidFill>
                  <a:srgbClr val="FFFFFF"/>
                </a:solidFill>
              </a:rPr>
              <a:t>Différentes</a:t>
            </a:r>
            <a:r>
              <a:rPr lang="en-US" sz="1800" dirty="0" smtClean="0">
                <a:solidFill>
                  <a:srgbClr val="FFFFFF"/>
                </a:solidFill>
              </a:rPr>
              <a:t> </a:t>
            </a:r>
            <a:r>
              <a:rPr lang="en-US" sz="1800" dirty="0" err="1" smtClean="0">
                <a:solidFill>
                  <a:srgbClr val="FFFFFF"/>
                </a:solidFill>
              </a:rPr>
              <a:t>possibillités</a:t>
            </a:r>
            <a:endParaRPr lang="en-US" sz="1800" dirty="0" smtClean="0">
              <a:solidFill>
                <a:srgbClr val="FFFFFF"/>
              </a:solidFill>
            </a:endParaRPr>
          </a:p>
          <a:p>
            <a:pPr lvl="1">
              <a:spcAft>
                <a:spcPts val="2400"/>
              </a:spcAft>
            </a:pPr>
            <a:r>
              <a:rPr lang="en-US" sz="1800" dirty="0" smtClean="0">
                <a:solidFill>
                  <a:srgbClr val="FFFFFF"/>
                </a:solidFill>
              </a:rPr>
              <a:t>Des interfaces </a:t>
            </a:r>
            <a:r>
              <a:rPr lang="en-US" sz="1800" dirty="0" err="1" smtClean="0">
                <a:solidFill>
                  <a:srgbClr val="FFFFFF"/>
                </a:solidFill>
              </a:rPr>
              <a:t>graphiques</a:t>
            </a:r>
            <a:r>
              <a:rPr lang="en-US" sz="1800" dirty="0" smtClean="0">
                <a:solidFill>
                  <a:srgbClr val="FFFFFF"/>
                </a:solidFill>
              </a:rPr>
              <a:t> </a:t>
            </a:r>
            <a:r>
              <a:rPr lang="en-US" sz="1800" dirty="0" err="1" smtClean="0">
                <a:solidFill>
                  <a:srgbClr val="FFFFFF"/>
                </a:solidFill>
              </a:rPr>
              <a:t>différentes</a:t>
            </a:r>
            <a:endParaRPr lang="en-US" sz="1800" dirty="0" smtClean="0">
              <a:solidFill>
                <a:srgbClr val="FFFFFF"/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934200" y="4495800"/>
            <a:ext cx="1161742" cy="1520825"/>
          </a:xfrm>
          <a:prstGeom prst="rect">
            <a:avLst/>
          </a:prstGeom>
          <a:effectLst>
            <a:reflection stA="50000" endPos="35000" dist="12700" dir="5400000" sy="-100000" algn="bl" rotWithShape="0"/>
          </a:effectLst>
        </p:spPr>
      </p:pic>
      <p:pic>
        <p:nvPicPr>
          <p:cNvPr id="6" name="Content Placeholder 4" descr="Evo-Learning.png"/>
          <p:cNvPicPr>
            <a:picLocks noChangeAspect="1"/>
          </p:cNvPicPr>
          <p:nvPr/>
        </p:nvPicPr>
        <p:blipFill>
          <a:blip r:embed="rId5"/>
          <a:srcRect t="-2361" b="-2361"/>
          <a:stretch>
            <a:fillRect/>
          </a:stretch>
        </p:blipFill>
        <p:spPr bwMode="auto">
          <a:xfrm>
            <a:off x="5410800" y="381000"/>
            <a:ext cx="3352800" cy="1431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7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Evo-Learning.png"/>
          <p:cNvPicPr>
            <a:picLocks noChangeAspect="1"/>
          </p:cNvPicPr>
          <p:nvPr/>
        </p:nvPicPr>
        <p:blipFill>
          <a:blip r:embed="rId3"/>
          <a:srcRect t="-2361" b="-2361"/>
          <a:stretch>
            <a:fillRect/>
          </a:stretch>
        </p:blipFill>
        <p:spPr bwMode="auto">
          <a:xfrm>
            <a:off x="5410800" y="381000"/>
            <a:ext cx="3352800" cy="1431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7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1066800"/>
          </a:xfrm>
        </p:spPr>
        <p:txBody>
          <a:bodyPr/>
          <a:lstStyle/>
          <a:p>
            <a:pPr algn="l"/>
            <a:r>
              <a:rPr lang="en-US" dirty="0" err="1" smtClean="0"/>
              <a:t>Enseignant</a:t>
            </a:r>
            <a:r>
              <a:rPr lang="en-US" dirty="0" smtClean="0"/>
              <a:t> (1)</a:t>
            </a:r>
            <a:br>
              <a:rPr lang="en-US" dirty="0" smtClean="0"/>
            </a:br>
            <a:r>
              <a:rPr lang="en-US" sz="2000" dirty="0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  <a:t>À </a:t>
            </a:r>
            <a:r>
              <a:rPr lang="en-US" sz="2000" dirty="0" err="1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  <a:t>partir</a:t>
            </a:r>
            <a:r>
              <a:rPr lang="en-US" sz="2000" dirty="0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  <a:t> du </a:t>
            </a:r>
            <a:r>
              <a:rPr lang="en-US" sz="2000" dirty="0" err="1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  <a:t>portail</a:t>
            </a:r>
            <a:r>
              <a:rPr lang="en-US" sz="4000" dirty="0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  <a:t/>
            </a:r>
            <a:br>
              <a:rPr lang="en-US" sz="4000" dirty="0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</a:br>
            <a:endParaRPr lang="en-US" sz="3900" dirty="0"/>
          </a:p>
        </p:txBody>
      </p:sp>
      <p:pic>
        <p:nvPicPr>
          <p:cNvPr id="4" name="Picture 3" descr="UPMC_Porta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0400" y="1143000"/>
            <a:ext cx="484554" cy="457200"/>
          </a:xfrm>
          <a:prstGeom prst="rect">
            <a:avLst/>
          </a:prstGeom>
          <a:effectLst/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1828800"/>
            <a:ext cx="6929938" cy="3429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6600" y="5537752"/>
            <a:ext cx="4358640" cy="710648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91200" y="5486400"/>
            <a:ext cx="2269787" cy="1066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Evo-Learning.png"/>
          <p:cNvPicPr>
            <a:picLocks noChangeAspect="1"/>
          </p:cNvPicPr>
          <p:nvPr/>
        </p:nvPicPr>
        <p:blipFill>
          <a:blip r:embed="rId3"/>
          <a:srcRect t="-2361" b="-2361"/>
          <a:stretch>
            <a:fillRect/>
          </a:stretch>
        </p:blipFill>
        <p:spPr bwMode="auto">
          <a:xfrm>
            <a:off x="5410800" y="381000"/>
            <a:ext cx="3352800" cy="1431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7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1066800"/>
          </a:xfrm>
        </p:spPr>
        <p:txBody>
          <a:bodyPr/>
          <a:lstStyle/>
          <a:p>
            <a:pPr algn="l"/>
            <a:r>
              <a:rPr lang="en-US" dirty="0" err="1" smtClean="0"/>
              <a:t>Enseignant</a:t>
            </a:r>
            <a:r>
              <a:rPr lang="en-US" dirty="0" smtClean="0"/>
              <a:t> (2)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  <a:t>Pendant la </a:t>
            </a:r>
            <a:r>
              <a:rPr lang="en-US" sz="2000" dirty="0" err="1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  <a:t>classe</a:t>
            </a:r>
            <a:r>
              <a:rPr lang="en-US" sz="2000" dirty="0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  <a:t> </a:t>
            </a:r>
            <a:r>
              <a:rPr lang="en-US" sz="2000" dirty="0" err="1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  <a:t>virtuelle</a:t>
            </a:r>
            <a:r>
              <a:rPr lang="en-US" sz="4000" dirty="0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  <a:t/>
            </a:r>
            <a:br>
              <a:rPr lang="en-US" sz="4000" dirty="0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</a:br>
            <a:endParaRPr lang="en-US" sz="3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362200"/>
            <a:ext cx="8077200" cy="31242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000" dirty="0" err="1" smtClean="0"/>
              <a:t>Envoyer</a:t>
            </a:r>
            <a:r>
              <a:rPr lang="en-US" sz="2000" dirty="0" smtClean="0"/>
              <a:t> / </a:t>
            </a:r>
            <a:r>
              <a:rPr lang="en-US" sz="2000" dirty="0" err="1" smtClean="0"/>
              <a:t>recevoir</a:t>
            </a:r>
            <a:r>
              <a:rPr lang="en-US" sz="2000" dirty="0" smtClean="0"/>
              <a:t> : </a:t>
            </a:r>
            <a:r>
              <a:rPr lang="en-US" sz="2000" dirty="0" smtClean="0">
                <a:solidFill>
                  <a:schemeClr val="bg1"/>
                </a:solidFill>
              </a:rPr>
              <a:t>audio / </a:t>
            </a:r>
            <a:r>
              <a:rPr lang="en-US" sz="2000" dirty="0" err="1" smtClean="0">
                <a:solidFill>
                  <a:schemeClr val="bg1"/>
                </a:solidFill>
              </a:rPr>
              <a:t>vidéo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spcAft>
                <a:spcPts val="1200"/>
              </a:spcAft>
            </a:pPr>
            <a:r>
              <a:rPr lang="en-US" sz="2000" dirty="0" smtClean="0"/>
              <a:t>Diffuser </a:t>
            </a:r>
            <a:r>
              <a:rPr lang="en-US" sz="2000" dirty="0" smtClean="0">
                <a:solidFill>
                  <a:srgbClr val="FFFFFF"/>
                </a:solidFill>
              </a:rPr>
              <a:t>son bureau </a:t>
            </a:r>
            <a:r>
              <a:rPr lang="en-US" sz="2000" dirty="0" err="1" smtClean="0">
                <a:solidFill>
                  <a:srgbClr val="FFFFFF"/>
                </a:solidFill>
              </a:rPr>
              <a:t>vers</a:t>
            </a:r>
            <a:r>
              <a:rPr lang="en-US" sz="2000" dirty="0" smtClean="0">
                <a:solidFill>
                  <a:srgbClr val="FFFFFF"/>
                </a:solidFill>
              </a:rPr>
              <a:t> </a:t>
            </a:r>
            <a:r>
              <a:rPr lang="en-US" sz="2000" dirty="0" err="1" smtClean="0">
                <a:solidFill>
                  <a:srgbClr val="FFFFFF"/>
                </a:solidFill>
              </a:rPr>
              <a:t>ses</a:t>
            </a:r>
            <a:r>
              <a:rPr lang="en-US" sz="2000" dirty="0" smtClean="0">
                <a:solidFill>
                  <a:srgbClr val="FFFFFF"/>
                </a:solidFill>
              </a:rPr>
              <a:t> </a:t>
            </a:r>
            <a:r>
              <a:rPr lang="en-US" sz="2000" dirty="0" err="1" smtClean="0">
                <a:solidFill>
                  <a:srgbClr val="FFFFFF"/>
                </a:solidFill>
              </a:rPr>
              <a:t>étudiants</a:t>
            </a:r>
            <a:endParaRPr lang="en-US" sz="2000" dirty="0" smtClean="0">
              <a:solidFill>
                <a:srgbClr val="FFFFFF"/>
              </a:solidFill>
            </a:endParaRPr>
          </a:p>
          <a:p>
            <a:pPr>
              <a:spcAft>
                <a:spcPts val="1200"/>
              </a:spcAft>
            </a:pPr>
            <a:r>
              <a:rPr lang="en-US" sz="2000" dirty="0" err="1" smtClean="0">
                <a:solidFill>
                  <a:srgbClr val="F2F2F2"/>
                </a:solidFill>
              </a:rPr>
              <a:t>Envoyer</a:t>
            </a:r>
            <a:r>
              <a:rPr lang="en-US" sz="2000" dirty="0" smtClean="0">
                <a:solidFill>
                  <a:srgbClr val="F2F2F2"/>
                </a:solidFill>
              </a:rPr>
              <a:t> des </a:t>
            </a:r>
            <a:r>
              <a:rPr lang="en-US" sz="2000" dirty="0" err="1" smtClean="0">
                <a:solidFill>
                  <a:srgbClr val="F2F2F2"/>
                </a:solidFill>
              </a:rPr>
              <a:t>fichiers</a:t>
            </a:r>
            <a:r>
              <a:rPr lang="en-US" sz="2000" dirty="0" smtClean="0">
                <a:solidFill>
                  <a:srgbClr val="F2F2F2"/>
                </a:solidFill>
              </a:rPr>
              <a:t> </a:t>
            </a:r>
            <a:r>
              <a:rPr lang="en-US" sz="2000" dirty="0" err="1" smtClean="0"/>
              <a:t>à</a:t>
            </a:r>
            <a:r>
              <a:rPr lang="en-US" sz="2000" dirty="0" smtClean="0"/>
              <a:t> </a:t>
            </a:r>
            <a:r>
              <a:rPr lang="en-US" sz="2000" dirty="0" err="1" smtClean="0"/>
              <a:t>ses</a:t>
            </a:r>
            <a:r>
              <a:rPr lang="en-US" sz="2000" dirty="0" smtClean="0"/>
              <a:t> </a:t>
            </a:r>
            <a:r>
              <a:rPr lang="en-US" sz="2000" dirty="0" err="1" smtClean="0"/>
              <a:t>étudiants</a:t>
            </a:r>
            <a:r>
              <a:rPr lang="en-US" sz="2000" dirty="0" smtClean="0">
                <a:solidFill>
                  <a:srgbClr val="F2F2F2"/>
                </a:solidFill>
              </a:rPr>
              <a:t>. </a:t>
            </a:r>
            <a:endParaRPr lang="en-US" sz="2000" dirty="0" smtClean="0"/>
          </a:p>
          <a:p>
            <a:pPr>
              <a:spcAft>
                <a:spcPts val="1200"/>
              </a:spcAft>
            </a:pPr>
            <a:r>
              <a:rPr lang="en-US" sz="2000" dirty="0" err="1" smtClean="0">
                <a:solidFill>
                  <a:srgbClr val="F2F2F2"/>
                </a:solidFill>
              </a:rPr>
              <a:t>Autoriser</a:t>
            </a:r>
            <a:r>
              <a:rPr lang="en-US" sz="2000" dirty="0" smtClean="0">
                <a:solidFill>
                  <a:srgbClr val="F2F2F2"/>
                </a:solidFill>
              </a:rPr>
              <a:t> la parole aux </a:t>
            </a:r>
            <a:r>
              <a:rPr lang="en-US" sz="2000" dirty="0" err="1" smtClean="0">
                <a:solidFill>
                  <a:srgbClr val="F2F2F2"/>
                </a:solidFill>
              </a:rPr>
              <a:t>étudiants</a:t>
            </a:r>
            <a:r>
              <a:rPr lang="en-US" sz="2000" dirty="0" smtClean="0">
                <a:solidFill>
                  <a:srgbClr val="F2F2F2"/>
                </a:solidFill>
              </a:rPr>
              <a:t> qui le </a:t>
            </a:r>
            <a:r>
              <a:rPr lang="en-US" sz="2000" dirty="0" err="1" smtClean="0">
                <a:solidFill>
                  <a:srgbClr val="F2F2F2"/>
                </a:solidFill>
              </a:rPr>
              <a:t>demandent</a:t>
            </a:r>
            <a:r>
              <a:rPr lang="en-US" sz="2000" dirty="0" smtClean="0"/>
              <a:t> </a:t>
            </a:r>
            <a:r>
              <a:rPr lang="en-US" sz="2000" dirty="0" err="1" smtClean="0"/>
              <a:t>grâce</a:t>
            </a:r>
            <a:r>
              <a:rPr lang="en-US" sz="2000" dirty="0" smtClean="0"/>
              <a:t> </a:t>
            </a:r>
            <a:r>
              <a:rPr lang="en-US" sz="2000" dirty="0" err="1" smtClean="0"/>
              <a:t>à</a:t>
            </a:r>
            <a:r>
              <a:rPr lang="en-US" sz="2000" dirty="0" smtClean="0"/>
              <a:t> un </a:t>
            </a:r>
            <a:r>
              <a:rPr lang="en-US" sz="2000" dirty="0" err="1" smtClean="0"/>
              <a:t>système</a:t>
            </a:r>
            <a:r>
              <a:rPr lang="en-US" sz="2000" dirty="0" smtClean="0"/>
              <a:t> </a:t>
            </a:r>
            <a:r>
              <a:rPr lang="en-US" sz="2000" dirty="0" err="1" smtClean="0"/>
              <a:t>dédié</a:t>
            </a:r>
            <a:r>
              <a:rPr lang="en-US" sz="2000" dirty="0" smtClean="0"/>
              <a:t> de “Main </a:t>
            </a:r>
            <a:r>
              <a:rPr lang="en-US" sz="2000" dirty="0" err="1" smtClean="0"/>
              <a:t>Levée</a:t>
            </a:r>
            <a:r>
              <a:rPr lang="en-US" sz="2000" dirty="0" smtClean="0"/>
              <a:t> ”</a:t>
            </a:r>
          </a:p>
          <a:p>
            <a:pPr>
              <a:spcAft>
                <a:spcPts val="1200"/>
              </a:spcAft>
            </a:pPr>
            <a:r>
              <a:rPr lang="en-US" sz="2000" dirty="0" err="1" smtClean="0">
                <a:solidFill>
                  <a:srgbClr val="F2F2F2"/>
                </a:solidFill>
              </a:rPr>
              <a:t>Exclure</a:t>
            </a:r>
            <a:r>
              <a:rPr lang="en-US" sz="2000" dirty="0" smtClean="0">
                <a:solidFill>
                  <a:srgbClr val="F2F2F2"/>
                </a:solidFill>
              </a:rPr>
              <a:t> </a:t>
            </a:r>
            <a:r>
              <a:rPr lang="en-US" sz="2000" dirty="0" smtClean="0"/>
              <a:t>un </a:t>
            </a:r>
            <a:r>
              <a:rPr lang="en-US" sz="2000" dirty="0" err="1" smtClean="0"/>
              <a:t>étudiant</a:t>
            </a:r>
            <a:r>
              <a:rPr lang="en-US" sz="2000" dirty="0" smtClean="0"/>
              <a:t> de la </a:t>
            </a:r>
            <a:r>
              <a:rPr lang="en-US" sz="2000" dirty="0" err="1" smtClean="0"/>
              <a:t>classe</a:t>
            </a:r>
            <a:endParaRPr lang="en-US" sz="2000" dirty="0" smtClean="0"/>
          </a:p>
        </p:txBody>
      </p:sp>
      <p:pic>
        <p:nvPicPr>
          <p:cNvPr id="6" name="Picture 3" descr="dashboar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7200" y="5486400"/>
            <a:ext cx="6654800" cy="863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Evo-Learning.png"/>
          <p:cNvPicPr>
            <a:picLocks noChangeAspect="1"/>
          </p:cNvPicPr>
          <p:nvPr/>
        </p:nvPicPr>
        <p:blipFill>
          <a:blip r:embed="rId3"/>
          <a:srcRect t="-2361" b="-2361"/>
          <a:stretch>
            <a:fillRect/>
          </a:stretch>
        </p:blipFill>
        <p:spPr bwMode="auto">
          <a:xfrm>
            <a:off x="5410800" y="381000"/>
            <a:ext cx="3352800" cy="1431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7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1066800"/>
          </a:xfrm>
        </p:spPr>
        <p:txBody>
          <a:bodyPr/>
          <a:lstStyle/>
          <a:p>
            <a:pPr algn="l"/>
            <a:r>
              <a:rPr lang="en-US" dirty="0" err="1" smtClean="0"/>
              <a:t>Etudiants</a:t>
            </a:r>
            <a:r>
              <a:rPr lang="en-US" dirty="0" smtClean="0"/>
              <a:t> (1)</a:t>
            </a:r>
            <a:br>
              <a:rPr lang="en-US" dirty="0" smtClean="0"/>
            </a:br>
            <a:r>
              <a:rPr lang="en-US" sz="2000" dirty="0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  <a:t>A </a:t>
            </a:r>
            <a:r>
              <a:rPr lang="en-US" sz="2000" dirty="0" err="1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  <a:t>partir</a:t>
            </a:r>
            <a:r>
              <a:rPr lang="en-US" sz="2000" dirty="0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  <a:t> du </a:t>
            </a:r>
            <a:r>
              <a:rPr lang="en-US" sz="2000" dirty="0" err="1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  <a:t>portail</a:t>
            </a:r>
            <a:r>
              <a:rPr lang="en-US" sz="4000" dirty="0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  <a:t/>
            </a:r>
            <a:br>
              <a:rPr lang="en-US" sz="4000" dirty="0" smtClean="0">
                <a:solidFill>
                  <a:srgbClr val="FFFFFF"/>
                </a:solidFill>
                <a:effectLst>
                  <a:reflection stA="50000" endPos="75000" dist="12700" dir="5400000" sy="-100000" algn="bl" rotWithShape="0"/>
                </a:effectLst>
              </a:rPr>
            </a:br>
            <a:endParaRPr lang="en-US" sz="3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514600"/>
            <a:ext cx="8077200" cy="3124200"/>
          </a:xfrm>
        </p:spPr>
        <p:txBody>
          <a:bodyPr/>
          <a:lstStyle/>
          <a:p>
            <a:r>
              <a:rPr lang="en-US" sz="2400" dirty="0" err="1" smtClean="0">
                <a:solidFill>
                  <a:srgbClr val="F2F2F2"/>
                </a:solidFill>
              </a:rPr>
              <a:t>Rejoindre</a:t>
            </a:r>
            <a:r>
              <a:rPr lang="en-US" sz="2400" dirty="0" smtClean="0">
                <a:solidFill>
                  <a:srgbClr val="F2F2F2"/>
                </a:solidFill>
              </a:rPr>
              <a:t> des </a:t>
            </a:r>
            <a:r>
              <a:rPr lang="en-US" sz="2400" dirty="0" err="1" smtClean="0">
                <a:solidFill>
                  <a:srgbClr val="F2F2F2"/>
                </a:solidFill>
              </a:rPr>
              <a:t>salles</a:t>
            </a:r>
            <a:r>
              <a:rPr lang="en-US" sz="2400" dirty="0" smtClean="0">
                <a:solidFill>
                  <a:srgbClr val="F2F2F2"/>
                </a:solidFill>
              </a:rPr>
              <a:t> </a:t>
            </a:r>
            <a:r>
              <a:rPr lang="en-US" sz="2400" dirty="0" err="1" smtClean="0">
                <a:solidFill>
                  <a:srgbClr val="F2F2F2"/>
                </a:solidFill>
              </a:rPr>
              <a:t>d’enseignement</a:t>
            </a:r>
            <a:r>
              <a:rPr lang="en-US" sz="2400" dirty="0" smtClean="0">
                <a:solidFill>
                  <a:srgbClr val="F2F2F2"/>
                </a:solidFill>
              </a:rPr>
              <a:t> en </a:t>
            </a:r>
            <a:r>
              <a:rPr lang="en-US" sz="2400" dirty="0" err="1" smtClean="0">
                <a:solidFill>
                  <a:srgbClr val="F2F2F2"/>
                </a:solidFill>
              </a:rPr>
              <a:t>cours</a:t>
            </a:r>
            <a:r>
              <a:rPr lang="en-US" sz="2400" dirty="0" smtClean="0">
                <a:solidFill>
                  <a:srgbClr val="F2F2F2"/>
                </a:solidFill>
              </a:rPr>
              <a:t> :</a:t>
            </a:r>
            <a:endParaRPr lang="en-US" sz="2400" dirty="0" smtClean="0">
              <a:solidFill>
                <a:srgbClr val="606060"/>
              </a:solidFill>
            </a:endParaRPr>
          </a:p>
          <a:p>
            <a:pPr lvl="1"/>
            <a:r>
              <a:rPr lang="en-US" sz="2000" dirty="0" smtClean="0">
                <a:solidFill>
                  <a:srgbClr val="FFE26E"/>
                </a:solidFill>
              </a:rPr>
              <a:t>Les classes </a:t>
            </a:r>
            <a:r>
              <a:rPr lang="en-US" sz="2000" dirty="0" err="1" smtClean="0">
                <a:solidFill>
                  <a:srgbClr val="FFE26E"/>
                </a:solidFill>
              </a:rPr>
              <a:t>publiques</a:t>
            </a:r>
            <a:r>
              <a:rPr lang="en-US" sz="2000" dirty="0" smtClean="0">
                <a:solidFill>
                  <a:srgbClr val="FFE26E"/>
                </a:solidFill>
              </a:rPr>
              <a:t> </a:t>
            </a:r>
            <a:r>
              <a:rPr lang="en-US" sz="2000" dirty="0" smtClean="0">
                <a:solidFill>
                  <a:srgbClr val="E3DBFF"/>
                </a:solidFill>
              </a:rPr>
              <a:t>(sans </a:t>
            </a:r>
            <a:r>
              <a:rPr lang="en-US" sz="2000" dirty="0" err="1" smtClean="0">
                <a:solidFill>
                  <a:srgbClr val="E3DBFF"/>
                </a:solidFill>
              </a:rPr>
              <a:t>liste</a:t>
            </a:r>
            <a:r>
              <a:rPr lang="en-US" sz="2000" dirty="0" smtClean="0">
                <a:solidFill>
                  <a:srgbClr val="E3DBFF"/>
                </a:solidFill>
              </a:rPr>
              <a:t> de participants)</a:t>
            </a:r>
          </a:p>
          <a:p>
            <a:pPr lvl="1">
              <a:spcAft>
                <a:spcPts val="3000"/>
              </a:spcAft>
            </a:pPr>
            <a:r>
              <a:rPr lang="en-US" sz="2000" dirty="0" smtClean="0">
                <a:solidFill>
                  <a:srgbClr val="FFE26E"/>
                </a:solidFill>
              </a:rPr>
              <a:t>Les classes </a:t>
            </a:r>
            <a:r>
              <a:rPr lang="en-US" sz="2000" dirty="0" err="1" smtClean="0">
                <a:solidFill>
                  <a:srgbClr val="FFE26E"/>
                </a:solidFill>
              </a:rPr>
              <a:t>auxquelles</a:t>
            </a:r>
            <a:r>
              <a:rPr lang="en-US" sz="2000" dirty="0" smtClean="0">
                <a:solidFill>
                  <a:srgbClr val="FFE26E"/>
                </a:solidFill>
              </a:rPr>
              <a:t> </a:t>
            </a:r>
            <a:r>
              <a:rPr lang="en-US" sz="2000" dirty="0" err="1" smtClean="0">
                <a:solidFill>
                  <a:srgbClr val="FFE26E"/>
                </a:solidFill>
              </a:rPr>
              <a:t>il</a:t>
            </a:r>
            <a:r>
              <a:rPr lang="en-US" sz="2000" dirty="0" smtClean="0">
                <a:solidFill>
                  <a:srgbClr val="FFE26E"/>
                </a:solidFill>
              </a:rPr>
              <a:t> </a:t>
            </a:r>
            <a:r>
              <a:rPr lang="en-US" sz="2000" dirty="0" err="1" smtClean="0">
                <a:solidFill>
                  <a:srgbClr val="FFE26E"/>
                </a:solidFill>
              </a:rPr>
              <a:t>est</a:t>
            </a:r>
            <a:r>
              <a:rPr lang="en-US" sz="2000" dirty="0" smtClean="0">
                <a:solidFill>
                  <a:srgbClr val="FFE26E"/>
                </a:solidFill>
              </a:rPr>
              <a:t> </a:t>
            </a:r>
            <a:r>
              <a:rPr lang="en-US" sz="2000" dirty="0" err="1" smtClean="0">
                <a:solidFill>
                  <a:srgbClr val="FFE26E"/>
                </a:solidFill>
              </a:rPr>
              <a:t>inscrit</a:t>
            </a:r>
            <a:r>
              <a:rPr lang="en-US" sz="2000" dirty="0" smtClean="0">
                <a:solidFill>
                  <a:srgbClr val="FFE26E"/>
                </a:solidFill>
              </a:rPr>
              <a:t>.</a:t>
            </a:r>
            <a:r>
              <a:rPr lang="en-US" sz="2000" dirty="0" smtClean="0">
                <a:solidFill>
                  <a:srgbClr val="FFE26E"/>
                </a:solidFill>
              </a:rPr>
              <a:t> </a:t>
            </a:r>
            <a:r>
              <a:rPr lang="en-US" sz="2000" dirty="0" smtClean="0">
                <a:solidFill>
                  <a:srgbClr val="E3DBFF"/>
                </a:solidFill>
              </a:rPr>
              <a:t>(par </a:t>
            </a:r>
            <a:r>
              <a:rPr lang="en-US" sz="2000" dirty="0" err="1" smtClean="0">
                <a:solidFill>
                  <a:srgbClr val="E3DBFF"/>
                </a:solidFill>
              </a:rPr>
              <a:t>l’enseignant</a:t>
            </a:r>
            <a:r>
              <a:rPr lang="en-US" sz="2000" dirty="0" smtClean="0">
                <a:solidFill>
                  <a:srgbClr val="E3DBFF"/>
                </a:solidFill>
              </a:rPr>
              <a:t>)</a:t>
            </a:r>
          </a:p>
          <a:p>
            <a:r>
              <a:rPr lang="en-US" sz="2400" dirty="0" err="1" smtClean="0">
                <a:solidFill>
                  <a:srgbClr val="F2F2F2"/>
                </a:solidFill>
              </a:rPr>
              <a:t>Calendrier</a:t>
            </a:r>
            <a:endParaRPr lang="en-US" sz="2400" dirty="0" smtClean="0">
              <a:solidFill>
                <a:srgbClr val="F2F2F2"/>
              </a:solidFill>
            </a:endParaRPr>
          </a:p>
          <a:p>
            <a:pPr lvl="1"/>
            <a:r>
              <a:rPr lang="en-US" sz="2000" dirty="0" smtClean="0">
                <a:solidFill>
                  <a:srgbClr val="FFE26E"/>
                </a:solidFill>
              </a:rPr>
              <a:t>La </a:t>
            </a:r>
            <a:r>
              <a:rPr lang="en-US" sz="2000" dirty="0" err="1" smtClean="0">
                <a:solidFill>
                  <a:srgbClr val="FFE26E"/>
                </a:solidFill>
              </a:rPr>
              <a:t>liste</a:t>
            </a:r>
            <a:r>
              <a:rPr lang="en-US" sz="2000" dirty="0" smtClean="0">
                <a:solidFill>
                  <a:srgbClr val="FFE26E"/>
                </a:solidFill>
              </a:rPr>
              <a:t> des </a:t>
            </a:r>
            <a:r>
              <a:rPr lang="en-US" sz="2000" dirty="0" err="1" smtClean="0">
                <a:solidFill>
                  <a:srgbClr val="FFE26E"/>
                </a:solidFill>
              </a:rPr>
              <a:t>salles</a:t>
            </a:r>
            <a:r>
              <a:rPr lang="en-US" sz="2000" dirty="0" smtClean="0">
                <a:solidFill>
                  <a:srgbClr val="FFE26E"/>
                </a:solidFill>
              </a:rPr>
              <a:t> de </a:t>
            </a:r>
            <a:r>
              <a:rPr lang="en-US" sz="2000" dirty="0" err="1" smtClean="0">
                <a:solidFill>
                  <a:srgbClr val="FFE26E"/>
                </a:solidFill>
              </a:rPr>
              <a:t>cours</a:t>
            </a:r>
            <a:r>
              <a:rPr lang="en-US" sz="2000" dirty="0" smtClean="0">
                <a:solidFill>
                  <a:srgbClr val="FFE26E"/>
                </a:solidFill>
              </a:rPr>
              <a:t> </a:t>
            </a:r>
            <a:r>
              <a:rPr lang="en-US" sz="2000" dirty="0" err="1" smtClean="0">
                <a:solidFill>
                  <a:srgbClr val="FFE26E"/>
                </a:solidFill>
              </a:rPr>
              <a:t>qu’il</a:t>
            </a:r>
            <a:r>
              <a:rPr lang="en-US" sz="2000" dirty="0" smtClean="0">
                <a:solidFill>
                  <a:srgbClr val="FFE26E"/>
                </a:solidFill>
              </a:rPr>
              <a:t> </a:t>
            </a:r>
            <a:r>
              <a:rPr lang="en-US" sz="2000" dirty="0" err="1" smtClean="0">
                <a:solidFill>
                  <a:srgbClr val="FFE26E"/>
                </a:solidFill>
              </a:rPr>
              <a:t>peut</a:t>
            </a:r>
            <a:r>
              <a:rPr lang="en-US" sz="2000" dirty="0" smtClean="0">
                <a:solidFill>
                  <a:srgbClr val="FFE26E"/>
                </a:solidFill>
              </a:rPr>
              <a:t> </a:t>
            </a:r>
            <a:r>
              <a:rPr lang="en-US" sz="2000" dirty="0" err="1" smtClean="0">
                <a:solidFill>
                  <a:srgbClr val="FFE26E"/>
                </a:solidFill>
              </a:rPr>
              <a:t>joindre</a:t>
            </a:r>
            <a:r>
              <a:rPr lang="en-US" sz="2000" dirty="0" smtClean="0">
                <a:solidFill>
                  <a:srgbClr val="FFE26E"/>
                </a:solidFill>
              </a:rPr>
              <a:t>.</a:t>
            </a:r>
          </a:p>
          <a:p>
            <a:pPr lvl="1"/>
            <a:r>
              <a:rPr lang="en-US" sz="2000" dirty="0" err="1" smtClean="0">
                <a:solidFill>
                  <a:srgbClr val="FFE26E"/>
                </a:solidFill>
              </a:rPr>
              <a:t>Vue</a:t>
            </a:r>
            <a:r>
              <a:rPr lang="en-US" sz="2000" dirty="0" smtClean="0">
                <a:solidFill>
                  <a:srgbClr val="FFE26E"/>
                </a:solidFill>
              </a:rPr>
              <a:t> </a:t>
            </a:r>
            <a:r>
              <a:rPr lang="en-US" sz="2000" dirty="0" err="1" smtClean="0">
                <a:solidFill>
                  <a:srgbClr val="FFE26E"/>
                </a:solidFill>
              </a:rPr>
              <a:t>Calendrier</a:t>
            </a:r>
            <a:r>
              <a:rPr lang="en-US" sz="2000" dirty="0" smtClean="0">
                <a:solidFill>
                  <a:srgbClr val="FFE26E"/>
                </a:solidFill>
              </a:rPr>
              <a:t> </a:t>
            </a:r>
            <a:r>
              <a:rPr lang="en-US" sz="2000" dirty="0" err="1" smtClean="0">
                <a:solidFill>
                  <a:srgbClr val="FFE26E"/>
                </a:solidFill>
              </a:rPr>
              <a:t>mensuelle</a:t>
            </a:r>
            <a:r>
              <a:rPr lang="en-US" sz="2000" dirty="0" smtClean="0">
                <a:solidFill>
                  <a:srgbClr val="FFE26E"/>
                </a:solidFill>
              </a:rPr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" name="Picture 3" descr="UPMC_Porta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0400" y="1143000"/>
            <a:ext cx="484554" cy="457200"/>
          </a:xfrm>
          <a:prstGeom prst="rect">
            <a:avLst/>
          </a:prstGeom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ＭＳ Ｐゴシック" pitchFamily="-65" charset="-128"/>
            <a:cs typeface="ＭＳ Ｐゴシック" pitchFamily="-65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ＭＳ Ｐゴシック" pitchFamily="-65" charset="-128"/>
            <a:cs typeface="ＭＳ Ｐゴシック" pitchFamily="-65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11561</TotalTime>
  <Words>829</Words>
  <Application>Microsoft Macintosh PowerPoint</Application>
  <PresentationFormat>Présentation à l'écran (4:3)</PresentationFormat>
  <Paragraphs>144</Paragraphs>
  <Slides>18</Slides>
  <Notes>18</Notes>
  <HiddenSlides>0</HiddenSlides>
  <MMClips>2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Blank Presentation</vt:lpstr>
      <vt:lpstr>Diapositive 1</vt:lpstr>
      <vt:lpstr>Intégration ESUP pour le système de visioconférence sur le Web EVO</vt:lpstr>
      <vt:lpstr>Historique du projet</vt:lpstr>
      <vt:lpstr>Objectifs</vt:lpstr>
      <vt:lpstr>Intégration</vt:lpstr>
      <vt:lpstr>Caractéristiques  spécifiques</vt:lpstr>
      <vt:lpstr>Enseignant (1) À partir du portail </vt:lpstr>
      <vt:lpstr>Enseignant (2) Pendant la classe virtuelle </vt:lpstr>
      <vt:lpstr>Etudiants (1) A partir du portail </vt:lpstr>
      <vt:lpstr>Etudiants (2) Pendant la classe virtuelle </vt:lpstr>
      <vt:lpstr>Levée de main électronique</vt:lpstr>
      <vt:lpstr>Accepter / Refuser une demande</vt:lpstr>
      <vt:lpstr>Un système partagé</vt:lpstr>
      <vt:lpstr>Aspects financiers EVO-Learning</vt:lpstr>
      <vt:lpstr>Aspects financiers EVO</vt:lpstr>
      <vt:lpstr>Illustration Portlet EVO</vt:lpstr>
      <vt:lpstr>Illustration Portlet  EVO-Learning</vt:lpstr>
      <vt:lpstr>Diapositive 18</vt:lpstr>
    </vt:vector>
  </TitlesOfParts>
  <Company>Gregory Denis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Gregory Denis</dc:creator>
  <cp:lastModifiedBy>Agnès Pruvost</cp:lastModifiedBy>
  <cp:revision>522</cp:revision>
  <cp:lastPrinted>2010-06-28T12:41:11Z</cp:lastPrinted>
  <dcterms:created xsi:type="dcterms:W3CDTF">2010-06-30T08:07:35Z</dcterms:created>
  <dcterms:modified xsi:type="dcterms:W3CDTF">2010-06-30T13:38:00Z</dcterms:modified>
</cp:coreProperties>
</file>