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4"/>
  </p:notesMasterIdLst>
  <p:sldIdLst>
    <p:sldId id="343" r:id="rId2"/>
    <p:sldId id="28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7233E-3BF0-439C-99EF-1386EA749F83}" type="datetimeFigureOut">
              <a:rPr lang="fr-FR" smtClean="0"/>
              <a:t>14/03/2024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9C595-C851-41ED-9735-DBC2E58FF5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83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prstGeom prst="rect">
            <a:avLst/>
          </a:prstGeom>
        </p:spPr>
      </p:sp>
      <p:sp>
        <p:nvSpPr>
          <p:cNvPr id="36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920" cy="48103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Calibri"/>
            </a:endParaRPr>
          </a:p>
        </p:txBody>
      </p:sp>
      <p:sp>
        <p:nvSpPr>
          <p:cNvPr id="367" name="Espace réservé du numéro de diapositive 3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36E352-5AC3-4E07-B270-3C627BB1F031}" type="slidenum">
              <a:rPr kumimoji="0" lang="fr-FR" sz="14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1742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prstGeom prst="rect">
            <a:avLst/>
          </a:prstGeom>
        </p:spPr>
      </p:sp>
      <p:sp>
        <p:nvSpPr>
          <p:cNvPr id="36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920" cy="48103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Calibri"/>
            </a:endParaRPr>
          </a:p>
        </p:txBody>
      </p:sp>
      <p:sp>
        <p:nvSpPr>
          <p:cNvPr id="367" name="Espace réservé du numéro de diapositive 3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36E352-5AC3-4E07-B270-3C627BB1F031}" type="slidenum">
              <a:rPr kumimoji="0" lang="fr-FR" sz="14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4035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166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109723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609600" y="3682080"/>
            <a:ext cx="109723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6589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33" name="PlaceHolder 4"/>
          <p:cNvSpPr>
            <a:spLocks noGrp="1"/>
          </p:cNvSpPr>
          <p:nvPr>
            <p:ph type="body"/>
          </p:nvPr>
        </p:nvSpPr>
        <p:spPr>
          <a:xfrm>
            <a:off x="60960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34" name="PlaceHolder 5"/>
          <p:cNvSpPr>
            <a:spLocks noGrp="1"/>
          </p:cNvSpPr>
          <p:nvPr>
            <p:ph type="body"/>
          </p:nvPr>
        </p:nvSpPr>
        <p:spPr>
          <a:xfrm>
            <a:off x="623232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5004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319520" y="160452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8029440" y="160452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39" name="PlaceHolder 5"/>
          <p:cNvSpPr>
            <a:spLocks noGrp="1"/>
          </p:cNvSpPr>
          <p:nvPr>
            <p:ph type="body"/>
          </p:nvPr>
        </p:nvSpPr>
        <p:spPr>
          <a:xfrm>
            <a:off x="609600" y="368208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40" name="PlaceHolder 6"/>
          <p:cNvSpPr>
            <a:spLocks noGrp="1"/>
          </p:cNvSpPr>
          <p:nvPr>
            <p:ph type="body"/>
          </p:nvPr>
        </p:nvSpPr>
        <p:spPr>
          <a:xfrm>
            <a:off x="4319520" y="368208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41" name="PlaceHolder 7"/>
          <p:cNvSpPr>
            <a:spLocks noGrp="1"/>
          </p:cNvSpPr>
          <p:nvPr>
            <p:ph type="body"/>
          </p:nvPr>
        </p:nvSpPr>
        <p:spPr>
          <a:xfrm>
            <a:off x="8029440" y="368208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0111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subTitle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4582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01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134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1603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subTitle"/>
          </p:nvPr>
        </p:nvSpPr>
        <p:spPr>
          <a:xfrm>
            <a:off x="609600" y="273600"/>
            <a:ext cx="1097232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2799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60960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0026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623232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6026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body"/>
          </p:nvPr>
        </p:nvSpPr>
        <p:spPr>
          <a:xfrm>
            <a:off x="609600" y="3682080"/>
            <a:ext cx="109723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1203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0" y="96120"/>
            <a:ext cx="12190560" cy="829440"/>
          </a:xfrm>
          <a:prstGeom prst="rect">
            <a:avLst/>
          </a:prstGeom>
          <a:solidFill>
            <a:srgbClr val="1D71B8"/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99" name="CustomShape 2"/>
          <p:cNvSpPr/>
          <p:nvPr/>
        </p:nvSpPr>
        <p:spPr>
          <a:xfrm>
            <a:off x="609600" y="6477120"/>
            <a:ext cx="2944800" cy="370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CustomShape 3"/>
          <p:cNvSpPr/>
          <p:nvPr/>
        </p:nvSpPr>
        <p:spPr>
          <a:xfrm>
            <a:off x="3555840" y="6477120"/>
            <a:ext cx="5227680" cy="379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100" b="0" strike="noStrike" spc="-1" dirty="0">
                <a:solidFill>
                  <a:srgbClr val="979C9C"/>
                </a:solidFill>
                <a:latin typeface="Verdana"/>
                <a:ea typeface="DejaVu Sans"/>
              </a:rPr>
              <a:t>AG ESUP-Portail 2023 (24/05/2023)</a:t>
            </a:r>
            <a:endParaRPr lang="fr-FR" sz="1100" b="0" strike="noStrike" spc="-1" dirty="0">
              <a:latin typeface="Calibri"/>
            </a:endParaRPr>
          </a:p>
        </p:txBody>
      </p:sp>
      <p:sp>
        <p:nvSpPr>
          <p:cNvPr id="101" name="CustomShape 4"/>
          <p:cNvSpPr/>
          <p:nvPr/>
        </p:nvSpPr>
        <p:spPr>
          <a:xfrm>
            <a:off x="8636160" y="6477120"/>
            <a:ext cx="2239680" cy="370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EED5BBA0-0309-4C64-B60E-7270D7CA6A90}" type="slidenum">
              <a:rPr lang="fr-FR" sz="1200" b="0" strike="noStrike" spc="-1">
                <a:solidFill>
                  <a:srgbClr val="979C9C"/>
                </a:solidFill>
                <a:latin typeface="Verdana"/>
                <a:ea typeface="DejaVu Sans"/>
              </a:rPr>
              <a:t>‹N°›</a:t>
            </a:fld>
            <a:endParaRPr lang="fr-FR" sz="1200" b="0" strike="noStrike" spc="-1">
              <a:latin typeface="Calibri"/>
            </a:endParaRPr>
          </a:p>
        </p:txBody>
      </p:sp>
      <p:pic>
        <p:nvPicPr>
          <p:cNvPr id="102" name="Image 11"/>
          <p:cNvPicPr/>
          <p:nvPr/>
        </p:nvPicPr>
        <p:blipFill>
          <a:blip r:embed="rId15"/>
          <a:stretch/>
        </p:blipFill>
        <p:spPr>
          <a:xfrm>
            <a:off x="357600" y="6274440"/>
            <a:ext cx="1692960" cy="552960"/>
          </a:xfrm>
          <a:prstGeom prst="rect">
            <a:avLst/>
          </a:prstGeom>
          <a:ln w="0">
            <a:noFill/>
          </a:ln>
        </p:spPr>
      </p:pic>
      <p:pic>
        <p:nvPicPr>
          <p:cNvPr id="103" name="Image 12"/>
          <p:cNvPicPr/>
          <p:nvPr/>
        </p:nvPicPr>
        <p:blipFill>
          <a:blip r:embed="rId16"/>
          <a:stretch/>
        </p:blipFill>
        <p:spPr>
          <a:xfrm>
            <a:off x="11186880" y="6233400"/>
            <a:ext cx="704160" cy="594000"/>
          </a:xfrm>
          <a:prstGeom prst="rect">
            <a:avLst/>
          </a:prstGeom>
          <a:ln w="0">
            <a:noFill/>
          </a:ln>
        </p:spPr>
      </p:pic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Calibri"/>
              </a:rPr>
              <a:t>Click to edit the title text format</a:t>
            </a: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Calibri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3489812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00" indent="-324000" algn="l" defTabSz="914400" rtl="0" eaLnBrk="1" latinLnBrk="0" hangingPunct="1">
        <a:lnSpc>
          <a:spcPct val="90000"/>
        </a:lnSpc>
        <a:spcBef>
          <a:spcPts val="1417"/>
        </a:spcBef>
        <a:buClr>
          <a:srgbClr val="000000"/>
        </a:buClr>
        <a:buSzPct val="45000"/>
        <a:buFont typeface="Wingdings" charset="2"/>
        <a:buChar char="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/>
          <p:nvPr/>
        </p:nvSpPr>
        <p:spPr>
          <a:xfrm>
            <a:off x="2667000" y="865350"/>
            <a:ext cx="6857190" cy="685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>
            <a:normAutofit/>
          </a:bodyPr>
          <a:lstStyle/>
          <a:p>
            <a:pPr>
              <a:defRPr/>
            </a:pPr>
            <a:r>
              <a:rPr lang="fr-FR" b="1" spc="-1" dirty="0">
                <a:solidFill>
                  <a:srgbClr val="ECEDED"/>
                </a:solidFill>
                <a:latin typeface="Verdana"/>
                <a:ea typeface="DejaVu Sans"/>
              </a:rPr>
              <a:t>Offre services ESUP en mode CLOUD, bilan 2022</a:t>
            </a:r>
            <a:endParaRPr lang="fr-FR" spc="-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extShape 2">
            <a:extLst>
              <a:ext uri="{FF2B5EF4-FFF2-40B4-BE49-F238E27FC236}">
                <a16:creationId xmlns:a16="http://schemas.microsoft.com/office/drawing/2014/main" id="{49706534-E80B-C56C-60DC-1BD9041AACE4}"/>
              </a:ext>
            </a:extLst>
          </p:cNvPr>
          <p:cNvSpPr/>
          <p:nvPr/>
        </p:nvSpPr>
        <p:spPr>
          <a:xfrm>
            <a:off x="1524000" y="1052946"/>
            <a:ext cx="9033164" cy="493970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rmAutofit fontScale="91500" lnSpcReduction="10000"/>
          </a:bodyPr>
          <a:lstStyle/>
          <a:p>
            <a:pPr marL="270">
              <a:spcBef>
                <a:spcPts val="359"/>
              </a:spcBef>
              <a:defRPr/>
            </a:pPr>
            <a:r>
              <a:rPr lang="fr-FR" sz="1425" spc="-1" dirty="0">
                <a:solidFill>
                  <a:srgbClr val="E30F47"/>
                </a:solidFill>
                <a:latin typeface="Verdana"/>
                <a:ea typeface="DejaVu Sans"/>
              </a:rPr>
              <a:t>&gt; </a:t>
            </a:r>
            <a:r>
              <a:rPr lang="fr-FR" sz="2300" spc="-1" dirty="0">
                <a:solidFill>
                  <a:srgbClr val="E30F47"/>
                </a:solidFill>
                <a:latin typeface="Verdana"/>
                <a:ea typeface="DejaVu Sans"/>
              </a:rPr>
              <a:t>Prévision 2024</a:t>
            </a:r>
            <a:endParaRPr lang="fr-FR" sz="2300" spc="-1" dirty="0">
              <a:solidFill>
                <a:srgbClr val="E30F47"/>
              </a:solidFill>
              <a:latin typeface="Calibri"/>
            </a:endParaRPr>
          </a:p>
          <a:p>
            <a:pPr marL="500040" lvl="1" indent="-212220">
              <a:spcBef>
                <a:spcPts val="599"/>
              </a:spcBef>
              <a:buClr>
                <a:srgbClr val="1D5CAB"/>
              </a:buClr>
              <a:buSzPct val="70000"/>
              <a:buFont typeface="Wingdings" charset="2"/>
              <a:buChar char=""/>
              <a:defRPr/>
            </a:pPr>
            <a:r>
              <a:rPr lang="fr-FR" spc="-1" dirty="0">
                <a:solidFill>
                  <a:srgbClr val="1D5CAB"/>
                </a:solidFill>
                <a:latin typeface="Verdana"/>
                <a:ea typeface="DejaVu Sans"/>
              </a:rPr>
              <a:t>Des nouvelles </a:t>
            </a:r>
            <a:r>
              <a:rPr lang="fr-FR" spc="-1" dirty="0" smtClean="0">
                <a:solidFill>
                  <a:srgbClr val="1D5CAB"/>
                </a:solidFill>
                <a:latin typeface="Verdana"/>
                <a:ea typeface="DejaVu Sans"/>
              </a:rPr>
              <a:t>offres</a:t>
            </a:r>
          </a:p>
          <a:p>
            <a:pPr marL="842940" lvl="2" indent="-212220">
              <a:buClr>
                <a:srgbClr val="1D5CAB"/>
              </a:buClr>
              <a:buSzPct val="70000"/>
              <a:buFont typeface="Wingdings" charset="2"/>
              <a:buChar char=""/>
              <a:defRPr/>
            </a:pPr>
            <a:r>
              <a:rPr lang="fr-FR" sz="1600" spc="-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ESUP </a:t>
            </a:r>
            <a:r>
              <a:rPr lang="fr-FR" sz="1600" spc="-1" dirty="0" err="1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Smile</a:t>
            </a:r>
            <a:r>
              <a:rPr lang="fr-FR" sz="1600" spc="-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relation internationale (fournisseurs : Universités de </a:t>
            </a:r>
            <a:r>
              <a:rPr lang="fr-FR" sz="1600" spc="-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fr-FR" sz="1600" spc="-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aen et Strasbourg)</a:t>
            </a:r>
          </a:p>
          <a:p>
            <a:pPr marL="842940" lvl="2" indent="-212220">
              <a:buClr>
                <a:srgbClr val="1D5CAB"/>
              </a:buClr>
              <a:buSzPct val="70000"/>
              <a:buFont typeface="Wingdings" charset="2"/>
              <a:buChar char=""/>
              <a:defRPr/>
            </a:pPr>
            <a:r>
              <a:rPr lang="fr-FR" sz="1600" spc="-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ESUP </a:t>
            </a:r>
            <a:r>
              <a:rPr lang="fr-FR" sz="1600" spc="-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Sport (fournisseur : Université de Nice)</a:t>
            </a:r>
          </a:p>
          <a:p>
            <a:pPr marL="842940" lvl="2" indent="-212220">
              <a:buClr>
                <a:srgbClr val="1D5CAB"/>
              </a:buClr>
              <a:buSzPct val="70000"/>
              <a:buFont typeface="Wingdings" charset="2"/>
              <a:buChar char=""/>
              <a:defRPr/>
            </a:pPr>
            <a:r>
              <a:rPr lang="fr-FR" sz="1600" spc="-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ESUP POD (fournisseur : Université de Lorraine)</a:t>
            </a:r>
          </a:p>
          <a:p>
            <a:pPr marL="842940" lvl="2" indent="-212220">
              <a:buClr>
                <a:srgbClr val="1D5CAB"/>
              </a:buClr>
              <a:buSzPct val="70000"/>
              <a:buFont typeface="Wingdings" charset="2"/>
              <a:buChar char=""/>
              <a:defRPr/>
            </a:pPr>
            <a:r>
              <a:rPr lang="fr-FR" sz="1600" spc="-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ESUP </a:t>
            </a:r>
            <a:r>
              <a:rPr lang="fr-FR" sz="1600" spc="-1" dirty="0" err="1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campulse</a:t>
            </a:r>
            <a:r>
              <a:rPr lang="fr-FR" sz="1600" spc="-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(fournisseur Université de Strasbourg)</a:t>
            </a:r>
          </a:p>
          <a:p>
            <a:pPr marL="842940" lvl="2" indent="-212220">
              <a:buClr>
                <a:srgbClr val="1D5CAB"/>
              </a:buClr>
              <a:buSzPct val="70000"/>
              <a:buFont typeface="Wingdings" charset="2"/>
              <a:buChar char=""/>
              <a:defRPr/>
            </a:pPr>
            <a:r>
              <a:rPr lang="fr-FR" sz="1600" spc="-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ESUP </a:t>
            </a:r>
            <a:r>
              <a:rPr lang="fr-FR" sz="1600" spc="-1" dirty="0" err="1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Mahara</a:t>
            </a:r>
            <a:r>
              <a:rPr lang="fr-FR" sz="1600" spc="-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(fournisseur Université de </a:t>
            </a:r>
            <a:r>
              <a:rPr lang="fr-FR" sz="1600" spc="-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Reims avec un partenariat avec </a:t>
            </a:r>
            <a:r>
              <a:rPr lang="fr-FR" sz="1600" spc="-1" dirty="0" err="1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catalyst</a:t>
            </a:r>
            <a:r>
              <a:rPr lang="fr-FR" sz="1600" spc="-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endParaRPr lang="fr-FR" sz="1600" spc="-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842940" lvl="2" indent="-212220">
              <a:spcBef>
                <a:spcPts val="599"/>
              </a:spcBef>
              <a:buClr>
                <a:srgbClr val="1D5CAB"/>
              </a:buClr>
              <a:buSzPct val="70000"/>
              <a:buFont typeface="Wingdings" charset="2"/>
              <a:buChar char=""/>
              <a:defRPr/>
            </a:pPr>
            <a:endParaRPr lang="fr-FR" sz="1050" spc="-1" dirty="0">
              <a:solidFill>
                <a:prstClr val="black"/>
              </a:solidFill>
              <a:latin typeface="Calibri"/>
              <a:ea typeface="DejaVu Sans"/>
            </a:endParaRPr>
          </a:p>
          <a:p>
            <a:pPr marL="630720" lvl="2">
              <a:buClr>
                <a:srgbClr val="1D5CAB"/>
              </a:buClr>
              <a:buSzPct val="70000"/>
              <a:defRPr/>
            </a:pPr>
            <a:endParaRPr lang="fr-FR" sz="1600" spc="-1" dirty="0">
              <a:solidFill>
                <a:prstClr val="black"/>
              </a:solidFill>
              <a:latin typeface="Calibri"/>
              <a:ea typeface="DejaVu Sans"/>
            </a:endParaRPr>
          </a:p>
          <a:p>
            <a:pPr marL="614340" lvl="1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pc="-1" dirty="0">
                <a:solidFill>
                  <a:srgbClr val="1D5CAB"/>
                </a:solidFill>
                <a:latin typeface="Verdana"/>
              </a:rPr>
              <a:t>Ressenti :</a:t>
            </a:r>
            <a:r>
              <a:rPr lang="fr-FR" sz="1575" spc="-1" dirty="0">
                <a:solidFill>
                  <a:srgbClr val="1D5CAB"/>
                </a:solidFill>
                <a:latin typeface="Verdana"/>
              </a:rPr>
              <a:t> </a:t>
            </a:r>
          </a:p>
          <a:p>
            <a:pPr marL="842940" lvl="2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z="1600" spc="-1" dirty="0" smtClean="0">
                <a:solidFill>
                  <a:prstClr val="white">
                    <a:lumMod val="10000"/>
                  </a:prstClr>
                </a:solidFill>
                <a:latin typeface="Verdana"/>
              </a:rPr>
              <a:t>Quasi doublement en nombre des offres </a:t>
            </a:r>
            <a:r>
              <a:rPr lang="fr-FR" sz="1600" spc="-1" dirty="0" err="1" smtClean="0">
                <a:solidFill>
                  <a:prstClr val="white">
                    <a:lumMod val="10000"/>
                  </a:prstClr>
                </a:solidFill>
                <a:latin typeface="Verdana"/>
              </a:rPr>
              <a:t>SaaS</a:t>
            </a:r>
            <a:endParaRPr lang="fr-FR" sz="1600" spc="-1" dirty="0">
              <a:solidFill>
                <a:prstClr val="white">
                  <a:lumMod val="10000"/>
                </a:prstClr>
              </a:solidFill>
              <a:latin typeface="Verdana"/>
            </a:endParaRPr>
          </a:p>
          <a:p>
            <a:pPr marL="842940" lvl="2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z="1600" spc="-1" dirty="0" smtClean="0">
                <a:solidFill>
                  <a:prstClr val="white">
                    <a:lumMod val="10000"/>
                  </a:prstClr>
                </a:solidFill>
                <a:latin typeface="Verdana"/>
              </a:rPr>
              <a:t>De nouvelles formules qui se développent : </a:t>
            </a:r>
          </a:p>
          <a:p>
            <a:pPr marL="1300140" lvl="3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H</a:t>
            </a:r>
            <a:r>
              <a:rPr lang="fr-FR" sz="1600" spc="-1" dirty="0" smtClean="0">
                <a:solidFill>
                  <a:prstClr val="white">
                    <a:lumMod val="10000"/>
                  </a:prstClr>
                </a:solidFill>
                <a:latin typeface="Verdana"/>
              </a:rPr>
              <a:t>ébergement multi universités</a:t>
            </a:r>
          </a:p>
          <a:p>
            <a:pPr marL="1300140" lvl="3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z="1600" spc="-1" dirty="0" smtClean="0">
                <a:solidFill>
                  <a:prstClr val="white">
                    <a:lumMod val="10000"/>
                  </a:prstClr>
                </a:solidFill>
                <a:latin typeface="Verdana"/>
              </a:rPr>
              <a:t>Hébergement distinct du développement</a:t>
            </a:r>
          </a:p>
          <a:p>
            <a:pPr marL="1300140" lvl="3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z="1600" spc="-1" dirty="0" smtClean="0">
                <a:solidFill>
                  <a:prstClr val="white">
                    <a:lumMod val="10000"/>
                  </a:prstClr>
                </a:solidFill>
                <a:latin typeface="Verdana"/>
              </a:rPr>
              <a:t>Hébergement de logiciels open source non développés par ESUP</a:t>
            </a:r>
            <a:endParaRPr lang="fr-FR" sz="1600" spc="-1" dirty="0">
              <a:solidFill>
                <a:prstClr val="white">
                  <a:lumMod val="10000"/>
                </a:prstClr>
              </a:solidFill>
              <a:latin typeface="Verdana"/>
            </a:endParaRPr>
          </a:p>
          <a:p>
            <a:pPr marL="842940" lvl="2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Des offres </a:t>
            </a:r>
            <a:r>
              <a:rPr lang="fr-FR" sz="1600" spc="-1" dirty="0" smtClean="0">
                <a:solidFill>
                  <a:prstClr val="white">
                    <a:lumMod val="10000"/>
                  </a:prstClr>
                </a:solidFill>
                <a:latin typeface="Verdana"/>
              </a:rPr>
              <a:t>satisfaisantes </a:t>
            </a: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pour les établissements </a:t>
            </a:r>
            <a:r>
              <a:rPr lang="fr-FR" sz="1600" spc="-1" dirty="0" smtClean="0">
                <a:solidFill>
                  <a:prstClr val="white">
                    <a:lumMod val="10000"/>
                  </a:prstClr>
                </a:solidFill>
                <a:latin typeface="Verdana"/>
              </a:rPr>
              <a:t>utilisateurs</a:t>
            </a:r>
          </a:p>
          <a:p>
            <a:pPr marL="842940" lvl="2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z="1600" spc="-1" dirty="0" smtClean="0">
                <a:solidFill>
                  <a:prstClr val="white">
                    <a:lumMod val="10000"/>
                  </a:prstClr>
                </a:solidFill>
                <a:latin typeface="Verdana"/>
              </a:rPr>
              <a:t>Les nouvelles offres sont cadrées avec un équilibre ciblée sur 10 établissements</a:t>
            </a:r>
            <a:endParaRPr lang="fr-FR" sz="1600" spc="-1" dirty="0">
              <a:solidFill>
                <a:prstClr val="white">
                  <a:lumMod val="10000"/>
                </a:prstClr>
              </a:solidFill>
              <a:latin typeface="Verdana"/>
            </a:endParaRPr>
          </a:p>
          <a:p>
            <a:pPr marL="842940" lvl="2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« Des offres SaaS par les établissements pour les établissements »</a:t>
            </a:r>
          </a:p>
          <a:p>
            <a:pPr marL="173520" lvl="1">
              <a:buClr>
                <a:srgbClr val="1D5CAB"/>
              </a:buClr>
              <a:buSzPct val="70000"/>
            </a:pPr>
            <a:endParaRPr lang="fr-FR" sz="1600" spc="-1" dirty="0">
              <a:solidFill>
                <a:prstClr val="black"/>
              </a:solidFill>
              <a:latin typeface="Calibri"/>
              <a:ea typeface="DejaVu Sans"/>
            </a:endParaRPr>
          </a:p>
          <a:p>
            <a:pPr marL="500040" lvl="1" indent="-212220">
              <a:spcBef>
                <a:spcPts val="599"/>
              </a:spcBef>
              <a:buClr>
                <a:srgbClr val="1D5CAB"/>
              </a:buClr>
              <a:buSzPct val="70000"/>
              <a:buFont typeface="Wingdings" charset="2"/>
              <a:buChar char=""/>
              <a:defRPr/>
            </a:pPr>
            <a:endParaRPr lang="fr-FR" sz="1050" spc="-1" dirty="0">
              <a:solidFill>
                <a:prstClr val="black"/>
              </a:solidFill>
              <a:latin typeface="Calibri"/>
              <a:ea typeface="DejaVu Sans"/>
            </a:endParaRPr>
          </a:p>
        </p:txBody>
      </p:sp>
      <p:sp>
        <p:nvSpPr>
          <p:cNvPr id="6" name="TextShape 1">
            <a:extLst>
              <a:ext uri="{FF2B5EF4-FFF2-40B4-BE49-F238E27FC236}">
                <a16:creationId xmlns:a16="http://schemas.microsoft.com/office/drawing/2014/main" id="{00CD987D-53B9-46CF-BC23-93725C27D297}"/>
              </a:ext>
            </a:extLst>
          </p:cNvPr>
          <p:cNvSpPr txBox="1"/>
          <p:nvPr/>
        </p:nvSpPr>
        <p:spPr>
          <a:xfrm>
            <a:off x="1524000" y="10800"/>
            <a:ext cx="9143640" cy="915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defTabSz="457200"/>
            <a:r>
              <a:rPr lang="fr-FR" sz="2400" b="1" spc="-1" dirty="0">
                <a:solidFill>
                  <a:srgbClr val="ECEDED"/>
                </a:solidFill>
                <a:latin typeface="Verdana"/>
              </a:rPr>
              <a:t>Perspectives 2024 </a:t>
            </a:r>
          </a:p>
          <a:p>
            <a:pPr defTabSz="457200"/>
            <a:r>
              <a:rPr lang="fr-FR" sz="2400" b="1" spc="-1" dirty="0">
                <a:solidFill>
                  <a:srgbClr val="ECEDED"/>
                </a:solidFill>
                <a:latin typeface="Verdana"/>
              </a:rPr>
              <a:t>Offre services ESUP en mode CLOUD</a:t>
            </a:r>
          </a:p>
        </p:txBody>
      </p:sp>
    </p:spTree>
    <p:extLst>
      <p:ext uri="{BB962C8B-B14F-4D97-AF65-F5344CB8AC3E}">
        <p14:creationId xmlns:p14="http://schemas.microsoft.com/office/powerpoint/2010/main" val="922714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extShape 2"/>
          <p:cNvSpPr/>
          <p:nvPr/>
        </p:nvSpPr>
        <p:spPr>
          <a:xfrm>
            <a:off x="1731818" y="1122218"/>
            <a:ext cx="8589818" cy="497378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rmAutofit/>
          </a:bodyPr>
          <a:lstStyle/>
          <a:p>
            <a:pPr marL="157140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pc="-1" dirty="0">
                <a:solidFill>
                  <a:srgbClr val="1D5CAB"/>
                </a:solidFill>
                <a:latin typeface="Verdana"/>
              </a:rPr>
              <a:t>Objectifs : des offres communautaires, soutenables et </a:t>
            </a:r>
            <a:r>
              <a:rPr lang="fr-FR" spc="-1" dirty="0" smtClean="0">
                <a:solidFill>
                  <a:srgbClr val="1D5CAB"/>
                </a:solidFill>
                <a:latin typeface="Verdana"/>
              </a:rPr>
              <a:t>pérennes</a:t>
            </a:r>
          </a:p>
          <a:p>
            <a:pPr marL="157140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pc="-1" dirty="0" smtClean="0">
                <a:solidFill>
                  <a:srgbClr val="1D5CAB"/>
                </a:solidFill>
                <a:latin typeface="Verdana"/>
              </a:rPr>
              <a:t>Demande : valider le principe du fonctionnement du </a:t>
            </a:r>
            <a:r>
              <a:rPr lang="fr-FR" spc="-1" dirty="0" err="1" smtClean="0">
                <a:solidFill>
                  <a:srgbClr val="1D5CAB"/>
                </a:solidFill>
                <a:latin typeface="Verdana"/>
              </a:rPr>
              <a:t>SaaS</a:t>
            </a:r>
            <a:r>
              <a:rPr lang="fr-FR" spc="-1" dirty="0" smtClean="0">
                <a:solidFill>
                  <a:srgbClr val="1D5CAB"/>
                </a:solidFill>
                <a:latin typeface="Verdana"/>
              </a:rPr>
              <a:t> mais ne pas valider les offres en AG, les valider en codir ESUP</a:t>
            </a:r>
            <a:endParaRPr lang="fr-FR" spc="-1" dirty="0" smtClean="0">
              <a:solidFill>
                <a:srgbClr val="1D5CAB"/>
              </a:solidFill>
              <a:latin typeface="Verdana"/>
            </a:endParaRPr>
          </a:p>
          <a:p>
            <a:pPr marL="157140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pc="-1" dirty="0" smtClean="0">
                <a:solidFill>
                  <a:srgbClr val="1D5CAB"/>
                </a:solidFill>
                <a:latin typeface="Verdana"/>
              </a:rPr>
              <a:t>Cas particulier de POD :</a:t>
            </a:r>
          </a:p>
          <a:p>
            <a:pPr marL="614340" lvl="1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pc="-1" dirty="0" smtClean="0">
                <a:solidFill>
                  <a:srgbClr val="1D5CAB"/>
                </a:solidFill>
                <a:latin typeface="Verdana"/>
              </a:rPr>
              <a:t>L’offre POD initiale état financièrement irréaliste</a:t>
            </a:r>
          </a:p>
          <a:p>
            <a:pPr marL="614340" lvl="1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pc="-1" dirty="0" smtClean="0">
                <a:solidFill>
                  <a:srgbClr val="1D5CAB"/>
                </a:solidFill>
                <a:latin typeface="Verdana"/>
              </a:rPr>
              <a:t>Elle était réservé aux petits établissements</a:t>
            </a:r>
          </a:p>
          <a:p>
            <a:pPr marL="614340" lvl="1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pc="-1" dirty="0" smtClean="0">
                <a:solidFill>
                  <a:srgbClr val="1D5CAB"/>
                </a:solidFill>
                <a:latin typeface="Verdana"/>
              </a:rPr>
              <a:t>La nouvelle offre portée par l’UL, à l’état de l’art techniquement sera ouverte à tous les établissements</a:t>
            </a:r>
          </a:p>
          <a:p>
            <a:pPr marL="614340" lvl="1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pc="-1" dirty="0" smtClean="0">
                <a:solidFill>
                  <a:srgbClr val="1D5CAB"/>
                </a:solidFill>
                <a:latin typeface="Verdana"/>
              </a:rPr>
              <a:t>Le tarif sera plus réaliste</a:t>
            </a:r>
          </a:p>
          <a:p>
            <a:pPr marL="614340" lvl="1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pc="-1" dirty="0" smtClean="0">
                <a:solidFill>
                  <a:srgbClr val="1D5CAB"/>
                </a:solidFill>
                <a:latin typeface="Verdana"/>
              </a:rPr>
              <a:t>Cas particulier des utilisateurs existants</a:t>
            </a:r>
            <a:endParaRPr lang="fr-FR" spc="-1" dirty="0">
              <a:solidFill>
                <a:srgbClr val="1D5CAB"/>
              </a:solidFill>
              <a:latin typeface="Verdana"/>
            </a:endParaRPr>
          </a:p>
          <a:p>
            <a:pPr marL="157140" indent="-212760" defTabSz="457200">
              <a:spcBef>
                <a:spcPts val="600"/>
              </a:spcBef>
              <a:buClr>
                <a:srgbClr val="1D5CAB"/>
              </a:buClr>
              <a:buSzPct val="70000"/>
              <a:buFont typeface="Wingdings" charset="2"/>
              <a:buChar char=""/>
            </a:pPr>
            <a:r>
              <a:rPr lang="fr-FR" spc="-1" dirty="0" smtClean="0">
                <a:solidFill>
                  <a:srgbClr val="1D5CAB"/>
                </a:solidFill>
                <a:latin typeface="Verdana"/>
              </a:rPr>
              <a:t>Merci </a:t>
            </a:r>
            <a:r>
              <a:rPr lang="fr-FR" spc="-1" dirty="0">
                <a:solidFill>
                  <a:srgbClr val="1D5CAB"/>
                </a:solidFill>
                <a:latin typeface="Verdana"/>
              </a:rPr>
              <a:t>aux participants groupe SaaS </a:t>
            </a:r>
          </a:p>
          <a:p>
            <a:pPr algn="ctr" defTabSz="457200">
              <a:spcBef>
                <a:spcPts val="600"/>
              </a:spcBef>
              <a:buClr>
                <a:srgbClr val="1D5CAB"/>
              </a:buClr>
              <a:buSzPct val="70000"/>
            </a:pP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Jean-François Richet </a:t>
            </a:r>
            <a:r>
              <a:rPr lang="fr-FR" sz="1600" spc="-1" dirty="0">
                <a:solidFill>
                  <a:srgbClr val="FF0000"/>
                </a:solidFill>
                <a:latin typeface="Verdana"/>
              </a:rPr>
              <a:t>(Univ. La Rochelle)</a:t>
            </a: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, Xavier </a:t>
            </a:r>
            <a:r>
              <a:rPr lang="fr-FR" sz="1600" spc="-1" dirty="0" err="1">
                <a:solidFill>
                  <a:prstClr val="white">
                    <a:lumMod val="10000"/>
                  </a:prstClr>
                </a:solidFill>
                <a:latin typeface="Verdana"/>
              </a:rPr>
              <a:t>Mailhos</a:t>
            </a: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 </a:t>
            </a:r>
            <a:r>
              <a:rPr lang="fr-FR" sz="1600" spc="-1" dirty="0">
                <a:solidFill>
                  <a:srgbClr val="FF0000"/>
                </a:solidFill>
                <a:latin typeface="Verdana"/>
              </a:rPr>
              <a:t>(Univ. Toulon)</a:t>
            </a: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, Christian </a:t>
            </a:r>
            <a:r>
              <a:rPr lang="fr-FR" sz="1600" spc="-1" dirty="0" err="1">
                <a:solidFill>
                  <a:prstClr val="white">
                    <a:lumMod val="10000"/>
                  </a:prstClr>
                </a:solidFill>
                <a:latin typeface="Verdana"/>
              </a:rPr>
              <a:t>Daviau</a:t>
            </a: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 </a:t>
            </a:r>
            <a:r>
              <a:rPr lang="fr-FR" sz="1600" spc="-1" dirty="0">
                <a:solidFill>
                  <a:srgbClr val="FF0000"/>
                </a:solidFill>
                <a:latin typeface="Verdana"/>
              </a:rPr>
              <a:t>(GIP </a:t>
            </a:r>
            <a:r>
              <a:rPr lang="fr-FR" sz="1600" spc="-1" dirty="0" err="1">
                <a:solidFill>
                  <a:srgbClr val="FF0000"/>
                </a:solidFill>
                <a:latin typeface="Verdana"/>
              </a:rPr>
              <a:t>Recia</a:t>
            </a:r>
            <a:r>
              <a:rPr lang="fr-FR" sz="1600" spc="-1" dirty="0">
                <a:solidFill>
                  <a:srgbClr val="FF0000"/>
                </a:solidFill>
                <a:latin typeface="Verdana"/>
              </a:rPr>
              <a:t>)</a:t>
            </a: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, Benjamin </a:t>
            </a:r>
            <a:r>
              <a:rPr lang="fr-FR" sz="1600" spc="-1" dirty="0" err="1">
                <a:solidFill>
                  <a:prstClr val="white">
                    <a:lumMod val="10000"/>
                  </a:prstClr>
                </a:solidFill>
                <a:latin typeface="Verdana"/>
              </a:rPr>
              <a:t>Séclier</a:t>
            </a: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 </a:t>
            </a:r>
            <a:r>
              <a:rPr lang="fr-FR" sz="1600" spc="-1" dirty="0">
                <a:solidFill>
                  <a:srgbClr val="FF0000"/>
                </a:solidFill>
                <a:latin typeface="Verdana"/>
              </a:rPr>
              <a:t>(Univ. Lorraine)</a:t>
            </a: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, Guillaume </a:t>
            </a:r>
            <a:r>
              <a:rPr lang="fr-FR" sz="1600" spc="-1" dirty="0" err="1">
                <a:solidFill>
                  <a:prstClr val="white">
                    <a:lumMod val="10000"/>
                  </a:prstClr>
                </a:solidFill>
                <a:latin typeface="Verdana"/>
              </a:rPr>
              <a:t>Colson</a:t>
            </a: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 </a:t>
            </a:r>
            <a:r>
              <a:rPr lang="fr-FR" sz="1600" spc="-1" dirty="0">
                <a:solidFill>
                  <a:srgbClr val="FF0000"/>
                </a:solidFill>
                <a:latin typeface="Verdana"/>
              </a:rPr>
              <a:t>(Univ. Lorraine)</a:t>
            </a: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, Julien Marchal </a:t>
            </a:r>
            <a:r>
              <a:rPr lang="fr-FR" sz="1600" spc="-1" dirty="0">
                <a:solidFill>
                  <a:srgbClr val="FF0000"/>
                </a:solidFill>
                <a:latin typeface="Verdana"/>
              </a:rPr>
              <a:t>(UL/</a:t>
            </a:r>
            <a:r>
              <a:rPr lang="fr-FR" sz="1600" spc="-1" dirty="0" err="1">
                <a:solidFill>
                  <a:srgbClr val="FF0000"/>
                </a:solidFill>
                <a:latin typeface="Verdana"/>
              </a:rPr>
              <a:t>coord</a:t>
            </a:r>
            <a:r>
              <a:rPr lang="fr-FR" sz="1600" spc="-1" dirty="0">
                <a:solidFill>
                  <a:srgbClr val="FF0000"/>
                </a:solidFill>
                <a:latin typeface="Verdana"/>
              </a:rPr>
              <a:t>. Technique)</a:t>
            </a: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, Damien Berjoan </a:t>
            </a:r>
            <a:r>
              <a:rPr lang="fr-FR" sz="1600" spc="-1" dirty="0">
                <a:solidFill>
                  <a:srgbClr val="FF0000"/>
                </a:solidFill>
                <a:latin typeface="Verdana"/>
              </a:rPr>
              <a:t>(Univ. Lyon 3)</a:t>
            </a: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, Karin Ferry </a:t>
            </a:r>
            <a:r>
              <a:rPr lang="fr-FR" sz="1600" spc="-1" dirty="0">
                <a:solidFill>
                  <a:srgbClr val="FF0000"/>
                </a:solidFill>
                <a:latin typeface="Verdana"/>
              </a:rPr>
              <a:t>(Univ. Caen)</a:t>
            </a: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, Christophe Turbout </a:t>
            </a:r>
            <a:r>
              <a:rPr lang="fr-FR" sz="1600" spc="-1" dirty="0">
                <a:solidFill>
                  <a:srgbClr val="FF0000"/>
                </a:solidFill>
                <a:latin typeface="Verdana"/>
              </a:rPr>
              <a:t>(Univ. Caen)</a:t>
            </a:r>
            <a:r>
              <a:rPr lang="fr-FR" sz="1600" spc="-1" dirty="0">
                <a:solidFill>
                  <a:prstClr val="white">
                    <a:lumMod val="10000"/>
                  </a:prstClr>
                </a:solidFill>
                <a:latin typeface="Verdana"/>
              </a:rPr>
              <a:t>, Julien Dupré </a:t>
            </a:r>
            <a:r>
              <a:rPr lang="fr-FR" sz="1600" spc="-1" dirty="0">
                <a:solidFill>
                  <a:srgbClr val="FF0000"/>
                </a:solidFill>
                <a:latin typeface="Verdana"/>
              </a:rPr>
              <a:t>(</a:t>
            </a:r>
            <a:r>
              <a:rPr lang="fr-FR" sz="1600" spc="-1" dirty="0" err="1">
                <a:solidFill>
                  <a:srgbClr val="FF0000"/>
                </a:solidFill>
                <a:latin typeface="Verdana"/>
              </a:rPr>
              <a:t>Unistra</a:t>
            </a:r>
            <a:r>
              <a:rPr lang="fr-FR" sz="1600" spc="-1" dirty="0" smtClean="0">
                <a:solidFill>
                  <a:srgbClr val="FF0000"/>
                </a:solidFill>
                <a:latin typeface="Verdana"/>
              </a:rPr>
              <a:t>)</a:t>
            </a:r>
            <a:endParaRPr lang="fr-FR" sz="1600" spc="-1" dirty="0">
              <a:solidFill>
                <a:srgbClr val="FF0000"/>
              </a:solidFill>
              <a:latin typeface="Verdana"/>
            </a:endParaRPr>
          </a:p>
        </p:txBody>
      </p:sp>
      <p:sp>
        <p:nvSpPr>
          <p:cNvPr id="4" name="TextShape 1">
            <a:extLst>
              <a:ext uri="{FF2B5EF4-FFF2-40B4-BE49-F238E27FC236}">
                <a16:creationId xmlns:a16="http://schemas.microsoft.com/office/drawing/2014/main" id="{CBC98D25-00B1-4FF2-84D6-682ADC695082}"/>
              </a:ext>
            </a:extLst>
          </p:cNvPr>
          <p:cNvSpPr txBox="1"/>
          <p:nvPr/>
        </p:nvSpPr>
        <p:spPr>
          <a:xfrm>
            <a:off x="1524000" y="10800"/>
            <a:ext cx="9143640" cy="915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defTabSz="457200"/>
            <a:r>
              <a:rPr lang="fr-FR" sz="2400" b="1" spc="-1" dirty="0">
                <a:solidFill>
                  <a:srgbClr val="ECEDED"/>
                </a:solidFill>
                <a:latin typeface="Verdana"/>
              </a:rPr>
              <a:t>Perspectives </a:t>
            </a:r>
            <a:r>
              <a:rPr lang="fr-FR" sz="2400" b="1" spc="-1" dirty="0" smtClean="0">
                <a:solidFill>
                  <a:srgbClr val="ECEDED"/>
                </a:solidFill>
                <a:latin typeface="Verdana"/>
              </a:rPr>
              <a:t>2024 </a:t>
            </a:r>
            <a:endParaRPr lang="fr-FR" sz="2400" b="1" spc="-1" dirty="0">
              <a:solidFill>
                <a:srgbClr val="ECEDED"/>
              </a:solidFill>
              <a:latin typeface="Verdana"/>
            </a:endParaRPr>
          </a:p>
          <a:p>
            <a:pPr defTabSz="457200"/>
            <a:r>
              <a:rPr lang="fr-FR" sz="2400" b="1" spc="-1" dirty="0">
                <a:solidFill>
                  <a:srgbClr val="ECEDED"/>
                </a:solidFill>
                <a:latin typeface="Verdana"/>
              </a:rPr>
              <a:t>Offre services ESUP en mode CLOUD</a:t>
            </a:r>
          </a:p>
        </p:txBody>
      </p:sp>
    </p:spTree>
    <p:extLst>
      <p:ext uri="{BB962C8B-B14F-4D97-AF65-F5344CB8AC3E}">
        <p14:creationId xmlns:p14="http://schemas.microsoft.com/office/powerpoint/2010/main" val="3018422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C4C4C"/>
      </a:dk2>
      <a:lt2>
        <a:srgbClr val="B7C7D4"/>
      </a:lt2>
      <a:accent1>
        <a:srgbClr val="E2007A"/>
      </a:accent1>
      <a:accent2>
        <a:srgbClr val="1D71B8"/>
      </a:accent2>
      <a:accent3>
        <a:srgbClr val="2ED26E"/>
      </a:accent3>
      <a:accent4>
        <a:srgbClr val="9D71A2"/>
      </a:accent4>
      <a:accent5>
        <a:srgbClr val="329ADC"/>
      </a:accent5>
      <a:accent6>
        <a:srgbClr val="F7961D"/>
      </a:accent6>
      <a:hlink>
        <a:srgbClr val="E2007A"/>
      </a:hlink>
      <a:folHlink>
        <a:srgbClr val="1D71B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1687</TotalTime>
  <Words>301</Words>
  <Application>Microsoft Office PowerPoint</Application>
  <PresentationFormat>Grand écran</PresentationFormat>
  <Paragraphs>35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10" baseType="lpstr">
      <vt:lpstr>Arial</vt:lpstr>
      <vt:lpstr>Calibri</vt:lpstr>
      <vt:lpstr>DejaVu Sans</vt:lpstr>
      <vt:lpstr>Symbol</vt:lpstr>
      <vt:lpstr>Times New Roman</vt:lpstr>
      <vt:lpstr>Verdana</vt:lpstr>
      <vt:lpstr>Wingdings</vt:lpstr>
      <vt:lpstr>Office Theme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 2024  Projet SI 3e Cycle en relation avec PC-Scol</dc:title>
  <dc:creator>BERJOAN Damien</dc:creator>
  <cp:lastModifiedBy>Julien Dupre</cp:lastModifiedBy>
  <cp:revision>13</cp:revision>
  <dcterms:created xsi:type="dcterms:W3CDTF">2024-02-19T14:30:58Z</dcterms:created>
  <dcterms:modified xsi:type="dcterms:W3CDTF">2024-03-15T13:58:04Z</dcterms:modified>
</cp:coreProperties>
</file>