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96" r:id="rId5"/>
    <p:sldMasterId id="2147483684" r:id="rId6"/>
  </p:sldMasterIdLst>
  <p:notesMasterIdLst>
    <p:notesMasterId r:id="rId32"/>
  </p:notesMasterIdLst>
  <p:sldIdLst>
    <p:sldId id="357" r:id="rId7"/>
    <p:sldId id="302" r:id="rId8"/>
    <p:sldId id="313" r:id="rId9"/>
    <p:sldId id="308" r:id="rId10"/>
    <p:sldId id="314" r:id="rId11"/>
    <p:sldId id="369" r:id="rId12"/>
    <p:sldId id="365" r:id="rId13"/>
    <p:sldId id="370" r:id="rId14"/>
    <p:sldId id="371" r:id="rId15"/>
    <p:sldId id="372" r:id="rId16"/>
    <p:sldId id="373" r:id="rId17"/>
    <p:sldId id="378" r:id="rId18"/>
    <p:sldId id="379" r:id="rId19"/>
    <p:sldId id="381" r:id="rId20"/>
    <p:sldId id="382" r:id="rId21"/>
    <p:sldId id="383" r:id="rId22"/>
    <p:sldId id="384" r:id="rId23"/>
    <p:sldId id="385" r:id="rId24"/>
    <p:sldId id="386" r:id="rId25"/>
    <p:sldId id="387" r:id="rId26"/>
    <p:sldId id="388" r:id="rId27"/>
    <p:sldId id="375" r:id="rId28"/>
    <p:sldId id="376" r:id="rId29"/>
    <p:sldId id="377" r:id="rId30"/>
    <p:sldId id="389" r:id="rId31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F96"/>
    <a:srgbClr val="13CADD"/>
    <a:srgbClr val="FFFFFF"/>
    <a:srgbClr val="6651AC"/>
    <a:srgbClr val="3A2585"/>
    <a:srgbClr val="000000"/>
    <a:srgbClr val="1EB9CF"/>
    <a:srgbClr val="23D4DD"/>
    <a:srgbClr val="A1887F"/>
    <a:srgbClr val="5FC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842D32-C679-B8A4-F4A2-7EB0C33711A6}" v="11" dt="2024-04-02T13:29:23.672"/>
    <p1510:client id="{9EC1395D-214C-28BE-3117-E19322F1CA80}" v="4" dt="2024-04-02T14:13:58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C15C2E1A-350E-4B9E-B0CE-CB60B8C11542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599" y="4924989"/>
            <a:ext cx="5680103" cy="4029684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0506" y="9722309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7DEBCED-2DB3-4582-A1A2-E6EA33857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979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Pierre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260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511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461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455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79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Pierre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916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Lylian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192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Lylian : </a:t>
            </a:r>
          </a:p>
          <a:p>
            <a:r>
              <a:rPr lang="en-US">
                <a:cs typeface="Calibri"/>
              </a:rPr>
              <a:t>Service, </a:t>
            </a:r>
            <a:r>
              <a:rPr lang="en-US" err="1">
                <a:cs typeface="Calibri"/>
              </a:rPr>
              <a:t>expliquer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fonctionnement</a:t>
            </a:r>
            <a:r>
              <a:rPr lang="en-US">
                <a:cs typeface="Calibri"/>
              </a:rPr>
              <a:t> par service, </a:t>
            </a:r>
            <a:r>
              <a:rPr lang="en-US" err="1">
                <a:cs typeface="Calibri"/>
              </a:rPr>
              <a:t>découpage</a:t>
            </a:r>
            <a:r>
              <a:rPr lang="en-US">
                <a:cs typeface="Calibri"/>
              </a:rPr>
              <a:t> des droits admin =&gt; </a:t>
            </a:r>
            <a:r>
              <a:rPr lang="en-US" err="1">
                <a:cs typeface="Calibri"/>
              </a:rPr>
              <a:t>peut</a:t>
            </a:r>
            <a:r>
              <a:rPr lang="en-US">
                <a:cs typeface="Calibri"/>
              </a:rPr>
              <a:t> tout faire, </a:t>
            </a:r>
            <a:r>
              <a:rPr lang="en-US" err="1">
                <a:cs typeface="Calibri"/>
              </a:rPr>
              <a:t>création</a:t>
            </a:r>
            <a:r>
              <a:rPr lang="en-US">
                <a:cs typeface="Calibri"/>
              </a:rPr>
              <a:t> de catalogues, </a:t>
            </a:r>
            <a:r>
              <a:rPr lang="en-US" err="1">
                <a:cs typeface="Calibri"/>
              </a:rPr>
              <a:t>ajout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d'utilisateurs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création</a:t>
            </a:r>
            <a:r>
              <a:rPr lang="en-US">
                <a:cs typeface="Calibri"/>
              </a:rPr>
              <a:t> de workflow </a:t>
            </a:r>
            <a:r>
              <a:rPr lang="en-US" err="1">
                <a:cs typeface="Calibri"/>
              </a:rPr>
              <a:t>personnalisés</a:t>
            </a:r>
            <a:r>
              <a:rPr lang="en-US">
                <a:cs typeface="Calibri"/>
              </a:rPr>
              <a:t>, etc.</a:t>
            </a:r>
          </a:p>
          <a:p>
            <a:r>
              <a:rPr lang="en-US" err="1">
                <a:cs typeface="Calibri"/>
              </a:rPr>
              <a:t>Modérateur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peut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seulement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voir</a:t>
            </a:r>
            <a:r>
              <a:rPr lang="en-US">
                <a:cs typeface="Calibri"/>
              </a:rPr>
              <a:t> et </a:t>
            </a:r>
            <a:r>
              <a:rPr lang="en-US" err="1">
                <a:cs typeface="Calibri"/>
              </a:rPr>
              <a:t>modérer</a:t>
            </a:r>
            <a:r>
              <a:rPr lang="en-US">
                <a:cs typeface="Calibri"/>
              </a:rPr>
              <a:t> les </a:t>
            </a:r>
            <a:r>
              <a:rPr lang="en-US" err="1">
                <a:cs typeface="Calibri"/>
              </a:rPr>
              <a:t>réservations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entrantes</a:t>
            </a:r>
            <a:r>
              <a:rPr lang="en-US">
                <a:cs typeface="Calibri"/>
              </a:rPr>
              <a:t>.</a:t>
            </a:r>
            <a:endParaRPr lang="en-US"/>
          </a:p>
          <a:p>
            <a:endParaRPr lang="en-US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EBCED-2DB3-4582-A1A2-E6EA3385753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419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934873-72D4-4A19-9C82-792A650B1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4911EB6-0F2E-4D7B-B398-98EF0BECC1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659DC5-A41E-4344-85FC-FDB60CA29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34F1C-D34E-4D81-AF2B-55CD20D12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E4F455-318A-41E6-BCE9-A88319546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21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223CCE-BBB5-4650-B112-4FA5014C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B85ABDB-B5C1-4DB0-96A5-2C0C2AFB6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151E30-57F9-4D24-92C0-0DA5B6006C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742566-0BEF-415E-B7BC-F5317FFB3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9DE333-DECF-4135-9684-F3248452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40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759A506-B8A8-4384-9F7A-8BC1F7ACD0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D1C4A9E-A054-40BB-9F0B-40298FFC2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275B27-3A22-47C9-AC18-1BAB93CA4F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F43295-F08D-4505-A663-F0EDC7A59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589D18-5641-4951-BDEA-7A92D8BE8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9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77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39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694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601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880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24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930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39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6EEED-D5DA-4E0B-9512-E2B717FA5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00B35B-70BF-492B-B05B-6BC4A0BA4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ED71E3-888C-47D8-92B5-B6B354C29A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07572A-3422-4220-9DBB-7AF8F0EF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F0ADB8-FC77-41AE-B10F-3B010AD5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189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669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314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906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9B1C1-01D9-478E-A334-4ABB52AA9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A883F71-43CD-4004-A532-A029A4E70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B1F5FF5-D12B-4F6F-A171-AC08FEA1D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3E71F8-57C8-486B-885F-C4220023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EE68A31-0361-475A-9E4C-DA5716B8B4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-1" r="-529" b="50000"/>
          <a:stretch/>
        </p:blipFill>
        <p:spPr>
          <a:xfrm>
            <a:off x="-14533" y="-16051"/>
            <a:ext cx="12285233" cy="687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014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A00DEA-2E7A-41C6-9525-35641FE37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287D34D-3040-457F-88D2-5889A96A6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23E84F-15B8-420D-8B82-1C7613622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AB9105-C2A4-4000-90BF-EDF7CD73D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E1672A-2D76-49E0-AC66-CDCF8744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624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A9B324-5A87-4CFE-B492-AEEFE2EED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80F0FD-C42E-48A5-9236-3CA8A3891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769B81-2DBC-4D18-AD56-70599538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DBB60C-8E16-4347-ACA6-E454B265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964F4-8006-4EA3-9C80-F894D24BC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360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18071A-3C3C-42C4-A7A1-C843D41AC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708E7E-7DB1-4F6A-A56B-969290102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9DB08A-04B4-4DA6-8B60-536726FD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10CC60-1877-4C7E-A481-A0E06297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6BEDB8-65E9-4CCA-BA82-01CACDD92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049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F8C44-74E8-4233-902C-1899C88A6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5F7EBA-B6F4-48AF-9527-08F7DCC9FA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B53083B-D31F-4FE4-A7DE-F96C030A7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687CE5-CB46-4BC1-B157-60D940B81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45E51A-33D0-4BC9-AAF8-6369DCD2F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496A34-48A8-4DB9-A3EC-68F6782AA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020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2EF8-0F62-4529-842C-C659FE4E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0756E2-E4ED-4C05-93A4-7ED74A96E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5C4037A-F699-40D0-A9DD-2C2B269CA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BE9AC34-CCF8-442B-B376-940A814D7B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73D06AC-B434-481D-8519-57DE60C712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AC221E0-6D63-400B-B735-5AE25230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B686B39-6350-4A3C-9B8F-856D5F19E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D6AB056-0A19-4377-93CF-A2695AC06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677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87D9F-C771-45C8-B6EA-CA580E0F5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8E5F76-B2AB-41AD-AE2A-D35CED83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645D26-737D-4B40-86AB-94607DE01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28082C-50D7-4E76-A46F-2133A6B2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8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01203A-541D-4467-937B-7AE1295D6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E17AC7-ABDB-4CB2-BBCF-57C448842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BD73D-A0CD-4DB3-B13D-BADC7E5D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396353-C88C-4CA5-BD87-B5ABCB600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7C1F31-4669-4610-83AF-DA4CB6111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702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FA7959E-98CB-478F-AFC2-B65626FC0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BD4C675-9119-4C3A-974C-42BA46AF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40A6109-F76B-45F8-8024-CBB012FB4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550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2F5FBC-8EAE-4E6D-8AD9-E8A5F212E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0AD60F-DD20-49BA-8601-77ABAB8D8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0DAE14-BD99-46E8-8FCE-2A543B899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085291-3E9B-4485-9405-BF1D6CAC9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ADAF6E-F3C4-42D5-9490-EADE4B282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088A17-4E74-41F0-852D-2FD2CCD64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289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B709E-311C-4E9D-9719-F67348F05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BA69D0D-19D3-441A-8873-2A09D948A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5D324D-F610-496D-9946-EAE8AC333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3E155D-29FE-4C57-A3AB-ECFBF4B49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9E70601-FEE8-4870-AF13-A9A4E69F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619151-2FCD-4429-8F2D-787C54A1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0718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CF4422-60FE-4BC1-B388-FCA53CD9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0DF001-E39D-49EA-98FA-D83492817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C7B548-44F9-4C35-967B-66688361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A7F061-D82C-4938-92B2-02254524A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FAEFC1-02C6-4BD6-BAE5-5F15224C4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0945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261E2B1-4323-4C87-AC2B-99EB8BB18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F9FDDB-C7A1-42BD-95F2-10FF92191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37E13A-2965-454F-9295-70533EAD2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805EC3-1E75-4E42-A4F7-C188A1B6C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BD19A5-25F4-4DE3-AF47-61F8F2B6F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93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F25A78-6569-4615-9AD0-C22C38CD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0F386E-BAC6-4EFD-9BF2-A803B87E3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33AEF5-713D-4AF7-97F9-40BFFA9FC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6EC0E5-C016-42D6-9D30-4ECF0AE627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906CB4-F5DC-4CBC-9C79-874460C8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AC57CD-60B6-4DA0-A733-AB538835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08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46EA29-2DA9-4331-A970-1268FA969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D1C523-DC0A-4E8D-A478-B79C19787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B989A4-3CA6-41C8-9A58-70146B8B3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854C84F-F0E6-4FD5-9634-260654EA43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DA3051B-EFD6-436A-9AFB-0125509E1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594ABF7-E0B0-4E29-AE09-E6B5AF2C8D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B2C133C-5E67-4660-92A1-BA95C81D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A4D21D3-7FF0-4CF4-886C-A1F0467A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77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F570DA-73E1-4384-822E-08AD6437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EFA785E-8C3F-4208-941B-ED759B658B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E57111-01EE-462E-B4FD-F16AD0C75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8F6343-1CDE-40E8-B75A-C4AAC822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65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2918907-80FD-4334-A031-139D3701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5627E74-5547-4102-B106-CDFE02D3C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331080-4F91-4174-AA64-A6CF653F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48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00D287-8030-4650-816D-5EF2F6D6C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7C27B-FC08-4116-BE4D-3905CE77B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4E7B7A6-2068-4DCC-93FB-0CA2A9654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0A3678-54FC-4378-897B-63C67EB914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7284A5-9AB8-4A8E-8FE4-D294C4AFB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5B2B37-7853-4801-8C9E-850FD5A0E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44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5E5655-5108-46F7-BD3A-9C718E448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E9C54CC-6C03-4168-BF86-A0D09C834C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F83F23-EF89-4709-85F1-F25D4114A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57F8B4-6F0F-4E6D-B9FB-A5084B0A7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9EBDCF-43D8-4372-8CC8-0F2DB9BDA3E3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2D38B9-3B1C-4297-B4FA-FD2F26A6B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D636DB-AEDA-4555-B4A1-9B352736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8CEABE-007C-4C04-BD85-0DF4200C2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73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que 8">
            <a:extLst>
              <a:ext uri="{FF2B5EF4-FFF2-40B4-BE49-F238E27FC236}">
                <a16:creationId xmlns:a16="http://schemas.microsoft.com/office/drawing/2014/main" id="{5F7BD63D-B8A7-44C7-AC6B-B65E1FBA254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D43EE8A6-32B8-4EB7-A52D-00B8E50D8B7B}"/>
              </a:ext>
            </a:extLst>
          </p:cNvPr>
          <p:cNvGrpSpPr/>
          <p:nvPr userDrawn="1"/>
        </p:nvGrpSpPr>
        <p:grpSpPr>
          <a:xfrm>
            <a:off x="-1" y="-2021"/>
            <a:ext cx="12192001" cy="249381"/>
            <a:chOff x="-1" y="-2021"/>
            <a:chExt cx="12192001" cy="249381"/>
          </a:xfrm>
          <a:effectLst>
            <a:outerShdw blurRad="50800" dist="38100" dir="8100000" algn="tr" rotWithShape="0">
              <a:schemeClr val="tx1">
                <a:lumMod val="85000"/>
                <a:lumOff val="15000"/>
                <a:alpha val="10000"/>
              </a:schemeClr>
            </a:outerShdw>
          </a:effectLst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D69634-2D5A-4E4E-B758-4879598078A7}"/>
                </a:ext>
              </a:extLst>
            </p:cNvPr>
            <p:cNvSpPr/>
            <p:nvPr userDrawn="1"/>
          </p:nvSpPr>
          <p:spPr>
            <a:xfrm>
              <a:off x="-1" y="-2020"/>
              <a:ext cx="12192001" cy="140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D4D5C3F6-3D9D-40BF-B138-27A15E7BB2D5}"/>
                </a:ext>
              </a:extLst>
            </p:cNvPr>
            <p:cNvSpPr/>
            <p:nvPr userDrawn="1"/>
          </p:nvSpPr>
          <p:spPr>
            <a:xfrm>
              <a:off x="5957454" y="-2021"/>
              <a:ext cx="249381" cy="2493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4126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5E112-7A48-441B-B942-C826C03478AE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6BE45-03C7-464C-BFC6-03C389559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42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772167E-D1AE-4790-9957-C1CB9B76D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86BACD-622E-434D-A7EF-A918C0239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495B67-7331-45C3-89A8-903F7A0F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9E7BB-6F81-46D3-A69C-CDD8D542D4EF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E04ED-3855-4BD4-B0FF-DB6C05CA81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B23BC5-24D6-408A-B388-7E00A0DB0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229B8-4F90-4A9B-A127-A525A79E45C5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89CC33A-0506-43E1-9AD9-75A7B5F342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8"/>
            <a:ext cx="12283126" cy="687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2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>
            <a:extLst>
              <a:ext uri="{FF2B5EF4-FFF2-40B4-BE49-F238E27FC236}">
                <a16:creationId xmlns:a16="http://schemas.microsoft.com/office/drawing/2014/main" id="{AC291DCD-3AE5-439A-A86E-22CE33308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1823" y="6159460"/>
            <a:ext cx="3066376" cy="38436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992822B-4BCC-47AA-8D72-F27CD0FD86B6}"/>
              </a:ext>
            </a:extLst>
          </p:cNvPr>
          <p:cNvSpPr txBox="1"/>
          <p:nvPr/>
        </p:nvSpPr>
        <p:spPr>
          <a:xfrm>
            <a:off x="-27414" y="2241022"/>
            <a:ext cx="12192000" cy="126188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4400" b="1" err="1">
                <a:solidFill>
                  <a:schemeClr val="bg1"/>
                </a:solidFill>
                <a:cs typeface="Calibri"/>
              </a:rPr>
              <a:t>MyBookings</a:t>
            </a:r>
            <a:r>
              <a:rPr lang="fr-FR" sz="4400" b="1">
                <a:solidFill>
                  <a:schemeClr val="bg1"/>
                </a:solidFill>
                <a:cs typeface="Calibri"/>
              </a:rPr>
              <a:t> </a:t>
            </a:r>
            <a:br>
              <a:rPr lang="fr-FR" sz="3200" b="1">
                <a:solidFill>
                  <a:schemeClr val="bg1"/>
                </a:solidFill>
                <a:ea typeface="+mn-lt"/>
                <a:cs typeface="+mn-lt"/>
              </a:rPr>
            </a:br>
            <a:r>
              <a:rPr lang="fr-FR" sz="3200" b="1">
                <a:solidFill>
                  <a:schemeClr val="bg1"/>
                </a:solidFill>
                <a:ea typeface="+mn-lt"/>
                <a:cs typeface="+mn-lt"/>
              </a:rPr>
              <a:t>Application de réservation de ressources en ligne</a:t>
            </a:r>
            <a:endParaRPr lang="fr-FR" sz="32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1C59EAE-5659-EBBA-3617-36DBAF37D7D6}"/>
              </a:ext>
            </a:extLst>
          </p:cNvPr>
          <p:cNvSpPr txBox="1"/>
          <p:nvPr/>
        </p:nvSpPr>
        <p:spPr>
          <a:xfrm>
            <a:off x="1161" y="4336521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2800" b="1" i="1">
                <a:solidFill>
                  <a:schemeClr val="bg1"/>
                </a:solidFill>
                <a:ea typeface="+mn-lt"/>
                <a:cs typeface="+mn-lt"/>
              </a:rPr>
              <a:t>Lylian </a:t>
            </a:r>
            <a:r>
              <a:rPr lang="fr-FR" sz="2800" b="1" i="1" err="1">
                <a:solidFill>
                  <a:schemeClr val="bg1"/>
                </a:solidFill>
                <a:ea typeface="+mn-lt"/>
                <a:cs typeface="+mn-lt"/>
              </a:rPr>
              <a:t>Blaud</a:t>
            </a:r>
            <a:r>
              <a:rPr lang="fr-FR" sz="2800" b="1" i="1">
                <a:solidFill>
                  <a:schemeClr val="bg1"/>
                </a:solidFill>
                <a:ea typeface="+mn-lt"/>
                <a:cs typeface="+mn-lt"/>
              </a:rPr>
              <a:t> – Pierre Raynaud</a:t>
            </a:r>
            <a:br>
              <a:rPr lang="en-US" sz="2800" i="1"/>
            </a:br>
            <a:r>
              <a:rPr lang="fr-FR" sz="2800" b="1" i="1">
                <a:solidFill>
                  <a:schemeClr val="bg1"/>
                </a:solidFill>
                <a:ea typeface="+mn-lt"/>
                <a:cs typeface="+mn-lt"/>
              </a:rPr>
              <a:t>ESUP Days #37</a:t>
            </a:r>
            <a:endParaRPr lang="fr-FR" sz="2800" b="1" i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82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Solution technique mise en place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11369A4-353B-0520-DB46-DC4227F2634D}"/>
              </a:ext>
            </a:extLst>
          </p:cNvPr>
          <p:cNvSpPr/>
          <p:nvPr/>
        </p:nvSpPr>
        <p:spPr>
          <a:xfrm>
            <a:off x="1038225" y="4718731"/>
            <a:ext cx="1181100" cy="11334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LDAP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0C5B39B-2126-F8D4-EFD4-B473DE721549}"/>
              </a:ext>
            </a:extLst>
          </p:cNvPr>
          <p:cNvSpPr/>
          <p:nvPr/>
        </p:nvSpPr>
        <p:spPr>
          <a:xfrm>
            <a:off x="1038224" y="2863570"/>
            <a:ext cx="1181100" cy="11334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CAS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807EE20E-1F4F-271B-C832-7C549611745F}"/>
              </a:ext>
            </a:extLst>
          </p:cNvPr>
          <p:cNvSpPr/>
          <p:nvPr/>
        </p:nvSpPr>
        <p:spPr>
          <a:xfrm>
            <a:off x="9713118" y="3648868"/>
            <a:ext cx="1266190" cy="12020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CASTEL</a:t>
            </a:r>
            <a:br>
              <a:rPr lang="fr-FR">
                <a:solidFill>
                  <a:srgbClr val="178F96"/>
                </a:solidFill>
                <a:cs typeface="Calibri"/>
              </a:rPr>
            </a:br>
            <a:r>
              <a:rPr lang="fr-FR">
                <a:solidFill>
                  <a:srgbClr val="178F96"/>
                </a:solidFill>
                <a:cs typeface="Calibri"/>
              </a:rPr>
              <a:t>(AC)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547458-EC9D-AE7D-FA5D-A3ED43C30344}"/>
              </a:ext>
            </a:extLst>
          </p:cNvPr>
          <p:cNvSpPr/>
          <p:nvPr/>
        </p:nvSpPr>
        <p:spPr>
          <a:xfrm>
            <a:off x="3645727" y="1826317"/>
            <a:ext cx="5213931" cy="4872238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GitLab for CI/CD | Server Management Tips">
            <a:extLst>
              <a:ext uri="{FF2B5EF4-FFF2-40B4-BE49-F238E27FC236}">
                <a16:creationId xmlns:a16="http://schemas.microsoft.com/office/drawing/2014/main" id="{5A9A9D1B-DD82-E8A4-B74F-E3C7253051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42" r="30662" b="7914"/>
          <a:stretch/>
        </p:blipFill>
        <p:spPr>
          <a:xfrm>
            <a:off x="4987611" y="5885707"/>
            <a:ext cx="556769" cy="543924"/>
          </a:xfrm>
          <a:prstGeom prst="rect">
            <a:avLst/>
          </a:prstGeom>
        </p:spPr>
      </p:pic>
      <p:pic>
        <p:nvPicPr>
          <p:cNvPr id="7" name="Image 6" descr="Docker Vector Logo | Free Download - (.SVG + .PNG) format ...">
            <a:extLst>
              <a:ext uri="{FF2B5EF4-FFF2-40B4-BE49-F238E27FC236}">
                <a16:creationId xmlns:a16="http://schemas.microsoft.com/office/drawing/2014/main" id="{DD6665A0-F6B3-CE70-4433-E276E46DC4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000" b="24098"/>
          <a:stretch/>
        </p:blipFill>
        <p:spPr>
          <a:xfrm>
            <a:off x="6171127" y="5911966"/>
            <a:ext cx="1647825" cy="497617"/>
          </a:xfrm>
          <a:prstGeom prst="rect">
            <a:avLst/>
          </a:prstGeom>
        </p:spPr>
      </p:pic>
      <p:sp>
        <p:nvSpPr>
          <p:cNvPr id="9" name="Organigramme : Procédé 8">
            <a:extLst>
              <a:ext uri="{FF2B5EF4-FFF2-40B4-BE49-F238E27FC236}">
                <a16:creationId xmlns:a16="http://schemas.microsoft.com/office/drawing/2014/main" id="{695E8640-2391-58A4-CCCD-CE347210EF81}"/>
              </a:ext>
            </a:extLst>
          </p:cNvPr>
          <p:cNvSpPr/>
          <p:nvPr/>
        </p:nvSpPr>
        <p:spPr>
          <a:xfrm>
            <a:off x="4217335" y="3137492"/>
            <a:ext cx="3997570" cy="2579077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Modèle et logique</a:t>
            </a:r>
          </a:p>
        </p:txBody>
      </p:sp>
      <p:pic>
        <p:nvPicPr>
          <p:cNvPr id="10" name="Image 9" descr="Symfony, High Performance PHP Framework for Web Development">
            <a:extLst>
              <a:ext uri="{FF2B5EF4-FFF2-40B4-BE49-F238E27FC236}">
                <a16:creationId xmlns:a16="http://schemas.microsoft.com/office/drawing/2014/main" id="{C216B1A2-7359-B040-5941-6807D267B8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88" r="23358" b="5555"/>
          <a:stretch/>
        </p:blipFill>
        <p:spPr>
          <a:xfrm>
            <a:off x="5783254" y="4721093"/>
            <a:ext cx="943380" cy="899940"/>
          </a:xfrm>
          <a:prstGeom prst="rect">
            <a:avLst/>
          </a:prstGeom>
        </p:spPr>
      </p:pic>
      <p:sp>
        <p:nvSpPr>
          <p:cNvPr id="17" name="Organigramme : Procédé 16">
            <a:extLst>
              <a:ext uri="{FF2B5EF4-FFF2-40B4-BE49-F238E27FC236}">
                <a16:creationId xmlns:a16="http://schemas.microsoft.com/office/drawing/2014/main" id="{663C9707-F8D8-D6FB-F4F8-6B5402F39823}"/>
              </a:ext>
            </a:extLst>
          </p:cNvPr>
          <p:cNvSpPr/>
          <p:nvPr/>
        </p:nvSpPr>
        <p:spPr>
          <a:xfrm>
            <a:off x="4217335" y="3137492"/>
            <a:ext cx="3997570" cy="518458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API REST</a:t>
            </a:r>
            <a:endParaRPr lang="fr-FR"/>
          </a:p>
        </p:txBody>
      </p:sp>
      <p:sp>
        <p:nvSpPr>
          <p:cNvPr id="18" name="Organigramme : Procédé 17">
            <a:extLst>
              <a:ext uri="{FF2B5EF4-FFF2-40B4-BE49-F238E27FC236}">
                <a16:creationId xmlns:a16="http://schemas.microsoft.com/office/drawing/2014/main" id="{2944EA35-62C6-1FF6-29BC-DA9B57F58B16}"/>
              </a:ext>
            </a:extLst>
          </p:cNvPr>
          <p:cNvSpPr/>
          <p:nvPr/>
        </p:nvSpPr>
        <p:spPr>
          <a:xfrm>
            <a:off x="4217334" y="2214506"/>
            <a:ext cx="3997570" cy="743838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Interface</a:t>
            </a:r>
            <a:endParaRPr lang="fr-FR"/>
          </a:p>
        </p:txBody>
      </p:sp>
      <p:pic>
        <p:nvPicPr>
          <p:cNvPr id="12" name="Image 11" descr="Vue.js logomarca completa PNG transparente - StickPNG">
            <a:extLst>
              <a:ext uri="{FF2B5EF4-FFF2-40B4-BE49-F238E27FC236}">
                <a16:creationId xmlns:a16="http://schemas.microsoft.com/office/drawing/2014/main" id="{924ECD33-F2CA-8A22-044A-FC8A6253E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0344" y="2272450"/>
            <a:ext cx="657225" cy="638175"/>
          </a:xfrm>
          <a:prstGeom prst="rect">
            <a:avLst/>
          </a:prstGeom>
        </p:spPr>
      </p:pic>
      <p:pic>
        <p:nvPicPr>
          <p:cNvPr id="11" name="Image 10" descr="API Platform (Projects using Symfony)">
            <a:extLst>
              <a:ext uri="{FF2B5EF4-FFF2-40B4-BE49-F238E27FC236}">
                <a16:creationId xmlns:a16="http://schemas.microsoft.com/office/drawing/2014/main" id="{8E2CD1CD-4058-3A57-181E-463017C5AD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9121" y="3197675"/>
            <a:ext cx="460420" cy="449688"/>
          </a:xfrm>
          <a:prstGeom prst="rect">
            <a:avLst/>
          </a:prstGeom>
        </p:spPr>
      </p:pic>
      <p:pic>
        <p:nvPicPr>
          <p:cNvPr id="19" name="Image 18" descr="Introduction au Framework Quasar - Owlie - Studio d'Innovation Digitale">
            <a:extLst>
              <a:ext uri="{FF2B5EF4-FFF2-40B4-BE49-F238E27FC236}">
                <a16:creationId xmlns:a16="http://schemas.microsoft.com/office/drawing/2014/main" id="{285D2182-8D5A-35BD-40B5-69FCD0D38A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8936" y="2398082"/>
            <a:ext cx="1197734" cy="3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39543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Service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Catalogue (lot ou collection)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Ressource</a:t>
            </a:r>
            <a:endParaRPr lang="fr-FR">
              <a:solidFill>
                <a:schemeClr val="bg1"/>
              </a:solidFill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Mise à disposition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Workflow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Réservation</a:t>
            </a: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Règles personnalisées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Actionneur</a:t>
            </a:r>
          </a:p>
        </p:txBody>
      </p:sp>
    </p:spTree>
    <p:extLst>
      <p:ext uri="{BB962C8B-B14F-4D97-AF65-F5344CB8AC3E}">
        <p14:creationId xmlns:p14="http://schemas.microsoft.com/office/powerpoint/2010/main" val="25419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Service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4700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3" name="Image 2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268636ED-A90F-48D7-C3C4-F5969F443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7" y="1412380"/>
            <a:ext cx="11160370" cy="53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9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Catalogues et ressources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4700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fr-FR" sz="240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2" name="Image 1" descr="Une image contenant texte, véhicule, Véhicule terrestre, roue&#10;&#10;Description générée automatiquement">
            <a:extLst>
              <a:ext uri="{FF2B5EF4-FFF2-40B4-BE49-F238E27FC236}">
                <a16:creationId xmlns:a16="http://schemas.microsoft.com/office/drawing/2014/main" id="{4119D23A-E875-C377-53F4-E2D045F9A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38" y="1386089"/>
            <a:ext cx="11066585" cy="535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41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Catalogues et ressources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534622B-D6D4-B2E4-2B30-2AA7B1D6B63A}"/>
              </a:ext>
            </a:extLst>
          </p:cNvPr>
          <p:cNvSpPr/>
          <p:nvPr/>
        </p:nvSpPr>
        <p:spPr>
          <a:xfrm>
            <a:off x="1899139" y="1957753"/>
            <a:ext cx="8382000" cy="30362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>
                <a:solidFill>
                  <a:srgbClr val="178F96"/>
                </a:solidFill>
                <a:cs typeface="Calibri"/>
              </a:rPr>
              <a:t>Catalogue : Ordinateurs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796D74F-089A-0624-2763-276B2818C068}"/>
              </a:ext>
            </a:extLst>
          </p:cNvPr>
          <p:cNvSpPr/>
          <p:nvPr/>
        </p:nvSpPr>
        <p:spPr>
          <a:xfrm>
            <a:off x="3927231" y="2719753"/>
            <a:ext cx="4325815" cy="192258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>
                <a:cs typeface="Calibri"/>
              </a:rPr>
              <a:t>Ressources</a:t>
            </a:r>
          </a:p>
          <a:p>
            <a:pPr algn="ctr"/>
            <a:endParaRPr lang="fr-FR">
              <a:cs typeface="Calibri"/>
            </a:endParaRPr>
          </a:p>
          <a:p>
            <a:pPr algn="ctr"/>
            <a:r>
              <a:rPr lang="fr-FR">
                <a:cs typeface="Calibri"/>
              </a:rPr>
              <a:t>PC – 1</a:t>
            </a:r>
          </a:p>
          <a:p>
            <a:pPr algn="ctr"/>
            <a:r>
              <a:rPr lang="fr-FR">
                <a:cs typeface="Calibri"/>
              </a:rPr>
              <a:t>PC – 2</a:t>
            </a:r>
          </a:p>
          <a:p>
            <a:pPr algn="ctr"/>
            <a:r>
              <a:rPr lang="fr-FR">
                <a:cs typeface="Calibri"/>
              </a:rPr>
              <a:t>PC – 3</a:t>
            </a:r>
          </a:p>
          <a:p>
            <a:pPr algn="ctr"/>
            <a:r>
              <a:rPr lang="fr-FR">
                <a:cs typeface="Calibri"/>
              </a:rPr>
              <a:t>PC – 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2C7429-7251-13F8-A181-94E72E924DD9}"/>
              </a:ext>
            </a:extLst>
          </p:cNvPr>
          <p:cNvSpPr txBox="1"/>
          <p:nvPr/>
        </p:nvSpPr>
        <p:spPr>
          <a:xfrm>
            <a:off x="2285999" y="5134707"/>
            <a:ext cx="76200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schemeClr val="bg1"/>
                </a:solidFill>
                <a:cs typeface="Calibri"/>
              </a:rPr>
              <a:t>Deux types de vues : Lot ou Collection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09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Catalogues et ressources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5C3A86-34E0-458B-E5A5-54F9858AED19}"/>
              </a:ext>
            </a:extLst>
          </p:cNvPr>
          <p:cNvSpPr txBox="1"/>
          <p:nvPr/>
        </p:nvSpPr>
        <p:spPr>
          <a:xfrm>
            <a:off x="2495648" y="1345945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Vue : Lot</a:t>
            </a:r>
            <a:endParaRPr lang="fr-FR"/>
          </a:p>
        </p:txBody>
      </p:sp>
      <p:pic>
        <p:nvPicPr>
          <p:cNvPr id="3" name="Image 2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4C425947-71EF-0116-AF32-C53036E7D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938" y="2020418"/>
            <a:ext cx="9542585" cy="45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0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Catalogues et ressources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5C3A86-34E0-458B-E5A5-54F9858AED19}"/>
              </a:ext>
            </a:extLst>
          </p:cNvPr>
          <p:cNvSpPr txBox="1"/>
          <p:nvPr/>
        </p:nvSpPr>
        <p:spPr>
          <a:xfrm>
            <a:off x="2495648" y="1345945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Vue : Collection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3" name="Image 2" descr="Une image contenant texte, capture d’écran, logiciel, Page web&#10;&#10;Description générée automatiquement">
            <a:extLst>
              <a:ext uri="{FF2B5EF4-FFF2-40B4-BE49-F238E27FC236}">
                <a16:creationId xmlns:a16="http://schemas.microsoft.com/office/drawing/2014/main" id="{FDD378BC-7615-E388-3D1F-DC81BB863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277" y="1972243"/>
            <a:ext cx="9413631" cy="45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3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Mise à disposition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4" name="Image 3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2F6D4F45-1BA2-4140-6C2D-97E4768FE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268" y="1882652"/>
            <a:ext cx="7781925" cy="3819525"/>
          </a:xfrm>
          <a:prstGeom prst="rect">
            <a:avLst/>
          </a:prstGeom>
        </p:spPr>
      </p:pic>
      <p:pic>
        <p:nvPicPr>
          <p:cNvPr id="5" name="Image 4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05FBB3BE-F6F4-B0AA-0DFA-D32A1D220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018" y="1515574"/>
            <a:ext cx="6374424" cy="5292237"/>
          </a:xfrm>
          <a:prstGeom prst="rect">
            <a:avLst/>
          </a:prstGeom>
        </p:spPr>
      </p:pic>
      <p:pic>
        <p:nvPicPr>
          <p:cNvPr id="7" name="Image 6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816C0A18-61ED-0ED7-AFE2-FE8C67F05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243" y="1820180"/>
            <a:ext cx="756285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5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Workflows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4" name="Image 3" descr="Une image contenant texte, capture d’écran, Rectangle, diagramme&#10;&#10;Description générée automatiquement">
            <a:extLst>
              <a:ext uri="{FF2B5EF4-FFF2-40B4-BE49-F238E27FC236}">
                <a16:creationId xmlns:a16="http://schemas.microsoft.com/office/drawing/2014/main" id="{B087DB3A-92C5-BA7F-24B7-9E7E06CA0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338" y="1591092"/>
            <a:ext cx="9601200" cy="489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1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73878" y="6249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Réservation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2" name="exemple_resa">
            <a:hlinkClick r:id="" action="ppaction://media"/>
            <a:extLst>
              <a:ext uri="{FF2B5EF4-FFF2-40B4-BE49-F238E27FC236}">
                <a16:creationId xmlns:a16="http://schemas.microsoft.com/office/drawing/2014/main" id="{CBED25F1-7714-8680-5E64-2E6E630049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70025" y="1251857"/>
            <a:ext cx="970915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6AA68C3-F31E-F0ED-7FEA-C116509D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Qui on est ?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70B1ADD-4860-C239-CC66-32F9E943DE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fr-FR" sz="3200" b="1">
                <a:solidFill>
                  <a:schemeClr val="bg1"/>
                </a:solidFill>
                <a:ea typeface="+mn-lt"/>
                <a:cs typeface="+mn-lt"/>
              </a:rPr>
              <a:t>Pierre Raynaud</a:t>
            </a:r>
            <a:endParaRPr lang="en-US" sz="3200">
              <a:solidFill>
                <a:schemeClr val="bg1"/>
              </a:solidFill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Responsable du Pôle Service Numérique (12 développeurs web) de l'UCA</a:t>
            </a:r>
            <a:endParaRPr lang="en-US" sz="240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A maintenu une appli en PHP3 au début de carrière ...</a:t>
            </a:r>
            <a:endParaRPr lang="en-US" sz="240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Hyperactif, bavard à l'humour parfois réussi, parfois douteux</a:t>
            </a:r>
            <a:endParaRPr lang="en-US" sz="240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Golfeur, adjoint au maire dans une petite commune, gastronome et aspirant </a:t>
            </a:r>
            <a:r>
              <a:rPr lang="fr-FR" sz="2400" err="1">
                <a:solidFill>
                  <a:schemeClr val="bg1"/>
                </a:solidFill>
                <a:latin typeface="Arial"/>
                <a:cs typeface="Arial"/>
              </a:rPr>
              <a:t>zythologue</a:t>
            </a:r>
            <a:endParaRPr lang="fr-FR" sz="3200" b="1" err="1">
              <a:solidFill>
                <a:schemeClr val="bg1"/>
              </a:solidFill>
              <a:cs typeface="Calibri" panose="020F0502020204030204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075873-F06E-FBF3-AC32-F29097E430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fr-FR" sz="3200" b="1">
                <a:solidFill>
                  <a:schemeClr val="bg1"/>
                </a:solidFill>
              </a:rPr>
              <a:t>Lylian </a:t>
            </a:r>
            <a:r>
              <a:rPr lang="fr-FR" sz="3200" b="1" err="1">
                <a:solidFill>
                  <a:schemeClr val="bg1"/>
                </a:solidFill>
              </a:rPr>
              <a:t>Blaud</a:t>
            </a:r>
            <a:endParaRPr lang="fr-FR" sz="3200" b="1" err="1">
              <a:solidFill>
                <a:schemeClr val="bg1"/>
              </a:solidFill>
              <a:cs typeface="Calibri"/>
            </a:endParaRPr>
          </a:p>
          <a:p>
            <a:pPr>
              <a:buFont typeface="Arial,Sans-Serif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Développeur web sous les ordres du golfeur hyperactif à l'humour douteux</a:t>
            </a:r>
          </a:p>
          <a:p>
            <a:pPr>
              <a:buFont typeface="Arial,Sans-Serif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A entendu ses collègues se plaindre des vieilles applications en PHP3</a:t>
            </a:r>
          </a:p>
          <a:p>
            <a:pPr>
              <a:buFont typeface="Arial,Sans-Serif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Pas très bavard, ni très drôle</a:t>
            </a:r>
          </a:p>
          <a:p>
            <a:pPr>
              <a:buFont typeface="Arial,Sans-Serif"/>
              <a:buChar char="•"/>
            </a:pPr>
            <a:r>
              <a:rPr lang="fr-FR" sz="2400">
                <a:solidFill>
                  <a:schemeClr val="bg1"/>
                </a:solidFill>
                <a:latin typeface="Arial"/>
                <a:cs typeface="Arial"/>
              </a:rPr>
              <a:t>Pas très sportif non plus, moi ce que j'aime c'est les cartes graphiques, les claviers mécaniques, ...</a:t>
            </a:r>
          </a:p>
          <a:p>
            <a:pPr marL="0" indent="0">
              <a:buNone/>
            </a:pPr>
            <a:endParaRPr lang="fr-FR" sz="3200" b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2190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Règles personnalisées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AD64A1-F47D-2BE9-3240-C4C4DE165A71}"/>
              </a:ext>
            </a:extLst>
          </p:cNvPr>
          <p:cNvSpPr/>
          <p:nvPr/>
        </p:nvSpPr>
        <p:spPr>
          <a:xfrm>
            <a:off x="746234" y="2128315"/>
            <a:ext cx="10699532" cy="235846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Apporter de l'intelligence sur le choix des ressources mises à disposition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Permettre à une administration de définir un ensemble de règle sur un catalogue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Exemple :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fr-FR" sz="2400">
                <a:solidFill>
                  <a:schemeClr val="bg1"/>
                </a:solidFill>
                <a:cs typeface="Calibri"/>
              </a:rPr>
              <a:t>Plusieurs BOX de travail de taille différente ne peuvent être réservés que si le nombre de participants &gt; 50%</a:t>
            </a:r>
          </a:p>
        </p:txBody>
      </p:sp>
    </p:spTree>
    <p:extLst>
      <p:ext uri="{BB962C8B-B14F-4D97-AF65-F5344CB8AC3E}">
        <p14:creationId xmlns:p14="http://schemas.microsoft.com/office/powerpoint/2010/main" val="234732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Les concepts : Actionneur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AD64A1-F47D-2BE9-3240-C4C4DE165A71}"/>
              </a:ext>
            </a:extLst>
          </p:cNvPr>
          <p:cNvSpPr/>
          <p:nvPr/>
        </p:nvSpPr>
        <p:spPr>
          <a:xfrm>
            <a:off x="746234" y="2128315"/>
            <a:ext cx="10699532" cy="246105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Est appelé une fois que la réservation est confirmée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Peut effectuer des actions vers l'extérieur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Exemple : 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fr-FR" sz="2400">
                <a:solidFill>
                  <a:schemeClr val="bg1"/>
                </a:solidFill>
                <a:cs typeface="Calibri"/>
              </a:rPr>
              <a:t>Appel au contrôle d'accès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ourier New" panose="020B0604020202020204" pitchFamily="34" charset="0"/>
              <a:buChar char="o"/>
            </a:pPr>
            <a:r>
              <a:rPr lang="fr-FR" sz="2400">
                <a:solidFill>
                  <a:schemeClr val="bg1"/>
                </a:solidFill>
                <a:cs typeface="Calibri"/>
              </a:rPr>
              <a:t>Envoi d'une notification</a:t>
            </a:r>
          </a:p>
        </p:txBody>
      </p:sp>
    </p:spTree>
    <p:extLst>
      <p:ext uri="{BB962C8B-B14F-4D97-AF65-F5344CB8AC3E}">
        <p14:creationId xmlns:p14="http://schemas.microsoft.com/office/powerpoint/2010/main" val="342578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367000" y="329083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Cas d'usage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2" name="VID-20240329-WA0000">
            <a:hlinkClick r:id="" action="ppaction://media"/>
            <a:extLst>
              <a:ext uri="{FF2B5EF4-FFF2-40B4-BE49-F238E27FC236}">
                <a16:creationId xmlns:a16="http://schemas.microsoft.com/office/drawing/2014/main" id="{AED36C36-AC2E-922C-DF72-FA0F9512F6E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53246" y="863930"/>
            <a:ext cx="3285506" cy="59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8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Evolutions en cours et futures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246105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Droits modérateur et gestionnaire de catalogue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Réservation "publique" sans authentification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Intégration GLPI</a:t>
            </a:r>
            <a:endParaRPr lang="fr-FR">
              <a:solidFill>
                <a:schemeClr val="bg1"/>
              </a:solidFill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Ressourcerie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Mettre un </a:t>
            </a:r>
            <a:r>
              <a:rPr lang="fr-FR" sz="2400" err="1">
                <a:solidFill>
                  <a:schemeClr val="bg1"/>
                </a:solidFill>
                <a:ea typeface="Calibri"/>
                <a:cs typeface="Calibri"/>
              </a:rPr>
              <a:t>chatbot</a:t>
            </a:r>
            <a:r>
              <a:rPr lang="fr-FR" sz="2400">
                <a:solidFill>
                  <a:schemeClr val="bg1"/>
                </a:solidFill>
                <a:ea typeface="Calibri"/>
                <a:cs typeface="Calibri"/>
              </a:rPr>
              <a:t> / IA en entrée</a:t>
            </a:r>
          </a:p>
        </p:txBody>
      </p:sp>
    </p:spTree>
    <p:extLst>
      <p:ext uri="{BB962C8B-B14F-4D97-AF65-F5344CB8AC3E}">
        <p14:creationId xmlns:p14="http://schemas.microsoft.com/office/powerpoint/2010/main" val="82523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cs typeface="Calibri"/>
              </a:rPr>
              <a:t>Mise à disposition à d'autres établissements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246105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 Outil conçu pour avoir peu d'adhérence au SI UCA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 Très paramétrable et configurable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 Utilisation de Docker permettant une automatisation des instances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 Stack très classique qui autorise </a:t>
            </a: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assez simplement les</a:t>
            </a:r>
            <a:r>
              <a:rPr lang="fr-FR" sz="2400">
                <a:solidFill>
                  <a:schemeClr val="bg1"/>
                </a:solidFill>
                <a:cs typeface="Calibri"/>
              </a:rPr>
              <a:t> contributions</a:t>
            </a:r>
            <a:endParaRPr lang="fr-FR">
              <a:solidFill>
                <a:schemeClr val="bg1"/>
              </a:solidFill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Besoin de pérenniser les mises à jour et les maintenances</a:t>
            </a:r>
          </a:p>
        </p:txBody>
      </p:sp>
    </p:spTree>
    <p:extLst>
      <p:ext uri="{BB962C8B-B14F-4D97-AF65-F5344CB8AC3E}">
        <p14:creationId xmlns:p14="http://schemas.microsoft.com/office/powerpoint/2010/main" val="60089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295956D3-F936-D1F2-C830-0C0402EF6632}"/>
              </a:ext>
            </a:extLst>
          </p:cNvPr>
          <p:cNvSpPr txBox="1"/>
          <p:nvPr/>
        </p:nvSpPr>
        <p:spPr>
          <a:xfrm>
            <a:off x="3106614" y="2860430"/>
            <a:ext cx="5978769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4400">
                <a:solidFill>
                  <a:srgbClr val="FFFFFF"/>
                </a:solidFill>
                <a:cs typeface="Calibri"/>
              </a:rPr>
              <a:t>Merci de votre attention</a:t>
            </a:r>
          </a:p>
          <a:p>
            <a:pPr algn="ctr"/>
            <a:r>
              <a:rPr lang="fr-FR" sz="2400">
                <a:solidFill>
                  <a:srgbClr val="FFFFFF"/>
                </a:solidFill>
                <a:cs typeface="Calibri"/>
              </a:rPr>
              <a:t>Avez-vous des questions ? </a:t>
            </a:r>
          </a:p>
          <a:p>
            <a:pPr algn="ctr"/>
            <a:r>
              <a:rPr lang="fr-FR" sz="2400">
                <a:solidFill>
                  <a:srgbClr val="FFFFFF"/>
                </a:solidFill>
                <a:cs typeface="Calibri"/>
              </a:rPr>
              <a:t>Avez-vous des cas d'usage ?</a:t>
            </a:r>
          </a:p>
        </p:txBody>
      </p:sp>
    </p:spTree>
    <p:extLst>
      <p:ext uri="{BB962C8B-B14F-4D97-AF65-F5344CB8AC3E}">
        <p14:creationId xmlns:p14="http://schemas.microsoft.com/office/powerpoint/2010/main" val="419599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175163-3504-4955-9394-D738B4AAF8A4}"/>
              </a:ext>
            </a:extLst>
          </p:cNvPr>
          <p:cNvSpPr/>
          <p:nvPr/>
        </p:nvSpPr>
        <p:spPr>
          <a:xfrm>
            <a:off x="3345176" y="3092847"/>
            <a:ext cx="1120820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3600" b="1">
                <a:solidFill>
                  <a:schemeClr val="bg1"/>
                </a:solidFill>
              </a:rPr>
              <a:t>2200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F1C265-37A6-4919-9647-64D7F7412572}"/>
              </a:ext>
            </a:extLst>
          </p:cNvPr>
          <p:cNvSpPr/>
          <p:nvPr/>
        </p:nvSpPr>
        <p:spPr>
          <a:xfrm>
            <a:off x="8188243" y="3146816"/>
            <a:ext cx="1018227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3200" b="1">
                <a:solidFill>
                  <a:schemeClr val="bg1"/>
                </a:solidFill>
              </a:rPr>
              <a:t>1560</a:t>
            </a:r>
            <a:endParaRPr lang="fr-FR" sz="3200" b="1">
              <a:solidFill>
                <a:schemeClr val="bg1"/>
              </a:solidFill>
              <a:cs typeface="Calibri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3D9BA62-D10A-46C8-AEDE-0924C8CAD81E}"/>
              </a:ext>
            </a:extLst>
          </p:cNvPr>
          <p:cNvGrpSpPr/>
          <p:nvPr/>
        </p:nvGrpSpPr>
        <p:grpSpPr>
          <a:xfrm>
            <a:off x="1430097" y="3961188"/>
            <a:ext cx="4775135" cy="707886"/>
            <a:chOff x="618237" y="572888"/>
            <a:chExt cx="4988596" cy="707886"/>
          </a:xfrm>
          <a:noFill/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CCFC463-FA7F-45AB-AC11-09CB89A40F6F}"/>
                </a:ext>
              </a:extLst>
            </p:cNvPr>
            <p:cNvSpPr txBox="1"/>
            <p:nvPr/>
          </p:nvSpPr>
          <p:spPr>
            <a:xfrm>
              <a:off x="618237" y="572888"/>
              <a:ext cx="4623128" cy="70788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>
                  <a:solidFill>
                    <a:schemeClr val="bg1"/>
                  </a:solidFill>
                  <a:effectLst/>
                </a:rPr>
                <a:t>Enseignants-chercheurs et enseignants</a:t>
              </a:r>
              <a:endParaRPr lang="fr-FR" sz="2000">
                <a:solidFill>
                  <a:schemeClr val="bg1"/>
                </a:solidFill>
              </a:endParaRPr>
            </a:p>
          </p:txBody>
        </p:sp>
        <p:sp>
          <p:nvSpPr>
            <p:cNvPr id="10" name="Organigramme : Délai 9">
              <a:extLst>
                <a:ext uri="{FF2B5EF4-FFF2-40B4-BE49-F238E27FC236}">
                  <a16:creationId xmlns:a16="http://schemas.microsoft.com/office/drawing/2014/main" id="{286DB6C5-1722-4B95-98A2-BF4CDD92B61E}"/>
                </a:ext>
              </a:extLst>
            </p:cNvPr>
            <p:cNvSpPr/>
            <p:nvPr/>
          </p:nvSpPr>
          <p:spPr>
            <a:xfrm>
              <a:off x="5193548" y="572888"/>
              <a:ext cx="413285" cy="369332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11" name="Organigramme : Délai 10">
              <a:extLst>
                <a:ext uri="{FF2B5EF4-FFF2-40B4-BE49-F238E27FC236}">
                  <a16:creationId xmlns:a16="http://schemas.microsoft.com/office/drawing/2014/main" id="{5DDA4384-9251-4415-97B3-EDA4171854FE}"/>
                </a:ext>
              </a:extLst>
            </p:cNvPr>
            <p:cNvSpPr/>
            <p:nvPr/>
          </p:nvSpPr>
          <p:spPr>
            <a:xfrm rot="10800000">
              <a:off x="797758" y="572888"/>
              <a:ext cx="413285" cy="369332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35CE432F-CF31-4E69-B068-EF6B74046471}"/>
              </a:ext>
            </a:extLst>
          </p:cNvPr>
          <p:cNvGrpSpPr/>
          <p:nvPr/>
        </p:nvGrpSpPr>
        <p:grpSpPr>
          <a:xfrm>
            <a:off x="6205232" y="3968675"/>
            <a:ext cx="5094739" cy="400110"/>
            <a:chOff x="797758" y="572888"/>
            <a:chExt cx="4809075" cy="560153"/>
          </a:xfrm>
          <a:noFill/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D56D71E6-40A1-449B-B76D-0CDBE0EC096B}"/>
                </a:ext>
              </a:extLst>
            </p:cNvPr>
            <p:cNvSpPr txBox="1"/>
            <p:nvPr/>
          </p:nvSpPr>
          <p:spPr>
            <a:xfrm>
              <a:off x="1108262" y="572888"/>
              <a:ext cx="4133101" cy="56015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i="0">
                  <a:solidFill>
                    <a:schemeClr val="bg1"/>
                  </a:solidFill>
                  <a:effectLst/>
                </a:rPr>
                <a:t>Personnels techniques et administratifs</a:t>
              </a:r>
              <a:endParaRPr lang="fr-FR" sz="2000">
                <a:solidFill>
                  <a:schemeClr val="bg1"/>
                </a:solidFill>
              </a:endParaRPr>
            </a:p>
          </p:txBody>
        </p:sp>
        <p:sp>
          <p:nvSpPr>
            <p:cNvPr id="14" name="Organigramme : Délai 13">
              <a:extLst>
                <a:ext uri="{FF2B5EF4-FFF2-40B4-BE49-F238E27FC236}">
                  <a16:creationId xmlns:a16="http://schemas.microsoft.com/office/drawing/2014/main" id="{CDDDF20F-2E3D-4768-9A32-D9E43A6523BB}"/>
                </a:ext>
              </a:extLst>
            </p:cNvPr>
            <p:cNvSpPr/>
            <p:nvPr/>
          </p:nvSpPr>
          <p:spPr>
            <a:xfrm>
              <a:off x="5193548" y="572888"/>
              <a:ext cx="413285" cy="369332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  <p:sp>
          <p:nvSpPr>
            <p:cNvPr id="15" name="Organigramme : Délai 14">
              <a:extLst>
                <a:ext uri="{FF2B5EF4-FFF2-40B4-BE49-F238E27FC236}">
                  <a16:creationId xmlns:a16="http://schemas.microsoft.com/office/drawing/2014/main" id="{95BA0469-8C72-488C-854A-04D000AC0726}"/>
                </a:ext>
              </a:extLst>
            </p:cNvPr>
            <p:cNvSpPr/>
            <p:nvPr/>
          </p:nvSpPr>
          <p:spPr>
            <a:xfrm rot="10800000">
              <a:off x="797758" y="572888"/>
              <a:ext cx="413285" cy="369332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9406B48-DD58-452E-B38F-5440B38AC5C6}"/>
              </a:ext>
            </a:extLst>
          </p:cNvPr>
          <p:cNvSpPr/>
          <p:nvPr/>
        </p:nvSpPr>
        <p:spPr>
          <a:xfrm>
            <a:off x="6054715" y="851652"/>
            <a:ext cx="1459054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3600" b="1">
                <a:solidFill>
                  <a:schemeClr val="bg1"/>
                </a:solidFill>
              </a:rPr>
              <a:t>40 000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7EDBB3D-1985-48A5-8A3F-8C472C0A995D}"/>
              </a:ext>
            </a:extLst>
          </p:cNvPr>
          <p:cNvSpPr txBox="1"/>
          <p:nvPr/>
        </p:nvSpPr>
        <p:spPr>
          <a:xfrm>
            <a:off x="1200728" y="1725919"/>
            <a:ext cx="1048574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i="0">
                <a:solidFill>
                  <a:schemeClr val="bg1"/>
                </a:solidFill>
                <a:effectLst/>
              </a:rPr>
              <a:t>Étudiants dont 5500 étudiants étrangers</a:t>
            </a:r>
            <a:endParaRPr lang="fr-FR" sz="2400">
              <a:solidFill>
                <a:schemeClr val="bg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4A830F3-F40C-4483-B952-7B83407A20BB}"/>
              </a:ext>
            </a:extLst>
          </p:cNvPr>
          <p:cNvSpPr txBox="1"/>
          <p:nvPr/>
        </p:nvSpPr>
        <p:spPr>
          <a:xfrm>
            <a:off x="854612" y="5055626"/>
            <a:ext cx="3483158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2800" b="1">
                <a:solidFill>
                  <a:schemeClr val="bg1"/>
                </a:solidFill>
              </a:rPr>
              <a:t>173</a:t>
            </a:r>
            <a:r>
              <a:rPr lang="fr-FR" sz="3200" b="1">
                <a:solidFill>
                  <a:schemeClr val="bg1"/>
                </a:solidFill>
              </a:rPr>
              <a:t> </a:t>
            </a:r>
            <a:r>
              <a:rPr lang="fr-FR" sz="2400" b="1">
                <a:solidFill>
                  <a:schemeClr val="bg1"/>
                </a:solidFill>
              </a:rPr>
              <a:t>Formations</a:t>
            </a:r>
            <a:endParaRPr lang="fr-FR" b="1">
              <a:solidFill>
                <a:schemeClr val="bg1"/>
              </a:solidFill>
            </a:endParaRPr>
          </a:p>
          <a:p>
            <a:pPr algn="ctr"/>
            <a:r>
              <a:rPr lang="fr-FR" sz="1400" b="1">
                <a:solidFill>
                  <a:schemeClr val="bg1"/>
                </a:solidFill>
              </a:rPr>
              <a:t>Licence, </a:t>
            </a:r>
            <a:r>
              <a:rPr lang="fr-FR" sz="1400" b="1" err="1">
                <a:solidFill>
                  <a:schemeClr val="bg1"/>
                </a:solidFill>
              </a:rPr>
              <a:t>LPro</a:t>
            </a:r>
            <a:r>
              <a:rPr lang="fr-FR" sz="1400" b="1">
                <a:solidFill>
                  <a:schemeClr val="bg1"/>
                </a:solidFill>
              </a:rPr>
              <a:t>, BUT, master, formations paramédicales, études de santé </a:t>
            </a: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F52BC9-DC68-45A9-A52F-E6FE8D2A5D9B}"/>
              </a:ext>
            </a:extLst>
          </p:cNvPr>
          <p:cNvSpPr txBox="1"/>
          <p:nvPr/>
        </p:nvSpPr>
        <p:spPr>
          <a:xfrm>
            <a:off x="7406298" y="5210934"/>
            <a:ext cx="41980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</a:rPr>
              <a:t>400 accords de coopération </a:t>
            </a:r>
          </a:p>
          <a:p>
            <a:pPr algn="ctr"/>
            <a:r>
              <a:rPr lang="fr-FR" sz="2400" b="1">
                <a:solidFill>
                  <a:schemeClr val="bg1"/>
                </a:solidFill>
              </a:rPr>
              <a:t>et 50 doubles diplômes</a:t>
            </a:r>
          </a:p>
        </p:txBody>
      </p:sp>
      <p:pic>
        <p:nvPicPr>
          <p:cNvPr id="34" name="Graphique 5" descr="Classe contour">
            <a:extLst>
              <a:ext uri="{FF2B5EF4-FFF2-40B4-BE49-F238E27FC236}">
                <a16:creationId xmlns:a16="http://schemas.microsoft.com/office/drawing/2014/main" id="{E4A50334-CB0B-4E7C-A631-041535F84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3448" y="381009"/>
            <a:ext cx="1459054" cy="1459054"/>
          </a:xfrm>
          <a:prstGeom prst="rect">
            <a:avLst/>
          </a:prstGeom>
        </p:spPr>
      </p:pic>
      <p:pic>
        <p:nvPicPr>
          <p:cNvPr id="35" name="Graphique 7" descr="Utilisateurs avec un remplissage uni">
            <a:extLst>
              <a:ext uri="{FF2B5EF4-FFF2-40B4-BE49-F238E27FC236}">
                <a16:creationId xmlns:a16="http://schemas.microsoft.com/office/drawing/2014/main" id="{898BCC77-0008-4760-AFF0-99CCD33898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73638" y="2295529"/>
            <a:ext cx="1843727" cy="1865470"/>
          </a:xfrm>
          <a:prstGeom prst="rect">
            <a:avLst/>
          </a:prstGeom>
        </p:spPr>
      </p:pic>
      <p:pic>
        <p:nvPicPr>
          <p:cNvPr id="36" name="Graphique 6" descr="Diplôme roulé contour">
            <a:extLst>
              <a:ext uri="{FF2B5EF4-FFF2-40B4-BE49-F238E27FC236}">
                <a16:creationId xmlns:a16="http://schemas.microsoft.com/office/drawing/2014/main" id="{C5C30C78-E48C-4CDD-A4F2-FC1F452717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26634" y="4899039"/>
            <a:ext cx="1435694" cy="1435694"/>
          </a:xfrm>
          <a:prstGeom prst="rect">
            <a:avLst/>
          </a:prstGeom>
        </p:spPr>
      </p:pic>
      <p:pic>
        <p:nvPicPr>
          <p:cNvPr id="37" name="Graphique 3" descr="Monde contour">
            <a:extLst>
              <a:ext uri="{FF2B5EF4-FFF2-40B4-BE49-F238E27FC236}">
                <a16:creationId xmlns:a16="http://schemas.microsoft.com/office/drawing/2014/main" id="{3DD2DDA7-BD2D-40E6-8FF5-00497B2896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43067" y="5156889"/>
            <a:ext cx="914400" cy="9144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6F10854-2E92-A66C-D02D-1BC55FE6C205}"/>
              </a:ext>
            </a:extLst>
          </p:cNvPr>
          <p:cNvSpPr txBox="1"/>
          <p:nvPr/>
        </p:nvSpPr>
        <p:spPr>
          <a:xfrm>
            <a:off x="32880" y="382773"/>
            <a:ext cx="3429915" cy="206210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  <a:ea typeface="+mn-lt"/>
                <a:cs typeface="+mn-lt"/>
              </a:rPr>
              <a:t>L'Université Clermont Auvergne c'est ...</a:t>
            </a:r>
            <a:endParaRPr lang="fr-FR" sz="3200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endParaRPr lang="fr-FR" sz="3200" b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4592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B479AB5-C014-4F01-B102-44B7C5447B8E}"/>
              </a:ext>
            </a:extLst>
          </p:cNvPr>
          <p:cNvSpPr txBox="1"/>
          <p:nvPr/>
        </p:nvSpPr>
        <p:spPr>
          <a:xfrm>
            <a:off x="2204580" y="478023"/>
            <a:ext cx="694464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  <a:latin typeface="Calibri"/>
                <a:cs typeface="Calibri"/>
              </a:rPr>
              <a:t>L'Université Clermont Auvergne c'est ...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B9437EA-98AB-4361-92AA-CBE45F67E222}"/>
              </a:ext>
            </a:extLst>
          </p:cNvPr>
          <p:cNvSpPr txBox="1"/>
          <p:nvPr/>
        </p:nvSpPr>
        <p:spPr>
          <a:xfrm>
            <a:off x="2261977" y="1427591"/>
            <a:ext cx="727672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b="1">
                <a:solidFill>
                  <a:schemeClr val="bg1"/>
                </a:solidFill>
                <a:latin typeface="Calibri"/>
                <a:cs typeface="Calibri"/>
              </a:rPr>
              <a:t>UFR, instituts et Écoles répartis en 6 grands instituts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4FE571-EAF0-4931-B2B8-D8CEF20E1DEE}"/>
              </a:ext>
            </a:extLst>
          </p:cNvPr>
          <p:cNvSpPr txBox="1"/>
          <p:nvPr/>
        </p:nvSpPr>
        <p:spPr>
          <a:xfrm>
            <a:off x="3572862" y="2061881"/>
            <a:ext cx="9328728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Clermont Auvergne INP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 DEM (Droit, Économie, Management)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 SVSAE (Sciences de la Vie, Santé, Agronomie et Environnement)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 des Sciences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 LLSHS (Lettres, Langues, Sciences Humaines et Sociales)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IUT Clermont Auvergne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04E4A66-14E0-4BFB-A2B1-BF45E5A170B1}"/>
              </a:ext>
            </a:extLst>
          </p:cNvPr>
          <p:cNvSpPr txBox="1"/>
          <p:nvPr/>
        </p:nvSpPr>
        <p:spPr>
          <a:xfrm>
            <a:off x="1412352" y="1228388"/>
            <a:ext cx="849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4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EF986A4-51DD-4E6D-8DC3-4998427FB4EA}"/>
              </a:ext>
            </a:extLst>
          </p:cNvPr>
          <p:cNvSpPr txBox="1"/>
          <p:nvPr/>
        </p:nvSpPr>
        <p:spPr>
          <a:xfrm>
            <a:off x="1526872" y="4143741"/>
            <a:ext cx="735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DE3CCBC-50E1-47AC-ABD4-97994BE1F464}"/>
              </a:ext>
            </a:extLst>
          </p:cNvPr>
          <p:cNvSpPr txBox="1"/>
          <p:nvPr/>
        </p:nvSpPr>
        <p:spPr>
          <a:xfrm>
            <a:off x="2261977" y="4270533"/>
            <a:ext cx="143435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Campus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5E27BCF-72FE-4897-999F-C76DA666D644}"/>
              </a:ext>
            </a:extLst>
          </p:cNvPr>
          <p:cNvSpPr txBox="1"/>
          <p:nvPr/>
        </p:nvSpPr>
        <p:spPr>
          <a:xfrm>
            <a:off x="3572862" y="4625651"/>
            <a:ext cx="2788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Aurillac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Clermont-Ferrand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Puy-en-Velay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Montluçon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Moulins</a:t>
            </a:r>
          </a:p>
          <a:p>
            <a:r>
              <a:rPr lang="fr-FR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Vichy</a:t>
            </a:r>
          </a:p>
        </p:txBody>
      </p:sp>
      <p:pic>
        <p:nvPicPr>
          <p:cNvPr id="21" name="Graphique 2" descr="École contour">
            <a:extLst>
              <a:ext uri="{FF2B5EF4-FFF2-40B4-BE49-F238E27FC236}">
                <a16:creationId xmlns:a16="http://schemas.microsoft.com/office/drawing/2014/main" id="{0B30EE80-38C7-4786-A400-9A67A3234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2352" y="2110159"/>
            <a:ext cx="1957615" cy="1939471"/>
          </a:xfrm>
          <a:prstGeom prst="rect">
            <a:avLst/>
          </a:prstGeom>
        </p:spPr>
      </p:pic>
      <p:pic>
        <p:nvPicPr>
          <p:cNvPr id="22" name="Graphique 8" descr="Carte avec repère contour">
            <a:extLst>
              <a:ext uri="{FF2B5EF4-FFF2-40B4-BE49-F238E27FC236}">
                <a16:creationId xmlns:a16="http://schemas.microsoft.com/office/drawing/2014/main" id="{82E1EDDC-C6B4-476F-ACC2-01CE1B435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3673" y="4746257"/>
            <a:ext cx="1494971" cy="151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9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0866614-EB7C-43A1-8DD6-47568B55578F}"/>
              </a:ext>
            </a:extLst>
          </p:cNvPr>
          <p:cNvSpPr/>
          <p:nvPr/>
        </p:nvSpPr>
        <p:spPr>
          <a:xfrm>
            <a:off x="7288259" y="2449068"/>
            <a:ext cx="4405745" cy="2872509"/>
          </a:xfrm>
          <a:prstGeom prst="roundRect">
            <a:avLst/>
          </a:prstGeom>
          <a:solidFill>
            <a:srgbClr val="FFFFFF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46F40F1-4514-461F-8AD5-C14DC57FB5D0}"/>
              </a:ext>
            </a:extLst>
          </p:cNvPr>
          <p:cNvSpPr txBox="1"/>
          <p:nvPr/>
        </p:nvSpPr>
        <p:spPr>
          <a:xfrm>
            <a:off x="667745" y="1336687"/>
            <a:ext cx="1760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9AC79D-98BA-4E9E-9983-9F9A6F9422E8}"/>
              </a:ext>
            </a:extLst>
          </p:cNvPr>
          <p:cNvSpPr txBox="1"/>
          <p:nvPr/>
        </p:nvSpPr>
        <p:spPr>
          <a:xfrm>
            <a:off x="1547843" y="1459797"/>
            <a:ext cx="4580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Structures de recherche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48DFF77-4D5A-4112-8066-D26FA2036440}"/>
              </a:ext>
            </a:extLst>
          </p:cNvPr>
          <p:cNvSpPr txBox="1"/>
          <p:nvPr/>
        </p:nvSpPr>
        <p:spPr>
          <a:xfrm>
            <a:off x="1510624" y="4076409"/>
            <a:ext cx="4879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Maison des Sciences de l'Homme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C2614A-2B89-436D-904E-11A3A8137726}"/>
              </a:ext>
            </a:extLst>
          </p:cNvPr>
          <p:cNvSpPr/>
          <p:nvPr/>
        </p:nvSpPr>
        <p:spPr>
          <a:xfrm>
            <a:off x="1180435" y="3976835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977B33D-6382-4E7A-813D-4FECCAF6BACC}"/>
              </a:ext>
            </a:extLst>
          </p:cNvPr>
          <p:cNvSpPr txBox="1"/>
          <p:nvPr/>
        </p:nvSpPr>
        <p:spPr>
          <a:xfrm>
            <a:off x="1510624" y="4552616"/>
            <a:ext cx="4879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Observatoire des sciences de l'univers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AFA4E9-9AD3-4292-A7BC-862861B8A4BB}"/>
              </a:ext>
            </a:extLst>
          </p:cNvPr>
          <p:cNvSpPr/>
          <p:nvPr/>
        </p:nvSpPr>
        <p:spPr>
          <a:xfrm>
            <a:off x="1180435" y="4433442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7DECC42-D564-4040-8DB1-F26D4B29A3CF}"/>
              </a:ext>
            </a:extLst>
          </p:cNvPr>
          <p:cNvSpPr txBox="1"/>
          <p:nvPr/>
        </p:nvSpPr>
        <p:spPr>
          <a:xfrm>
            <a:off x="1510624" y="5013159"/>
            <a:ext cx="540840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mutualisé de plateaux techniques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40FA5E-ED1B-42C3-9006-A67B22F1B05A}"/>
              </a:ext>
            </a:extLst>
          </p:cNvPr>
          <p:cNvSpPr/>
          <p:nvPr/>
        </p:nvSpPr>
        <p:spPr>
          <a:xfrm>
            <a:off x="1180435" y="4908786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B774D45-F151-4687-BEE6-36319FB8C22E}"/>
              </a:ext>
            </a:extLst>
          </p:cNvPr>
          <p:cNvSpPr txBox="1"/>
          <p:nvPr/>
        </p:nvSpPr>
        <p:spPr>
          <a:xfrm>
            <a:off x="1547843" y="2625221"/>
            <a:ext cx="2047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Laboratoires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8FB3D04-F00F-48A7-AC85-1EAA6C4D00AE}"/>
              </a:ext>
            </a:extLst>
          </p:cNvPr>
          <p:cNvSpPr txBox="1"/>
          <p:nvPr/>
        </p:nvSpPr>
        <p:spPr>
          <a:xfrm>
            <a:off x="1547843" y="3101428"/>
            <a:ext cx="294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Fédérations de recherche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22EDC1-CB41-4F21-BE39-EE326D9BB553}"/>
              </a:ext>
            </a:extLst>
          </p:cNvPr>
          <p:cNvSpPr/>
          <p:nvPr/>
        </p:nvSpPr>
        <p:spPr>
          <a:xfrm>
            <a:off x="997692" y="2560019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65EDCB-8826-4987-ACB1-A0D713381228}"/>
              </a:ext>
            </a:extLst>
          </p:cNvPr>
          <p:cNvSpPr/>
          <p:nvPr/>
        </p:nvSpPr>
        <p:spPr>
          <a:xfrm>
            <a:off x="1180435" y="2989640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D297A93-92B6-4962-BB53-74E3584DF0A9}"/>
              </a:ext>
            </a:extLst>
          </p:cNvPr>
          <p:cNvSpPr txBox="1"/>
          <p:nvPr/>
        </p:nvSpPr>
        <p:spPr>
          <a:xfrm>
            <a:off x="1547843" y="3549239"/>
            <a:ext cx="294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Écoles doctorales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7DCF89-FB09-4601-9E50-50C4973D35E2}"/>
              </a:ext>
            </a:extLst>
          </p:cNvPr>
          <p:cNvSpPr/>
          <p:nvPr/>
        </p:nvSpPr>
        <p:spPr>
          <a:xfrm>
            <a:off x="1180435" y="3431730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B074F52-8EFF-4219-932E-733DE7D6FA08}"/>
              </a:ext>
            </a:extLst>
          </p:cNvPr>
          <p:cNvSpPr txBox="1"/>
          <p:nvPr/>
        </p:nvSpPr>
        <p:spPr>
          <a:xfrm>
            <a:off x="7495214" y="2682761"/>
            <a:ext cx="390654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Exemple de grandes thématiques recherche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Catastrophes naturelles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Recherche sur le cancer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Microbiologie santé et environnement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Transports et usines du futur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Robotique et imagerie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Informatique quantique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Bien-être et accompagnement du vieillissement</a:t>
            </a:r>
          </a:p>
          <a:p>
            <a:r>
              <a:rPr lang="fr-FR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Développement international</a:t>
            </a:r>
          </a:p>
        </p:txBody>
      </p:sp>
      <p:pic>
        <p:nvPicPr>
          <p:cNvPr id="25" name="Graphique 6" descr="Homme scientifique avec un remplissage uni">
            <a:extLst>
              <a:ext uri="{FF2B5EF4-FFF2-40B4-BE49-F238E27FC236}">
                <a16:creationId xmlns:a16="http://schemas.microsoft.com/office/drawing/2014/main" id="{DD381DEB-51E1-44FF-942E-12199E31D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27634" y="2449068"/>
            <a:ext cx="1665591" cy="168925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44401BA-4886-9ACF-558C-0FC2250E1E8F}"/>
              </a:ext>
            </a:extLst>
          </p:cNvPr>
          <p:cNvSpPr txBox="1"/>
          <p:nvPr/>
        </p:nvSpPr>
        <p:spPr>
          <a:xfrm>
            <a:off x="2204580" y="478023"/>
            <a:ext cx="694464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  <a:latin typeface="Calibri"/>
                <a:cs typeface="Calibri"/>
              </a:rPr>
              <a:t>L'Université Clermont Auvergne c'est ...</a:t>
            </a:r>
            <a:endParaRPr lang="fr-F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42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>
            <a:extLst>
              <a:ext uri="{FF2B5EF4-FFF2-40B4-BE49-F238E27FC236}">
                <a16:creationId xmlns:a16="http://schemas.microsoft.com/office/drawing/2014/main" id="{FB8200BB-8DAE-436D-AC2F-0BD8D4D48D95}"/>
              </a:ext>
            </a:extLst>
          </p:cNvPr>
          <p:cNvSpPr txBox="1"/>
          <p:nvPr/>
        </p:nvSpPr>
        <p:spPr>
          <a:xfrm>
            <a:off x="1425589" y="1951657"/>
            <a:ext cx="9584156" cy="33239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3600"/>
              </a:spcAft>
            </a:pPr>
            <a:r>
              <a:rPr lang="fr-FR" sz="2400">
                <a:solidFill>
                  <a:schemeClr val="bg1"/>
                </a:solidFill>
                <a:cs typeface="Calibri"/>
              </a:rPr>
              <a:t>Du contexte et de la problématique de réservation des ressources et notamment le lien avec le contrôle d'accès</a:t>
            </a:r>
          </a:p>
          <a:p>
            <a:pPr algn="ctr">
              <a:spcAft>
                <a:spcPts val="3600"/>
              </a:spcAft>
            </a:pPr>
            <a:r>
              <a:rPr lang="fr-FR" sz="2400">
                <a:solidFill>
                  <a:schemeClr val="bg1"/>
                </a:solidFill>
                <a:cs typeface="Calibri"/>
              </a:rPr>
              <a:t>De la solution applicative développée en interne</a:t>
            </a:r>
            <a:endParaRPr lang="fr-FR">
              <a:solidFill>
                <a:schemeClr val="bg1"/>
              </a:solidFill>
            </a:endParaRPr>
          </a:p>
          <a:p>
            <a:pPr algn="ctr" fontAlgn="base">
              <a:spcAft>
                <a:spcPts val="3600"/>
              </a:spcAft>
            </a:pPr>
            <a:r>
              <a:rPr lang="fr-FR" sz="2400">
                <a:solidFill>
                  <a:schemeClr val="bg1"/>
                </a:solidFill>
              </a:rPr>
              <a:t>Des évolutions en cours et futures</a:t>
            </a:r>
            <a:endParaRPr lang="fr-FR" sz="2400" b="0" i="0">
              <a:solidFill>
                <a:schemeClr val="bg1"/>
              </a:solidFill>
              <a:effectLst/>
              <a:cs typeface="Calibri"/>
            </a:endParaRPr>
          </a:p>
          <a:p>
            <a:pPr algn="ctr" fontAlgn="base">
              <a:spcAft>
                <a:spcPts val="3600"/>
              </a:spcAft>
            </a:pPr>
            <a:r>
              <a:rPr lang="fr-FR" sz="2400">
                <a:solidFill>
                  <a:schemeClr val="bg1"/>
                </a:solidFill>
              </a:rPr>
              <a:t>De la possibilité de mise à disposition à d'autres établissements</a:t>
            </a:r>
            <a:endParaRPr lang="fr-FR" sz="2400" b="0" i="0">
              <a:solidFill>
                <a:schemeClr val="bg1"/>
              </a:solidFill>
              <a:effectLst/>
              <a:cs typeface="Calibri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60A49AF-2C42-463E-A60F-0247E1D21C3B}"/>
              </a:ext>
            </a:extLst>
          </p:cNvPr>
          <p:cNvSpPr txBox="1"/>
          <p:nvPr/>
        </p:nvSpPr>
        <p:spPr>
          <a:xfrm>
            <a:off x="0" y="735143"/>
            <a:ext cx="1219200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De quoi on va parler ?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3AFF0A7-3E2B-469D-8DB6-3DCB6BBF9164}"/>
              </a:ext>
            </a:extLst>
          </p:cNvPr>
          <p:cNvSpPr/>
          <p:nvPr/>
        </p:nvSpPr>
        <p:spPr>
          <a:xfrm>
            <a:off x="6014113" y="2883951"/>
            <a:ext cx="163774" cy="1637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FE1DA6BB-B46C-4B5B-B362-C9D7F3428858}"/>
              </a:ext>
            </a:extLst>
          </p:cNvPr>
          <p:cNvSpPr/>
          <p:nvPr/>
        </p:nvSpPr>
        <p:spPr>
          <a:xfrm>
            <a:off x="6014113" y="3728389"/>
            <a:ext cx="163774" cy="1637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FCEFD544-7A34-4E17-A271-622295E0EFA9}"/>
              </a:ext>
            </a:extLst>
          </p:cNvPr>
          <p:cNvSpPr/>
          <p:nvPr/>
        </p:nvSpPr>
        <p:spPr>
          <a:xfrm>
            <a:off x="6014113" y="4519298"/>
            <a:ext cx="163774" cy="1637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864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Contexte et problématique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26510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Une grande variété de matériel / service est mise à disposition depuis toujours : matériel informatique, salle de réunion, box de travail étudiant, véhicules, matériel scientifique …</a:t>
            </a:r>
            <a:endParaRPr lang="fr-FR">
              <a:solidFill>
                <a:schemeClr val="bg1"/>
              </a:solidFill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Chaque service gère ses ressources et ses procédures de mises à disposition : présentiel, téléphone, mail, calendriers partagés, </a:t>
            </a:r>
            <a:r>
              <a:rPr lang="fr-FR" sz="2400" err="1">
                <a:solidFill>
                  <a:schemeClr val="bg1"/>
                </a:solidFill>
                <a:cs typeface="Calibri"/>
              </a:rPr>
              <a:t>ticketing</a:t>
            </a:r>
            <a:r>
              <a:rPr lang="fr-FR" sz="2400">
                <a:solidFill>
                  <a:schemeClr val="bg1"/>
                </a:solidFill>
                <a:cs typeface="Calibri"/>
              </a:rPr>
              <a:t> ...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Un GRR central très </a:t>
            </a:r>
            <a:r>
              <a:rPr lang="fr-FR" sz="2400" err="1">
                <a:solidFill>
                  <a:schemeClr val="bg1"/>
                </a:solidFill>
                <a:cs typeface="Calibri"/>
              </a:rPr>
              <a:t>très</a:t>
            </a:r>
            <a:r>
              <a:rPr lang="fr-FR" sz="2400">
                <a:solidFill>
                  <a:schemeClr val="bg1"/>
                </a:solidFill>
                <a:cs typeface="Calibri"/>
              </a:rPr>
              <a:t> vieillissant et peu adapté aux besoins et mal intégré au SI</a:t>
            </a:r>
          </a:p>
        </p:txBody>
      </p:sp>
    </p:spTree>
    <p:extLst>
      <p:ext uri="{BB962C8B-B14F-4D97-AF65-F5344CB8AC3E}">
        <p14:creationId xmlns:p14="http://schemas.microsoft.com/office/powerpoint/2010/main" val="281872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Problématique du Learning Centre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225587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UCA lauréat d'un projet </a:t>
            </a:r>
            <a:r>
              <a:rPr lang="fr-FR" sz="2400" err="1">
                <a:solidFill>
                  <a:schemeClr val="bg1"/>
                </a:solidFill>
                <a:cs typeface="Calibri"/>
              </a:rPr>
              <a:t>iSite</a:t>
            </a:r>
            <a:r>
              <a:rPr lang="fr-FR" sz="2400">
                <a:solidFill>
                  <a:schemeClr val="bg1"/>
                </a:solidFill>
                <a:cs typeface="Calibri"/>
              </a:rPr>
              <a:t> en 2017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ea typeface="+mn-lt"/>
                <a:cs typeface="+mn-lt"/>
              </a:rPr>
              <a:t>Pour la rentrée : </a:t>
            </a:r>
            <a:r>
              <a:rPr lang="fr-FR" sz="2400">
                <a:solidFill>
                  <a:schemeClr val="bg1"/>
                </a:solidFill>
                <a:cs typeface="Calibri"/>
              </a:rPr>
              <a:t>création d'un </a:t>
            </a:r>
            <a:r>
              <a:rPr lang="fr-FR" sz="2400" err="1">
                <a:solidFill>
                  <a:schemeClr val="bg1"/>
                </a:solidFill>
                <a:cs typeface="Calibri"/>
              </a:rPr>
              <a:t>learning</a:t>
            </a:r>
            <a:r>
              <a:rPr lang="fr-FR" sz="2400">
                <a:solidFill>
                  <a:schemeClr val="bg1"/>
                </a:solidFill>
                <a:cs typeface="Calibri"/>
              </a:rPr>
              <a:t> centre 2024 qui mixe BU, salles de travail collaboratif et innovation pédagogique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Besoin que les étudiants puissent réserver un box de travail en autonomie sur des horaires étendus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8899FC2-96C9-9848-A76A-0CBA7287F91A}"/>
              </a:ext>
            </a:extLst>
          </p:cNvPr>
          <p:cNvGrpSpPr/>
          <p:nvPr/>
        </p:nvGrpSpPr>
        <p:grpSpPr>
          <a:xfrm>
            <a:off x="981074" y="4733925"/>
            <a:ext cx="9763125" cy="933450"/>
            <a:chOff x="981074" y="4733925"/>
            <a:chExt cx="9763125" cy="933450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7DB8A406-7D7E-3687-F29B-EC3AEF3837E1}"/>
                </a:ext>
              </a:extLst>
            </p:cNvPr>
            <p:cNvSpPr/>
            <p:nvPr/>
          </p:nvSpPr>
          <p:spPr>
            <a:xfrm>
              <a:off x="981074" y="4733925"/>
              <a:ext cx="1495425" cy="9334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>
                  <a:solidFill>
                    <a:srgbClr val="178F96"/>
                  </a:solidFill>
                  <a:cs typeface="Calibri"/>
                </a:rPr>
                <a:t>Affichage des plannings</a:t>
              </a:r>
            </a:p>
          </p:txBody>
        </p:sp>
        <p:sp>
          <p:nvSpPr>
            <p:cNvPr id="3" name="Rectangle : coins arrondis 2">
              <a:extLst>
                <a:ext uri="{FF2B5EF4-FFF2-40B4-BE49-F238E27FC236}">
                  <a16:creationId xmlns:a16="http://schemas.microsoft.com/office/drawing/2014/main" id="{411E52D6-411C-DBCC-FC91-A4EA7550627C}"/>
                </a:ext>
              </a:extLst>
            </p:cNvPr>
            <p:cNvSpPr/>
            <p:nvPr/>
          </p:nvSpPr>
          <p:spPr>
            <a:xfrm>
              <a:off x="3047999" y="4733925"/>
              <a:ext cx="1495425" cy="9334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fr-FR">
                  <a:solidFill>
                    <a:srgbClr val="178F96"/>
                  </a:solidFill>
                  <a:cs typeface="Calibri"/>
                </a:rPr>
                <a:t>Demande de réservation</a:t>
              </a:r>
              <a:endParaRPr lang="fr-FR"/>
            </a:p>
          </p:txBody>
        </p:sp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9B3EBC29-DC55-0E74-120E-BC1919256406}"/>
                </a:ext>
              </a:extLst>
            </p:cNvPr>
            <p:cNvSpPr/>
            <p:nvPr/>
          </p:nvSpPr>
          <p:spPr>
            <a:xfrm>
              <a:off x="5114924" y="4733925"/>
              <a:ext cx="1495425" cy="9334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fr-FR">
                  <a:solidFill>
                    <a:srgbClr val="178F96"/>
                  </a:solidFill>
                  <a:cs typeface="Calibri"/>
                </a:rPr>
                <a:t>Attribution d'un box</a:t>
              </a:r>
            </a:p>
          </p:txBody>
        </p:sp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673A440B-57D3-8F9E-EA16-1200DD19E7A6}"/>
                </a:ext>
              </a:extLst>
            </p:cNvPr>
            <p:cNvSpPr/>
            <p:nvPr/>
          </p:nvSpPr>
          <p:spPr>
            <a:xfrm>
              <a:off x="7181849" y="4733925"/>
              <a:ext cx="1495425" cy="9334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fr-FR">
                  <a:solidFill>
                    <a:srgbClr val="178F96"/>
                  </a:solidFill>
                  <a:cs typeface="Calibri"/>
                </a:rPr>
                <a:t>Interaction contrôle d'accès</a:t>
              </a:r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66E76CB9-A0B0-4F22-DBD5-DF6EB725D4D7}"/>
                </a:ext>
              </a:extLst>
            </p:cNvPr>
            <p:cNvSpPr/>
            <p:nvPr/>
          </p:nvSpPr>
          <p:spPr>
            <a:xfrm>
              <a:off x="9248774" y="4733925"/>
              <a:ext cx="1495425" cy="9334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fr-FR">
                  <a:solidFill>
                    <a:srgbClr val="178F96"/>
                  </a:solidFill>
                  <a:cs typeface="Calibri"/>
                </a:rPr>
                <a:t>Accès de l'étudiant avec sa carte</a:t>
              </a:r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035EC237-0D1E-84E9-7C90-EDE77454E718}"/>
                </a:ext>
              </a:extLst>
            </p:cNvPr>
            <p:cNvSpPr/>
            <p:nvPr/>
          </p:nvSpPr>
          <p:spPr>
            <a:xfrm>
              <a:off x="2333624" y="4943474"/>
              <a:ext cx="866775" cy="52387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178F9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CC0BAB88-ED54-5ABA-8C83-52A80D04FEC5}"/>
                </a:ext>
              </a:extLst>
            </p:cNvPr>
            <p:cNvSpPr/>
            <p:nvPr/>
          </p:nvSpPr>
          <p:spPr>
            <a:xfrm>
              <a:off x="4457699" y="4943474"/>
              <a:ext cx="866775" cy="52387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178F9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lèche : droite 11">
              <a:extLst>
                <a:ext uri="{FF2B5EF4-FFF2-40B4-BE49-F238E27FC236}">
                  <a16:creationId xmlns:a16="http://schemas.microsoft.com/office/drawing/2014/main" id="{FFBAEDAE-1036-4CB4-B079-7463CDDAC330}"/>
                </a:ext>
              </a:extLst>
            </p:cNvPr>
            <p:cNvSpPr/>
            <p:nvPr/>
          </p:nvSpPr>
          <p:spPr>
            <a:xfrm>
              <a:off x="6486524" y="4943474"/>
              <a:ext cx="866775" cy="52387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178F9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Flèche : droite 12">
              <a:extLst>
                <a:ext uri="{FF2B5EF4-FFF2-40B4-BE49-F238E27FC236}">
                  <a16:creationId xmlns:a16="http://schemas.microsoft.com/office/drawing/2014/main" id="{742737B1-02A9-4C30-85A9-8C9BBD6A2E78}"/>
                </a:ext>
              </a:extLst>
            </p:cNvPr>
            <p:cNvSpPr/>
            <p:nvPr/>
          </p:nvSpPr>
          <p:spPr>
            <a:xfrm>
              <a:off x="8524874" y="4943474"/>
              <a:ext cx="866775" cy="52387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178F9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08683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56ABC36-5CC0-4BB4-8450-61DCC3F09079}"/>
              </a:ext>
            </a:extLst>
          </p:cNvPr>
          <p:cNvSpPr txBox="1"/>
          <p:nvPr/>
        </p:nvSpPr>
        <p:spPr>
          <a:xfrm>
            <a:off x="2495649" y="853577"/>
            <a:ext cx="7447138" cy="532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solidFill>
                  <a:schemeClr val="bg1"/>
                </a:solidFill>
                <a:latin typeface="Calibri"/>
                <a:cs typeface="Calibri"/>
              </a:rPr>
              <a:t>Phase préalable</a:t>
            </a:r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6C7AE-6CD8-4EFB-8AE8-D6DFA578287C}"/>
              </a:ext>
            </a:extLst>
          </p:cNvPr>
          <p:cNvSpPr/>
          <p:nvPr/>
        </p:nvSpPr>
        <p:spPr>
          <a:xfrm>
            <a:off x="746234" y="2128315"/>
            <a:ext cx="10699532" cy="354398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Exigence : répondre à la problématique Learning Centre mais aussi proposer un outil global qui réponde à tous les cas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Etude de plusieurs outils du marché ; chacun a ses avantages mais aucun n'est exhaustif et surtout peu malléable / adaptable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Validation d'un développement local avec les exigences suivantes : API </a:t>
            </a:r>
            <a:r>
              <a:rPr lang="fr-FR" sz="2400" err="1">
                <a:solidFill>
                  <a:schemeClr val="bg1"/>
                </a:solidFill>
                <a:cs typeface="Calibri"/>
              </a:rPr>
              <a:t>centric</a:t>
            </a:r>
            <a:r>
              <a:rPr lang="fr-FR" sz="2400">
                <a:solidFill>
                  <a:schemeClr val="bg1"/>
                </a:solidFill>
                <a:cs typeface="Calibri"/>
              </a:rPr>
              <a:t>, outil très ouvert et hyper paramétrable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chemeClr val="bg1"/>
                </a:solidFill>
                <a:cs typeface="Calibri"/>
              </a:rPr>
              <a:t>Stratégie projet : proposer un outil minimal abouti et le présenter aux différents services pour qu'ils rajoutent des contraintes que l'on pourra facilement intégrer</a:t>
            </a:r>
          </a:p>
        </p:txBody>
      </p:sp>
    </p:spTree>
    <p:extLst>
      <p:ext uri="{BB962C8B-B14F-4D97-AF65-F5344CB8AC3E}">
        <p14:creationId xmlns:p14="http://schemas.microsoft.com/office/powerpoint/2010/main" val="132958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  <wetp:taskpane dockstate="right" visibility="0" width="350" row="7">
    <wetp:webextensionref xmlns:r="http://schemas.openxmlformats.org/officeDocument/2006/relationships" r:id="rId2"/>
  </wetp:taskpane>
  <wetp:taskpane dockstate="right" visibility="0" width="350" row="4">
    <wetp:webextensionref xmlns:r="http://schemas.openxmlformats.org/officeDocument/2006/relationships" r:id="rId3"/>
  </wetp:taskpane>
  <wetp:taskpane dockstate="right" visibility="0" width="350" row="6">
    <wetp:webextensionref xmlns:r="http://schemas.openxmlformats.org/officeDocument/2006/relationships" r:id="rId4"/>
  </wetp:taskpane>
</wetp:taskpanes>
</file>

<file path=ppt/webextensions/webextension1.xml><?xml version="1.0" encoding="utf-8"?>
<we:webextension xmlns:we="http://schemas.microsoft.com/office/webextensions/webextension/2010/11" id="{8D3956A0-7828-4EB7-A468-E65AE0523AF2}">
  <we:reference id="wa104380907" version="3.0.0.1" store="fr-FR" storeType="OMEX"/>
  <we:alternateReferences>
    <we:reference id="WA104380907" version="3.0.0.1" store="WA10438090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B0695195-DFF7-4550-ACB1-DC4ED3F7BE52}">
  <we:reference id="wa200002185" version="1.0.0.1" store="fr-FR" storeType="OMEX"/>
  <we:alternateReferences>
    <we:reference id="WA200002185" version="1.0.0.1" store="WA200002185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B6DD0FF4-FF7E-4EBC-88F4-EEB0F7370AE3}">
  <we:reference id="wa104380902" version="1.0.0.0" store="fr-FR" storeType="OMEX"/>
  <we:alternateReferences>
    <we:reference id="WA104380902" version="1.0.0.0" store="WA104380902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8D88A9F4-E910-4ACC-8D6C-3C5E547104DE}">
  <we:reference id="wa104379370" version="2.0.0.0" store="fr-FR" storeType="OMEX"/>
  <we:alternateReferences>
    <we:reference id="WA104379370" version="2.0.0.0" store="WA104379370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DA7045FB409E4D9BC56736701EF452" ma:contentTypeVersion="12" ma:contentTypeDescription="Crée un document." ma:contentTypeScope="" ma:versionID="7fb4e7f353a274cbb92f81647bf7e441">
  <xsd:schema xmlns:xsd="http://www.w3.org/2001/XMLSchema" xmlns:xs="http://www.w3.org/2001/XMLSchema" xmlns:p="http://schemas.microsoft.com/office/2006/metadata/properties" xmlns:ns3="569ba12d-e632-4dc9-a041-e098e40b86b0" xmlns:ns4="84c0d005-30ec-447a-9c15-6f06b5775234" targetNamespace="http://schemas.microsoft.com/office/2006/metadata/properties" ma:root="true" ma:fieldsID="af0ace9a369c61a5436011774fd8de85" ns3:_="" ns4:_="">
    <xsd:import namespace="569ba12d-e632-4dc9-a041-e098e40b86b0"/>
    <xsd:import namespace="84c0d005-30ec-447a-9c15-6f06b57752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9ba12d-e632-4dc9-a041-e098e40b86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c0d005-30ec-447a-9c15-6f06b5775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9AB6E4-2298-47C8-A397-5CF606AE4EF7}">
  <ds:schemaRefs>
    <ds:schemaRef ds:uri="569ba12d-e632-4dc9-a041-e098e40b86b0"/>
    <ds:schemaRef ds:uri="84c0d005-30ec-447a-9c15-6f06b577523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A614796-A912-45A5-BB29-881FFDFB7C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23DF6A-62E5-4D2C-A21F-C7BECCC34826}">
  <ds:schemaRefs>
    <ds:schemaRef ds:uri="569ba12d-e632-4dc9-a041-e098e40b86b0"/>
    <ds:schemaRef ds:uri="84c0d005-30ec-447a-9c15-6f06b577523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Grand écran</PresentationFormat>
  <Slides>25</Slides>
  <Notes>9</Notes>
  <HiddenSlides>0</HiddenSlide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Conception personnalisée</vt:lpstr>
      <vt:lpstr>1_Thème Office</vt:lpstr>
      <vt:lpstr>2_Thème Office</vt:lpstr>
      <vt:lpstr>Présentation PowerPoint</vt:lpstr>
      <vt:lpstr>Qui on est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IMBERDIS</dc:creator>
  <cp:revision>30</cp:revision>
  <cp:lastPrinted>2020-07-24T09:58:02Z</cp:lastPrinted>
  <dcterms:created xsi:type="dcterms:W3CDTF">2020-07-17T09:28:55Z</dcterms:created>
  <dcterms:modified xsi:type="dcterms:W3CDTF">2024-04-02T14:15:37Z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0x010100D3DA7045FB409E4D9BC56736701EF452</vt:lpwstr>
  </property>
</Properties>
</file>