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34"/>
  </p:handoutMasterIdLst>
  <p:sldIdLst>
    <p:sldId id="256" r:id="rId2"/>
    <p:sldId id="257" r:id="rId3"/>
    <p:sldId id="266" r:id="rId4"/>
    <p:sldId id="287" r:id="rId5"/>
    <p:sldId id="279" r:id="rId6"/>
    <p:sldId id="288" r:id="rId7"/>
    <p:sldId id="277" r:id="rId8"/>
    <p:sldId id="290" r:id="rId9"/>
    <p:sldId id="267" r:id="rId10"/>
    <p:sldId id="275" r:id="rId11"/>
    <p:sldId id="276" r:id="rId12"/>
    <p:sldId id="268" r:id="rId13"/>
    <p:sldId id="259" r:id="rId14"/>
    <p:sldId id="270" r:id="rId15"/>
    <p:sldId id="271" r:id="rId16"/>
    <p:sldId id="272" r:id="rId17"/>
    <p:sldId id="291" r:id="rId18"/>
    <p:sldId id="269" r:id="rId19"/>
    <p:sldId id="278" r:id="rId20"/>
    <p:sldId id="281" r:id="rId21"/>
    <p:sldId id="280" r:id="rId22"/>
    <p:sldId id="282" r:id="rId23"/>
    <p:sldId id="285" r:id="rId24"/>
    <p:sldId id="283" r:id="rId25"/>
    <p:sldId id="286" r:id="rId26"/>
    <p:sldId id="296" r:id="rId27"/>
    <p:sldId id="295" r:id="rId28"/>
    <p:sldId id="284" r:id="rId29"/>
    <p:sldId id="274" r:id="rId30"/>
    <p:sldId id="292" r:id="rId31"/>
    <p:sldId id="293" r:id="rId32"/>
    <p:sldId id="294" r:id="rId33"/>
  </p:sldIdLst>
  <p:sldSz cx="10080625" cy="5670550"/>
  <p:notesSz cx="7559675" cy="106918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86">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0037"/>
    <a:srgbClr val="2273B9"/>
    <a:srgbClr val="1D5CAB"/>
    <a:srgbClr val="1C5CAA"/>
    <a:srgbClr val="B7C7D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19"/>
    <p:restoredTop sz="91597"/>
  </p:normalViewPr>
  <p:slideViewPr>
    <p:cSldViewPr snapToGrid="0" snapToObjects="1">
      <p:cViewPr varScale="1">
        <p:scale>
          <a:sx n="162" d="100"/>
          <a:sy n="162" d="100"/>
        </p:scale>
        <p:origin x="696" y="200"/>
      </p:cViewPr>
      <p:guideLst>
        <p:guide orient="horz" pos="1786"/>
        <p:guide pos="3175"/>
      </p:guideLst>
    </p:cSldViewPr>
  </p:slideViewPr>
  <p:notesTextViewPr>
    <p:cViewPr>
      <p:scale>
        <a:sx n="100" d="100"/>
        <a:sy n="100" d="100"/>
      </p:scale>
      <p:origin x="0" y="0"/>
    </p:cViewPr>
  </p:notesTextViewPr>
  <p:notesViewPr>
    <p:cSldViewPr snapToGrid="0" snapToObjects="1">
      <p:cViewPr varScale="1">
        <p:scale>
          <a:sx n="89" d="100"/>
          <a:sy n="89" d="100"/>
        </p:scale>
        <p:origin x="340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281488" y="0"/>
            <a:ext cx="3276600" cy="534988"/>
          </a:xfrm>
          <a:prstGeom prst="rect">
            <a:avLst/>
          </a:prstGeom>
        </p:spPr>
        <p:txBody>
          <a:bodyPr vert="horz" lIns="91440" tIns="45720" rIns="91440" bIns="45720" rtlCol="0"/>
          <a:lstStyle>
            <a:lvl1pPr algn="r">
              <a:defRPr sz="1200"/>
            </a:lvl1pPr>
          </a:lstStyle>
          <a:p>
            <a:fld id="{AC07842D-10D9-DD49-B032-D8337C444EB9}" type="datetimeFigureOut">
              <a:rPr lang="fr-FR" smtClean="0"/>
              <a:t>03/04/2024</a:t>
            </a:fld>
            <a:endParaRPr lang="fr-FR"/>
          </a:p>
        </p:txBody>
      </p:sp>
      <p:sp>
        <p:nvSpPr>
          <p:cNvPr id="4" name="Espace réservé du pied de page 3"/>
          <p:cNvSpPr>
            <a:spLocks noGrp="1"/>
          </p:cNvSpPr>
          <p:nvPr>
            <p:ph type="ftr" sz="quarter" idx="2"/>
          </p:nvPr>
        </p:nvSpPr>
        <p:spPr>
          <a:xfrm>
            <a:off x="0" y="10155238"/>
            <a:ext cx="3276600" cy="5349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281488" y="10155238"/>
            <a:ext cx="3276600" cy="534987"/>
          </a:xfrm>
          <a:prstGeom prst="rect">
            <a:avLst/>
          </a:prstGeom>
        </p:spPr>
        <p:txBody>
          <a:bodyPr vert="horz" lIns="91440" tIns="45720" rIns="91440" bIns="45720" rtlCol="0" anchor="b"/>
          <a:lstStyle>
            <a:lvl1pPr algn="r">
              <a:defRPr sz="1200"/>
            </a:lvl1pPr>
          </a:lstStyle>
          <a:p>
            <a:fld id="{C04DCF9C-82EC-234D-8001-00815913CE1A}" type="slidenum">
              <a:rPr lang="fr-FR" smtClean="0"/>
              <a:t>‹N°›</a:t>
            </a:fld>
            <a:endParaRPr lang="fr-FR"/>
          </a:p>
        </p:txBody>
      </p:sp>
    </p:spTree>
    <p:extLst>
      <p:ext uri="{BB962C8B-B14F-4D97-AF65-F5344CB8AC3E}">
        <p14:creationId xmlns:p14="http://schemas.microsoft.com/office/powerpoint/2010/main" val="195465364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résentation">
    <p:spTree>
      <p:nvGrpSpPr>
        <p:cNvPr id="1" name=""/>
        <p:cNvGrpSpPr/>
        <p:nvPr/>
      </p:nvGrpSpPr>
      <p:grpSpPr>
        <a:xfrm>
          <a:off x="0" y="0"/>
          <a:ext cx="0" cy="0"/>
          <a:chOff x="0" y="0"/>
          <a:chExt cx="0" cy="0"/>
        </a:xfrm>
      </p:grpSpPr>
      <p:pic>
        <p:nvPicPr>
          <p:cNvPr id="10" name="Image 9"/>
          <p:cNvPicPr/>
          <p:nvPr userDrawn="1"/>
        </p:nvPicPr>
        <p:blipFill>
          <a:blip r:embed="rId2"/>
          <a:stretch>
            <a:fillRect/>
          </a:stretch>
        </p:blipFill>
        <p:spPr>
          <a:xfrm>
            <a:off x="347400" y="288000"/>
            <a:ext cx="1452600" cy="651960"/>
          </a:xfrm>
          <a:prstGeom prst="rect">
            <a:avLst/>
          </a:prstGeom>
          <a:ln>
            <a:noFill/>
          </a:ln>
        </p:spPr>
      </p:pic>
      <p:sp>
        <p:nvSpPr>
          <p:cNvPr id="11" name="CustomShape 4"/>
          <p:cNvSpPr/>
          <p:nvPr userDrawn="1"/>
        </p:nvSpPr>
        <p:spPr>
          <a:xfrm>
            <a:off x="216000" y="216000"/>
            <a:ext cx="1728000" cy="792000"/>
          </a:xfrm>
          <a:prstGeom prst="flowChartProcess">
            <a:avLst/>
          </a:prstGeom>
          <a:solidFill>
            <a:srgbClr val="FFFFFF"/>
          </a:solidFill>
          <a:ln>
            <a:noFill/>
          </a:ln>
        </p:spPr>
      </p:sp>
      <p:sp>
        <p:nvSpPr>
          <p:cNvPr id="12" name="Line 5"/>
          <p:cNvSpPr/>
          <p:nvPr userDrawn="1"/>
        </p:nvSpPr>
        <p:spPr>
          <a:xfrm>
            <a:off x="720000" y="2808000"/>
            <a:ext cx="8424000" cy="0"/>
          </a:xfrm>
          <a:prstGeom prst="line">
            <a:avLst/>
          </a:prstGeom>
          <a:ln w="18000">
            <a:solidFill>
              <a:srgbClr val="999999"/>
            </a:solidFill>
            <a:round/>
          </a:ln>
        </p:spPr>
      </p:sp>
      <p:sp>
        <p:nvSpPr>
          <p:cNvPr id="27" name="Espace réservé du texte 26"/>
          <p:cNvSpPr>
            <a:spLocks noGrp="1"/>
          </p:cNvSpPr>
          <p:nvPr>
            <p:ph type="body" sz="quarter" idx="10" hasCustomPrompt="1"/>
          </p:nvPr>
        </p:nvSpPr>
        <p:spPr>
          <a:xfrm>
            <a:off x="4535488" y="4625064"/>
            <a:ext cx="4498975" cy="962025"/>
          </a:xfrm>
          <a:prstGeom prst="rect">
            <a:avLst/>
          </a:prstGeom>
        </p:spPr>
        <p:txBody>
          <a:bodyPr vert="horz"/>
          <a:lstStyle>
            <a:lvl1pPr>
              <a:defRPr sz="1600">
                <a:solidFill>
                  <a:srgbClr val="A6A6A6"/>
                </a:solidFill>
                <a:latin typeface="+mn-lt"/>
                <a:cs typeface="Arial"/>
              </a:defRPr>
            </a:lvl1pPr>
          </a:lstStyle>
          <a:p>
            <a:pPr lvl="0"/>
            <a:r>
              <a:rPr lang="fr-FR" dirty="0"/>
              <a:t> –  Etablissement A</a:t>
            </a:r>
          </a:p>
          <a:p>
            <a:pPr lvl="0"/>
            <a:r>
              <a:rPr lang="fr-FR" dirty="0"/>
              <a:t> –  Etablissement B</a:t>
            </a:r>
          </a:p>
          <a:p>
            <a:pPr lvl="0"/>
            <a:r>
              <a:rPr lang="fr-FR" dirty="0"/>
              <a:t> –  Etablissement C</a:t>
            </a:r>
          </a:p>
        </p:txBody>
      </p:sp>
      <p:sp>
        <p:nvSpPr>
          <p:cNvPr id="3" name="Espace réservé du texte 2"/>
          <p:cNvSpPr>
            <a:spLocks noGrp="1"/>
          </p:cNvSpPr>
          <p:nvPr>
            <p:ph type="body" sz="quarter" idx="11" hasCustomPrompt="1"/>
          </p:nvPr>
        </p:nvSpPr>
        <p:spPr>
          <a:xfrm>
            <a:off x="720725" y="4625064"/>
            <a:ext cx="3814763" cy="962025"/>
          </a:xfrm>
          <a:prstGeom prst="rect">
            <a:avLst/>
          </a:prstGeom>
        </p:spPr>
        <p:txBody>
          <a:bodyPr vert="horz"/>
          <a:lstStyle>
            <a:lvl1pPr algn="r">
              <a:defRPr sz="1600">
                <a:solidFill>
                  <a:schemeClr val="bg1">
                    <a:lumMod val="65000"/>
                  </a:schemeClr>
                </a:solidFill>
                <a:latin typeface="+mn-lt"/>
              </a:defRPr>
            </a:lvl1pPr>
          </a:lstStyle>
          <a:p>
            <a:pPr lvl="0"/>
            <a:r>
              <a:rPr lang="fr-FR" dirty="0"/>
              <a:t>Intervenant 1</a:t>
            </a:r>
          </a:p>
          <a:p>
            <a:pPr lvl="0"/>
            <a:r>
              <a:rPr lang="fr-FR" dirty="0"/>
              <a:t>Intervenant 2, Intervenant 3</a:t>
            </a:r>
          </a:p>
          <a:p>
            <a:pPr lvl="0"/>
            <a:r>
              <a:rPr lang="fr-FR" dirty="0"/>
              <a:t>Intervenant 4</a:t>
            </a:r>
          </a:p>
        </p:txBody>
      </p:sp>
      <p:sp>
        <p:nvSpPr>
          <p:cNvPr id="5" name="Espace réservé du texte 4"/>
          <p:cNvSpPr>
            <a:spLocks noGrp="1"/>
          </p:cNvSpPr>
          <p:nvPr>
            <p:ph type="body" sz="quarter" idx="12" hasCustomPrompt="1"/>
          </p:nvPr>
        </p:nvSpPr>
        <p:spPr>
          <a:xfrm>
            <a:off x="720724" y="2861139"/>
            <a:ext cx="8423275" cy="1593386"/>
          </a:xfrm>
          <a:prstGeom prst="rect">
            <a:avLst/>
          </a:prstGeom>
        </p:spPr>
        <p:txBody>
          <a:bodyPr vert="horz" lIns="0" tIns="46800" rIns="0" bIns="46800"/>
          <a:lstStyle>
            <a:lvl1pPr>
              <a:defRPr sz="4000" b="0" i="0" cap="all" baseline="0">
                <a:solidFill>
                  <a:srgbClr val="2273B9"/>
                </a:solidFill>
                <a:latin typeface="Oswald Regular"/>
                <a:cs typeface="Oswald Regular"/>
              </a:defRPr>
            </a:lvl1pPr>
          </a:lstStyle>
          <a:p>
            <a:pPr lvl="0"/>
            <a:r>
              <a:rPr lang="fr-FR" dirty="0"/>
              <a:t>Titre principal (présentation)</a:t>
            </a:r>
          </a:p>
        </p:txBody>
      </p:sp>
      <p:pic>
        <p:nvPicPr>
          <p:cNvPr id="13" name="Image 12">
            <a:extLst>
              <a:ext uri="{FF2B5EF4-FFF2-40B4-BE49-F238E27FC236}">
                <a16:creationId xmlns:a16="http://schemas.microsoft.com/office/drawing/2014/main" id="{E046E444-B257-2C4D-8650-5797C88D0A89}"/>
              </a:ext>
            </a:extLst>
          </p:cNvPr>
          <p:cNvPicPr>
            <a:picLocks noChangeAspect="1"/>
          </p:cNvPicPr>
          <p:nvPr userDrawn="1"/>
        </p:nvPicPr>
        <p:blipFill>
          <a:blip r:embed="rId3"/>
          <a:stretch>
            <a:fillRect/>
          </a:stretch>
        </p:blipFill>
        <p:spPr>
          <a:xfrm>
            <a:off x="265191" y="234862"/>
            <a:ext cx="1554578" cy="700075"/>
          </a:xfrm>
          <a:prstGeom prst="rect">
            <a:avLst/>
          </a:prstGeom>
        </p:spPr>
      </p:pic>
      <p:sp>
        <p:nvSpPr>
          <p:cNvPr id="17" name="Rectangle 16"/>
          <p:cNvSpPr/>
          <p:nvPr userDrawn="1"/>
        </p:nvSpPr>
        <p:spPr>
          <a:xfrm>
            <a:off x="0" y="83461"/>
            <a:ext cx="2084960" cy="1008000"/>
          </a:xfrm>
          <a:prstGeom prst="rect">
            <a:avLst/>
          </a:prstGeom>
          <a:solidFill>
            <a:schemeClr val="bg1">
              <a:alpha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E122BB0F-8758-4ED2-A2B9-8D93B4AE042C}"/>
              </a:ext>
            </a:extLst>
          </p:cNvPr>
          <p:cNvPicPr>
            <a:picLocks noChangeAspect="1"/>
          </p:cNvPicPr>
          <p:nvPr userDrawn="1"/>
        </p:nvPicPr>
        <p:blipFill rotWithShape="1">
          <a:blip r:embed="rId4" cstate="email">
            <a:extLst>
              <a:ext uri="{28A0092B-C50C-407E-A947-70E740481C1C}">
                <a14:useLocalDpi xmlns:a14="http://schemas.microsoft.com/office/drawing/2010/main" val="0"/>
              </a:ext>
            </a:extLst>
          </a:blip>
          <a:srcRect b="49528"/>
          <a:stretch/>
        </p:blipFill>
        <p:spPr>
          <a:xfrm>
            <a:off x="3193075" y="1327756"/>
            <a:ext cx="3817323" cy="859406"/>
          </a:xfrm>
          <a:prstGeom prst="rect">
            <a:avLst/>
          </a:prstGeom>
        </p:spPr>
      </p:pic>
      <p:pic>
        <p:nvPicPr>
          <p:cNvPr id="14" name="Image 13">
            <a:extLst>
              <a:ext uri="{FF2B5EF4-FFF2-40B4-BE49-F238E27FC236}">
                <a16:creationId xmlns:a16="http://schemas.microsoft.com/office/drawing/2014/main" id="{0A02E2C4-0D17-48B5-8A94-5E3C716787B2}"/>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7532200" y="317399"/>
            <a:ext cx="2332425" cy="513531"/>
          </a:xfrm>
          <a:prstGeom prst="rect">
            <a:avLst/>
          </a:prstGeom>
        </p:spPr>
      </p:pic>
    </p:spTree>
    <p:extLst>
      <p:ext uri="{BB962C8B-B14F-4D97-AF65-F5344CB8AC3E}">
        <p14:creationId xmlns:p14="http://schemas.microsoft.com/office/powerpoint/2010/main" val="1564307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section v1">
    <p:spTree>
      <p:nvGrpSpPr>
        <p:cNvPr id="1" name=""/>
        <p:cNvGrpSpPr/>
        <p:nvPr/>
      </p:nvGrpSpPr>
      <p:grpSpPr>
        <a:xfrm>
          <a:off x="0" y="0"/>
          <a:ext cx="0" cy="0"/>
          <a:chOff x="0" y="0"/>
          <a:chExt cx="0" cy="0"/>
        </a:xfrm>
      </p:grpSpPr>
      <p:sp>
        <p:nvSpPr>
          <p:cNvPr id="8"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sp>
        <p:nvSpPr>
          <p:cNvPr id="9" name="Line 3"/>
          <p:cNvSpPr/>
          <p:nvPr userDrawn="1"/>
        </p:nvSpPr>
        <p:spPr>
          <a:xfrm>
            <a:off x="720000" y="3240000"/>
            <a:ext cx="8424000" cy="0"/>
          </a:xfrm>
          <a:prstGeom prst="line">
            <a:avLst/>
          </a:prstGeom>
          <a:ln w="18000">
            <a:solidFill>
              <a:srgbClr val="999999"/>
            </a:solidFill>
            <a:round/>
          </a:ln>
        </p:spPr>
      </p:sp>
      <p:pic>
        <p:nvPicPr>
          <p:cNvPr id="11" name="Image 10"/>
          <p:cNvPicPr/>
          <p:nvPr userDrawn="1"/>
        </p:nvPicPr>
        <p:blipFill>
          <a:blip r:embed="rId2"/>
          <a:stretch>
            <a:fillRect/>
          </a:stretch>
        </p:blipFill>
        <p:spPr>
          <a:xfrm>
            <a:off x="8890920" y="5167440"/>
            <a:ext cx="864000" cy="387720"/>
          </a:xfrm>
          <a:prstGeom prst="rect">
            <a:avLst/>
          </a:prstGeom>
          <a:ln>
            <a:noFill/>
          </a:ln>
        </p:spPr>
      </p:pic>
      <p:sp>
        <p:nvSpPr>
          <p:cNvPr id="12" name="CustomShape 5"/>
          <p:cNvSpPr/>
          <p:nvPr userDrawn="1"/>
        </p:nvSpPr>
        <p:spPr>
          <a:xfrm>
            <a:off x="8712000" y="5040000"/>
            <a:ext cx="1224000" cy="576000"/>
          </a:xfrm>
          <a:prstGeom prst="flowChartProcess">
            <a:avLst/>
          </a:prstGeom>
          <a:solidFill>
            <a:srgbClr val="FFFFFF"/>
          </a:solidFill>
          <a:ln>
            <a:noFill/>
          </a:ln>
        </p:spPr>
      </p:sp>
      <p:pic>
        <p:nvPicPr>
          <p:cNvPr id="16" name="Image 15" descr="rvb_02.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17" name="Rectangle 16"/>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Espace réservé du texte 18"/>
          <p:cNvSpPr>
            <a:spLocks noGrp="1"/>
          </p:cNvSpPr>
          <p:nvPr>
            <p:ph type="body" sz="quarter" idx="10" hasCustomPrompt="1"/>
          </p:nvPr>
        </p:nvSpPr>
        <p:spPr>
          <a:xfrm>
            <a:off x="720725" y="3296375"/>
            <a:ext cx="8423275" cy="1743938"/>
          </a:xfrm>
          <a:prstGeom prst="rect">
            <a:avLst/>
          </a:prstGeom>
        </p:spPr>
        <p:txBody>
          <a:bodyPr vert="horz" lIns="0" tIns="46800" rIns="0"/>
          <a:lstStyle>
            <a:lvl1pPr>
              <a:defRPr sz="4000" b="0" cap="all">
                <a:solidFill>
                  <a:srgbClr val="2273B9"/>
                </a:solidFill>
                <a:latin typeface="Oswald Regular"/>
                <a:cs typeface="Oswald Regular"/>
              </a:defRPr>
            </a:lvl1pPr>
          </a:lstStyle>
          <a:p>
            <a:pPr lvl="0"/>
            <a:r>
              <a:rPr lang="fr-FR" dirty="0"/>
              <a:t>Sous-titre (section) v1</a:t>
            </a:r>
          </a:p>
        </p:txBody>
      </p:sp>
      <p:sp>
        <p:nvSpPr>
          <p:cNvPr id="21" name="Espace réservé du texte 20"/>
          <p:cNvSpPr>
            <a:spLocks noGrp="1"/>
          </p:cNvSpPr>
          <p:nvPr>
            <p:ph type="body" sz="quarter" idx="11" hasCustomPrompt="1"/>
          </p:nvPr>
        </p:nvSpPr>
        <p:spPr>
          <a:xfrm>
            <a:off x="720725" y="1741488"/>
            <a:ext cx="8423275" cy="1433512"/>
          </a:xfrm>
          <a:prstGeom prst="rect">
            <a:avLst/>
          </a:prstGeom>
        </p:spPr>
        <p:txBody>
          <a:bodyPr vert="horz" lIns="0" tIns="46800" rIns="0" anchor="b"/>
          <a:lstStyle>
            <a:lvl1pPr algn="l">
              <a:tabLst>
                <a:tab pos="363538" algn="l"/>
                <a:tab pos="715963" algn="l"/>
                <a:tab pos="1079500" algn="l"/>
              </a:tabLst>
              <a:defRPr b="0" i="0" cap="all">
                <a:solidFill>
                  <a:schemeClr val="bg1">
                    <a:lumMod val="65000"/>
                  </a:schemeClr>
                </a:solidFill>
                <a:latin typeface="Oswald Light"/>
                <a:cs typeface="Oswald Light"/>
              </a:defRPr>
            </a:lvl1pPr>
          </a:lstStyle>
          <a:p>
            <a:pPr lvl="0"/>
            <a:r>
              <a:rPr lang="fr-FR" dirty="0"/>
              <a:t>Texte niveau 1</a:t>
            </a:r>
          </a:p>
          <a:p>
            <a:pPr lvl="0"/>
            <a:r>
              <a:rPr lang="fr-FR" dirty="0"/>
              <a:t>	Texte niveau 2</a:t>
            </a:r>
          </a:p>
          <a:p>
            <a:pPr lvl="0"/>
            <a:r>
              <a:rPr lang="fr-FR" dirty="0"/>
              <a:t>		Texte niveau 3</a:t>
            </a:r>
          </a:p>
          <a:p>
            <a:pPr lvl="0"/>
            <a:r>
              <a:rPr lang="fr-FR" dirty="0"/>
              <a:t>			Texte niveau 4</a:t>
            </a:r>
          </a:p>
        </p:txBody>
      </p:sp>
      <p:pic>
        <p:nvPicPr>
          <p:cNvPr id="14" name="Image 13">
            <a:extLst>
              <a:ext uri="{FF2B5EF4-FFF2-40B4-BE49-F238E27FC236}">
                <a16:creationId xmlns:a16="http://schemas.microsoft.com/office/drawing/2014/main" id="{B8357019-C870-4FAB-BDB7-B946CA790FEB}"/>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3896037" y="286821"/>
            <a:ext cx="2317882" cy="521832"/>
          </a:xfrm>
          <a:prstGeom prst="rect">
            <a:avLst/>
          </a:prstGeom>
        </p:spPr>
      </p:pic>
    </p:spTree>
    <p:extLst>
      <p:ext uri="{BB962C8B-B14F-4D97-AF65-F5344CB8AC3E}">
        <p14:creationId xmlns:p14="http://schemas.microsoft.com/office/powerpoint/2010/main" val="352600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section v2">
    <p:spTree>
      <p:nvGrpSpPr>
        <p:cNvPr id="1" name=""/>
        <p:cNvGrpSpPr/>
        <p:nvPr/>
      </p:nvGrpSpPr>
      <p:grpSpPr>
        <a:xfrm>
          <a:off x="0" y="0"/>
          <a:ext cx="0" cy="0"/>
          <a:chOff x="0" y="0"/>
          <a:chExt cx="0" cy="0"/>
        </a:xfrm>
      </p:grpSpPr>
      <p:sp>
        <p:nvSpPr>
          <p:cNvPr id="8"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sp>
        <p:nvSpPr>
          <p:cNvPr id="9" name="Line 3"/>
          <p:cNvSpPr/>
          <p:nvPr userDrawn="1"/>
        </p:nvSpPr>
        <p:spPr>
          <a:xfrm>
            <a:off x="4200070" y="3240000"/>
            <a:ext cx="5735929" cy="0"/>
          </a:xfrm>
          <a:prstGeom prst="line">
            <a:avLst/>
          </a:prstGeom>
          <a:ln w="18000">
            <a:solidFill>
              <a:srgbClr val="999999"/>
            </a:solidFill>
            <a:round/>
          </a:ln>
        </p:spPr>
      </p:sp>
      <p:pic>
        <p:nvPicPr>
          <p:cNvPr id="11" name="Image 10"/>
          <p:cNvPicPr/>
          <p:nvPr userDrawn="1"/>
        </p:nvPicPr>
        <p:blipFill>
          <a:blip r:embed="rId2"/>
          <a:stretch>
            <a:fillRect/>
          </a:stretch>
        </p:blipFill>
        <p:spPr>
          <a:xfrm>
            <a:off x="8890920" y="5167440"/>
            <a:ext cx="864000" cy="387720"/>
          </a:xfrm>
          <a:prstGeom prst="rect">
            <a:avLst/>
          </a:prstGeom>
          <a:ln>
            <a:noFill/>
          </a:ln>
        </p:spPr>
      </p:pic>
      <p:sp>
        <p:nvSpPr>
          <p:cNvPr id="12" name="CustomShape 5"/>
          <p:cNvSpPr/>
          <p:nvPr userDrawn="1"/>
        </p:nvSpPr>
        <p:spPr>
          <a:xfrm>
            <a:off x="8712000" y="5040000"/>
            <a:ext cx="1224000" cy="576000"/>
          </a:xfrm>
          <a:prstGeom prst="flowChartProcess">
            <a:avLst/>
          </a:prstGeom>
          <a:solidFill>
            <a:srgbClr val="FFFFFF"/>
          </a:solidFill>
          <a:ln>
            <a:noFill/>
          </a:ln>
        </p:spPr>
      </p:sp>
      <p:pic>
        <p:nvPicPr>
          <p:cNvPr id="16" name="Image 15" descr="rvb_02.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17" name="Rectangle 16"/>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Espace réservé du texte 18"/>
          <p:cNvSpPr>
            <a:spLocks noGrp="1"/>
          </p:cNvSpPr>
          <p:nvPr>
            <p:ph type="body" sz="quarter" idx="10" hasCustomPrompt="1"/>
          </p:nvPr>
        </p:nvSpPr>
        <p:spPr>
          <a:xfrm>
            <a:off x="4200071" y="3296375"/>
            <a:ext cx="5735929" cy="1743938"/>
          </a:xfrm>
          <a:prstGeom prst="rect">
            <a:avLst/>
          </a:prstGeom>
        </p:spPr>
        <p:txBody>
          <a:bodyPr vert="horz" lIns="0" rIns="0"/>
          <a:lstStyle>
            <a:lvl1pPr>
              <a:defRPr sz="4000" b="0" cap="all">
                <a:solidFill>
                  <a:srgbClr val="2273B9"/>
                </a:solidFill>
                <a:latin typeface="Oswald Regular"/>
                <a:cs typeface="Oswald Regular"/>
              </a:defRPr>
            </a:lvl1pPr>
          </a:lstStyle>
          <a:p>
            <a:pPr lvl="0"/>
            <a:r>
              <a:rPr lang="fr-FR" dirty="0"/>
              <a:t>Sous-titre (section) v2</a:t>
            </a:r>
          </a:p>
        </p:txBody>
      </p:sp>
      <p:sp>
        <p:nvSpPr>
          <p:cNvPr id="21" name="Espace réservé du texte 20"/>
          <p:cNvSpPr>
            <a:spLocks noGrp="1"/>
          </p:cNvSpPr>
          <p:nvPr>
            <p:ph type="body" sz="quarter" idx="11" hasCustomPrompt="1"/>
          </p:nvPr>
        </p:nvSpPr>
        <p:spPr>
          <a:xfrm>
            <a:off x="4200071" y="1741488"/>
            <a:ext cx="5735929" cy="1433512"/>
          </a:xfrm>
          <a:prstGeom prst="rect">
            <a:avLst/>
          </a:prstGeom>
        </p:spPr>
        <p:txBody>
          <a:bodyPr vert="horz" lIns="0" rIns="0" anchor="b"/>
          <a:lstStyle>
            <a:lvl1pPr algn="l">
              <a:tabLst>
                <a:tab pos="363538" algn="l"/>
                <a:tab pos="715963" algn="l"/>
                <a:tab pos="1079500" algn="l"/>
              </a:tabLst>
              <a:defRPr b="0" i="0" cap="all">
                <a:solidFill>
                  <a:schemeClr val="bg1">
                    <a:lumMod val="65000"/>
                  </a:schemeClr>
                </a:solidFill>
                <a:latin typeface="Oswald Light"/>
                <a:cs typeface="Oswald Light"/>
              </a:defRPr>
            </a:lvl1pPr>
          </a:lstStyle>
          <a:p>
            <a:pPr lvl="0"/>
            <a:r>
              <a:rPr lang="fr-FR" dirty="0"/>
              <a:t>Texte niveau 1</a:t>
            </a:r>
          </a:p>
          <a:p>
            <a:pPr lvl="0"/>
            <a:r>
              <a:rPr lang="fr-FR" dirty="0"/>
              <a:t>	Texte niveau 2</a:t>
            </a:r>
          </a:p>
          <a:p>
            <a:pPr lvl="0"/>
            <a:r>
              <a:rPr lang="fr-FR" dirty="0"/>
              <a:t>		Texte niveau 3</a:t>
            </a:r>
          </a:p>
          <a:p>
            <a:pPr lvl="0"/>
            <a:r>
              <a:rPr lang="fr-FR" dirty="0"/>
              <a:t>			Texte niveau 4</a:t>
            </a:r>
          </a:p>
        </p:txBody>
      </p:sp>
      <p:sp>
        <p:nvSpPr>
          <p:cNvPr id="4" name="Espace réservé pour une image  3"/>
          <p:cNvSpPr>
            <a:spLocks noGrp="1"/>
          </p:cNvSpPr>
          <p:nvPr>
            <p:ph type="pic" sz="quarter" idx="12"/>
          </p:nvPr>
        </p:nvSpPr>
        <p:spPr>
          <a:xfrm>
            <a:off x="0" y="0"/>
            <a:ext cx="4045857" cy="5670550"/>
          </a:xfrm>
          <a:prstGeom prst="rect">
            <a:avLst/>
          </a:prstGeom>
        </p:spPr>
        <p:txBody>
          <a:bodyPr vert="horz"/>
          <a:lstStyle/>
          <a:p>
            <a:endParaRPr lang="fr-FR" dirty="0"/>
          </a:p>
        </p:txBody>
      </p:sp>
      <p:pic>
        <p:nvPicPr>
          <p:cNvPr id="14" name="Image 13">
            <a:extLst>
              <a:ext uri="{FF2B5EF4-FFF2-40B4-BE49-F238E27FC236}">
                <a16:creationId xmlns:a16="http://schemas.microsoft.com/office/drawing/2014/main" id="{307D4A27-3A80-43C2-AD76-F4F8B4DEC357}"/>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909093" y="295431"/>
            <a:ext cx="2317882" cy="521832"/>
          </a:xfrm>
          <a:prstGeom prst="rect">
            <a:avLst/>
          </a:prstGeom>
        </p:spPr>
      </p:pic>
    </p:spTree>
    <p:extLst>
      <p:ext uri="{BB962C8B-B14F-4D97-AF65-F5344CB8AC3E}">
        <p14:creationId xmlns:p14="http://schemas.microsoft.com/office/powerpoint/2010/main" val="1046003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itation v1">
    <p:spTree>
      <p:nvGrpSpPr>
        <p:cNvPr id="1" name=""/>
        <p:cNvGrpSpPr/>
        <p:nvPr/>
      </p:nvGrpSpPr>
      <p:grpSpPr>
        <a:xfrm>
          <a:off x="0" y="0"/>
          <a:ext cx="0" cy="0"/>
          <a:chOff x="0" y="0"/>
          <a:chExt cx="0" cy="0"/>
        </a:xfrm>
      </p:grpSpPr>
      <p:sp>
        <p:nvSpPr>
          <p:cNvPr id="19" name="Rectangle à coins arrondis 18"/>
          <p:cNvSpPr/>
          <p:nvPr userDrawn="1"/>
        </p:nvSpPr>
        <p:spPr>
          <a:xfrm>
            <a:off x="1309234" y="698472"/>
            <a:ext cx="7471909" cy="3202086"/>
          </a:xfrm>
          <a:prstGeom prst="roundRect">
            <a:avLst>
              <a:gd name="adj" fmla="val 2786"/>
            </a:avLst>
          </a:prstGeom>
          <a:solidFill>
            <a:srgbClr val="2273B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Line 5"/>
          <p:cNvSpPr/>
          <p:nvPr userDrawn="1"/>
        </p:nvSpPr>
        <p:spPr>
          <a:xfrm>
            <a:off x="284572" y="431381"/>
            <a:ext cx="9521642" cy="0"/>
          </a:xfrm>
          <a:prstGeom prst="line">
            <a:avLst/>
          </a:prstGeom>
          <a:ln w="18000">
            <a:solidFill>
              <a:srgbClr val="999999"/>
            </a:solidFill>
            <a:round/>
          </a:ln>
        </p:spPr>
      </p:sp>
      <p:sp>
        <p:nvSpPr>
          <p:cNvPr id="3" name="Espace réservé du texte 2"/>
          <p:cNvSpPr>
            <a:spLocks noGrp="1"/>
          </p:cNvSpPr>
          <p:nvPr>
            <p:ph type="body" sz="quarter" idx="10" hasCustomPrompt="1"/>
          </p:nvPr>
        </p:nvSpPr>
        <p:spPr>
          <a:xfrm>
            <a:off x="284162" y="172584"/>
            <a:ext cx="9522051" cy="295275"/>
          </a:xfrm>
          <a:prstGeom prst="rect">
            <a:avLst/>
          </a:prstGeom>
        </p:spPr>
        <p:txBody>
          <a:bodyPr vert="horz" lIns="0" rIns="0"/>
          <a:lstStyle>
            <a:lvl1pPr>
              <a:defRPr sz="1400" b="0" i="0" cap="all">
                <a:solidFill>
                  <a:schemeClr val="bg1">
                    <a:lumMod val="65000"/>
                  </a:schemeClr>
                </a:solidFill>
                <a:latin typeface="Oswald Light"/>
                <a:cs typeface="Oswald Light"/>
              </a:defRPr>
            </a:lvl1pPr>
          </a:lstStyle>
          <a:p>
            <a:pPr lvl="0"/>
            <a:r>
              <a:rPr lang="fr-FR" dirty="0"/>
              <a:t>Texte</a:t>
            </a:r>
          </a:p>
        </p:txBody>
      </p:sp>
      <p:sp>
        <p:nvSpPr>
          <p:cNvPr id="12" name="Espace réservé du texte 5"/>
          <p:cNvSpPr>
            <a:spLocks noGrp="1"/>
          </p:cNvSpPr>
          <p:nvPr>
            <p:ph type="body" sz="quarter" idx="14" hasCustomPrompt="1"/>
          </p:nvPr>
        </p:nvSpPr>
        <p:spPr>
          <a:xfrm>
            <a:off x="1308100" y="4352271"/>
            <a:ext cx="7471909" cy="769937"/>
          </a:xfrm>
          <a:prstGeom prst="rect">
            <a:avLst/>
          </a:prstGeom>
        </p:spPr>
        <p:txBody>
          <a:bodyPr vert="horz"/>
          <a:lstStyle>
            <a:lvl1pPr algn="r">
              <a:defRPr sz="2000" b="0" i="0">
                <a:solidFill>
                  <a:schemeClr val="bg1">
                    <a:lumMod val="65000"/>
                  </a:schemeClr>
                </a:solidFill>
                <a:latin typeface="Oswald Regular"/>
                <a:cs typeface="Oswald Regular"/>
              </a:defRPr>
            </a:lvl1pPr>
          </a:lstStyle>
          <a:p>
            <a:pPr lvl="0"/>
            <a:r>
              <a:rPr lang="fr-FR" dirty="0" err="1"/>
              <a:t>Whoever</a:t>
            </a:r>
            <a:r>
              <a:rPr lang="fr-FR" dirty="0"/>
              <a:t> </a:t>
            </a:r>
            <a:r>
              <a:rPr lang="fr-FR" dirty="0" err="1"/>
              <a:t>said</a:t>
            </a:r>
            <a:r>
              <a:rPr lang="fr-FR" dirty="0"/>
              <a:t> </a:t>
            </a:r>
            <a:r>
              <a:rPr lang="fr-FR" dirty="0" err="1"/>
              <a:t>it</a:t>
            </a:r>
            <a:r>
              <a:rPr lang="fr-FR" dirty="0"/>
              <a:t> first</a:t>
            </a:r>
          </a:p>
        </p:txBody>
      </p:sp>
      <p:sp>
        <p:nvSpPr>
          <p:cNvPr id="14" name="Espace réservé du texte 13"/>
          <p:cNvSpPr>
            <a:spLocks noGrp="1"/>
          </p:cNvSpPr>
          <p:nvPr>
            <p:ph type="body" sz="quarter" idx="15" hasCustomPrompt="1"/>
          </p:nvPr>
        </p:nvSpPr>
        <p:spPr>
          <a:xfrm>
            <a:off x="1309234" y="698472"/>
            <a:ext cx="7470775" cy="3084162"/>
          </a:xfrm>
          <a:prstGeom prst="rect">
            <a:avLst/>
          </a:prstGeom>
        </p:spPr>
        <p:txBody>
          <a:bodyPr vert="horz" lIns="180000" tIns="133200" rIns="180000" bIns="180000"/>
          <a:lstStyle>
            <a:lvl1pPr>
              <a:defRPr sz="4000" b="0" cap="all" baseline="0">
                <a:solidFill>
                  <a:schemeClr val="bg1"/>
                </a:solidFill>
                <a:latin typeface="Oswald Regular"/>
                <a:cs typeface="Oswald Regular"/>
              </a:defRPr>
            </a:lvl1pPr>
          </a:lstStyle>
          <a:p>
            <a:pPr lvl="0"/>
            <a:r>
              <a:rPr lang="fr-FR" dirty="0"/>
              <a:t>Saisissez une citation ici.</a:t>
            </a:r>
          </a:p>
        </p:txBody>
      </p:sp>
      <p:sp>
        <p:nvSpPr>
          <p:cNvPr id="20" name="Triangle isocèle 19"/>
          <p:cNvSpPr/>
          <p:nvPr userDrawn="1"/>
        </p:nvSpPr>
        <p:spPr>
          <a:xfrm rot="10800000">
            <a:off x="7338784" y="3900557"/>
            <a:ext cx="453571" cy="362843"/>
          </a:xfrm>
          <a:prstGeom prst="triangle">
            <a:avLst/>
          </a:prstGeom>
          <a:solidFill>
            <a:srgbClr val="1D5CA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pic>
        <p:nvPicPr>
          <p:cNvPr id="24" name="Image 23" descr="rvb_02.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25" name="Rectangle 24"/>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itation v2">
    <p:bg>
      <p:bgPr>
        <a:solidFill>
          <a:srgbClr val="2273B9"/>
        </a:solidFill>
        <a:effectLst/>
      </p:bgPr>
    </p:bg>
    <p:spTree>
      <p:nvGrpSpPr>
        <p:cNvPr id="1" name=""/>
        <p:cNvGrpSpPr/>
        <p:nvPr/>
      </p:nvGrpSpPr>
      <p:grpSpPr>
        <a:xfrm>
          <a:off x="0" y="0"/>
          <a:ext cx="0" cy="0"/>
          <a:chOff x="0" y="0"/>
          <a:chExt cx="0" cy="0"/>
        </a:xfrm>
      </p:grpSpPr>
      <p:sp>
        <p:nvSpPr>
          <p:cNvPr id="8"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pic>
        <p:nvPicPr>
          <p:cNvPr id="11" name="Image 10"/>
          <p:cNvPicPr/>
          <p:nvPr userDrawn="1"/>
        </p:nvPicPr>
        <p:blipFill>
          <a:blip r:embed="rId2"/>
          <a:stretch>
            <a:fillRect/>
          </a:stretch>
        </p:blipFill>
        <p:spPr>
          <a:xfrm>
            <a:off x="8890920" y="5167440"/>
            <a:ext cx="864000" cy="387720"/>
          </a:xfrm>
          <a:prstGeom prst="rect">
            <a:avLst/>
          </a:prstGeom>
          <a:ln>
            <a:noFill/>
          </a:ln>
        </p:spPr>
      </p:pic>
      <p:sp>
        <p:nvSpPr>
          <p:cNvPr id="12" name="CustomShape 5"/>
          <p:cNvSpPr/>
          <p:nvPr userDrawn="1"/>
        </p:nvSpPr>
        <p:spPr>
          <a:xfrm>
            <a:off x="9037122" y="5117364"/>
            <a:ext cx="898877" cy="462352"/>
          </a:xfrm>
          <a:prstGeom prst="flowChartProcess">
            <a:avLst/>
          </a:prstGeom>
          <a:solidFill>
            <a:srgbClr val="FFFFFF"/>
          </a:solidFill>
          <a:ln>
            <a:noFill/>
          </a:ln>
        </p:spPr>
      </p:sp>
      <p:pic>
        <p:nvPicPr>
          <p:cNvPr id="16" name="Image 15" descr="rvb_02.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4" name="Espace réservé pour une image  3"/>
          <p:cNvSpPr>
            <a:spLocks noGrp="1"/>
          </p:cNvSpPr>
          <p:nvPr>
            <p:ph type="pic" sz="quarter" idx="12"/>
          </p:nvPr>
        </p:nvSpPr>
        <p:spPr>
          <a:xfrm>
            <a:off x="0" y="0"/>
            <a:ext cx="4045857" cy="5670550"/>
          </a:xfrm>
          <a:prstGeom prst="rect">
            <a:avLst/>
          </a:prstGeom>
        </p:spPr>
        <p:txBody>
          <a:bodyPr vert="horz"/>
          <a:lstStyle/>
          <a:p>
            <a:endParaRPr lang="fr-FR" dirty="0"/>
          </a:p>
        </p:txBody>
      </p:sp>
      <p:sp>
        <p:nvSpPr>
          <p:cNvPr id="18" name="CustomShape 5"/>
          <p:cNvSpPr/>
          <p:nvPr userDrawn="1"/>
        </p:nvSpPr>
        <p:spPr>
          <a:xfrm>
            <a:off x="9036332" y="5117364"/>
            <a:ext cx="898877" cy="462352"/>
          </a:xfrm>
          <a:prstGeom prst="flowChartProcess">
            <a:avLst/>
          </a:prstGeom>
          <a:solidFill>
            <a:srgbClr val="1D5CAB">
              <a:alpha val="50000"/>
            </a:srgbClr>
          </a:solidFill>
          <a:ln>
            <a:noFill/>
          </a:ln>
        </p:spPr>
      </p:sp>
      <p:sp>
        <p:nvSpPr>
          <p:cNvPr id="3" name="Espace réservé du texte 2"/>
          <p:cNvSpPr>
            <a:spLocks noGrp="1"/>
          </p:cNvSpPr>
          <p:nvPr>
            <p:ph type="body" sz="quarter" idx="13" hasCustomPrompt="1"/>
          </p:nvPr>
        </p:nvSpPr>
        <p:spPr>
          <a:xfrm>
            <a:off x="4137025" y="1025030"/>
            <a:ext cx="5799138" cy="2503615"/>
          </a:xfrm>
          <a:prstGeom prst="rect">
            <a:avLst/>
          </a:prstGeom>
        </p:spPr>
        <p:txBody>
          <a:bodyPr vert="horz"/>
          <a:lstStyle>
            <a:lvl1pPr>
              <a:defRPr sz="3600" b="0" i="0" cap="all" baseline="0">
                <a:solidFill>
                  <a:schemeClr val="bg1"/>
                </a:solidFill>
                <a:latin typeface="Oswald Regular"/>
                <a:cs typeface="Oswald Regular"/>
              </a:defRPr>
            </a:lvl1pPr>
          </a:lstStyle>
          <a:p>
            <a:pPr lvl="0"/>
            <a:r>
              <a:rPr lang="fr-FR" dirty="0"/>
              <a:t>Saisissez une citation ici.</a:t>
            </a:r>
          </a:p>
        </p:txBody>
      </p:sp>
      <p:sp>
        <p:nvSpPr>
          <p:cNvPr id="6" name="Espace réservé du texte 5"/>
          <p:cNvSpPr>
            <a:spLocks noGrp="1"/>
          </p:cNvSpPr>
          <p:nvPr>
            <p:ph type="body" sz="quarter" idx="14" hasCustomPrompt="1"/>
          </p:nvPr>
        </p:nvSpPr>
        <p:spPr>
          <a:xfrm>
            <a:off x="4137025" y="3529013"/>
            <a:ext cx="5797550" cy="769937"/>
          </a:xfrm>
          <a:prstGeom prst="rect">
            <a:avLst/>
          </a:prstGeom>
        </p:spPr>
        <p:txBody>
          <a:bodyPr vert="horz"/>
          <a:lstStyle>
            <a:lvl1pPr>
              <a:defRPr sz="2000" b="0" i="0">
                <a:solidFill>
                  <a:schemeClr val="bg1">
                    <a:lumMod val="75000"/>
                  </a:schemeClr>
                </a:solidFill>
                <a:latin typeface="Oswald Regular"/>
                <a:cs typeface="Oswald Regular"/>
              </a:defRPr>
            </a:lvl1pPr>
          </a:lstStyle>
          <a:p>
            <a:pPr lvl="0"/>
            <a:r>
              <a:rPr lang="fr-FR" dirty="0" err="1"/>
              <a:t>Whoever</a:t>
            </a:r>
            <a:r>
              <a:rPr lang="fr-FR" dirty="0"/>
              <a:t> </a:t>
            </a:r>
            <a:r>
              <a:rPr lang="fr-FR" dirty="0" err="1"/>
              <a:t>said</a:t>
            </a:r>
            <a:r>
              <a:rPr lang="fr-FR" dirty="0"/>
              <a:t> </a:t>
            </a:r>
            <a:r>
              <a:rPr lang="fr-FR" dirty="0" err="1"/>
              <a:t>it</a:t>
            </a:r>
            <a:r>
              <a:rPr lang="fr-FR" dirty="0"/>
              <a:t> first</a:t>
            </a:r>
          </a:p>
        </p:txBody>
      </p:sp>
    </p:spTree>
    <p:extLst>
      <p:ext uri="{BB962C8B-B14F-4D97-AF65-F5344CB8AC3E}">
        <p14:creationId xmlns:p14="http://schemas.microsoft.com/office/powerpoint/2010/main" val="1373956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ste puces colorées">
    <p:spTree>
      <p:nvGrpSpPr>
        <p:cNvPr id="1" name=""/>
        <p:cNvGrpSpPr/>
        <p:nvPr/>
      </p:nvGrpSpPr>
      <p:grpSpPr>
        <a:xfrm>
          <a:off x="0" y="0"/>
          <a:ext cx="0" cy="0"/>
          <a:chOff x="0" y="0"/>
          <a:chExt cx="0" cy="0"/>
        </a:xfrm>
      </p:grpSpPr>
      <p:sp>
        <p:nvSpPr>
          <p:cNvPr id="4" name="Line 5"/>
          <p:cNvSpPr/>
          <p:nvPr userDrawn="1"/>
        </p:nvSpPr>
        <p:spPr>
          <a:xfrm>
            <a:off x="284572" y="431381"/>
            <a:ext cx="9521642" cy="0"/>
          </a:xfrm>
          <a:prstGeom prst="line">
            <a:avLst/>
          </a:prstGeom>
          <a:ln w="18000">
            <a:solidFill>
              <a:srgbClr val="999999"/>
            </a:solidFill>
            <a:round/>
          </a:ln>
        </p:spPr>
      </p:sp>
      <p:sp>
        <p:nvSpPr>
          <p:cNvPr id="3" name="Espace réservé du texte 2"/>
          <p:cNvSpPr>
            <a:spLocks noGrp="1"/>
          </p:cNvSpPr>
          <p:nvPr>
            <p:ph type="body" sz="quarter" idx="10" hasCustomPrompt="1"/>
          </p:nvPr>
        </p:nvSpPr>
        <p:spPr>
          <a:xfrm>
            <a:off x="284162" y="172584"/>
            <a:ext cx="9522051" cy="295275"/>
          </a:xfrm>
          <a:prstGeom prst="rect">
            <a:avLst/>
          </a:prstGeom>
        </p:spPr>
        <p:txBody>
          <a:bodyPr vert="horz" lIns="0" rIns="0"/>
          <a:lstStyle>
            <a:lvl1pPr>
              <a:defRPr sz="1400" b="0" i="0" cap="all">
                <a:solidFill>
                  <a:schemeClr val="bg1">
                    <a:lumMod val="65000"/>
                  </a:schemeClr>
                </a:solidFill>
                <a:latin typeface="Oswald Light"/>
                <a:cs typeface="Oswald Light"/>
              </a:defRPr>
            </a:lvl1pPr>
          </a:lstStyle>
          <a:p>
            <a:pPr lvl="0"/>
            <a:r>
              <a:rPr lang="fr-FR" dirty="0"/>
              <a:t>Texte</a:t>
            </a:r>
          </a:p>
        </p:txBody>
      </p:sp>
      <p:sp>
        <p:nvSpPr>
          <p:cNvPr id="9" name="Espace réservé du texte 8"/>
          <p:cNvSpPr>
            <a:spLocks noGrp="1"/>
          </p:cNvSpPr>
          <p:nvPr>
            <p:ph type="body" sz="quarter" idx="11" hasCustomPrompt="1"/>
          </p:nvPr>
        </p:nvSpPr>
        <p:spPr>
          <a:xfrm>
            <a:off x="284163" y="478482"/>
            <a:ext cx="9521825" cy="484188"/>
          </a:xfrm>
          <a:prstGeom prst="rect">
            <a:avLst/>
          </a:prstGeom>
        </p:spPr>
        <p:txBody>
          <a:bodyPr vert="horz" lIns="0" tIns="0" rIns="0"/>
          <a:lstStyle>
            <a:lvl1pPr>
              <a:defRPr b="0" i="0" cap="all">
                <a:solidFill>
                  <a:srgbClr val="1D5CAB"/>
                </a:solidFill>
                <a:latin typeface="Oswald Regular"/>
                <a:cs typeface="Oswald Regular"/>
              </a:defRPr>
            </a:lvl1pPr>
          </a:lstStyle>
          <a:p>
            <a:pPr lvl="0"/>
            <a:r>
              <a:rPr lang="fr-FR" dirty="0"/>
              <a:t>Texte de titre</a:t>
            </a:r>
          </a:p>
        </p:txBody>
      </p:sp>
      <p:sp>
        <p:nvSpPr>
          <p:cNvPr id="11" name="Espace réservé du texte 10"/>
          <p:cNvSpPr>
            <a:spLocks noGrp="1"/>
          </p:cNvSpPr>
          <p:nvPr>
            <p:ph type="body" sz="quarter" idx="12" hasCustomPrompt="1"/>
          </p:nvPr>
        </p:nvSpPr>
        <p:spPr>
          <a:xfrm>
            <a:off x="284163" y="1006475"/>
            <a:ext cx="9521825" cy="4110038"/>
          </a:xfrm>
          <a:prstGeom prst="rect">
            <a:avLst/>
          </a:prstGeom>
        </p:spPr>
        <p:txBody>
          <a:bodyPr vert="horz" lIns="0" rIns="0"/>
          <a:lstStyle>
            <a:lvl1pPr marL="180000" indent="180000" algn="l">
              <a:buClrTx/>
              <a:buSzPct val="60000"/>
              <a:buFont typeface="Wingdings" charset="2"/>
              <a:buChar char="u"/>
              <a:defRPr sz="2000" b="0" i="0">
                <a:solidFill>
                  <a:srgbClr val="E30037"/>
                </a:solidFill>
                <a:latin typeface="Oswald Regular"/>
                <a:cs typeface="Oswald Regular"/>
              </a:defRPr>
            </a:lvl1pPr>
            <a:lvl2pPr marL="541338" indent="-179388" algn="l">
              <a:buClrTx/>
              <a:buSzPct val="60000"/>
              <a:buFont typeface="Wingdings" charset="2"/>
              <a:buChar char="u"/>
              <a:defRPr>
                <a:solidFill>
                  <a:srgbClr val="1D5CAB"/>
                </a:solidFill>
                <a:latin typeface="Oswald Regular" panose="00000500000000000000" pitchFamily="2" charset="0"/>
              </a:defRPr>
            </a:lvl2pPr>
            <a:lvl3pPr marL="533400" indent="179388" algn="l">
              <a:buClrTx/>
              <a:buSzPct val="100000"/>
              <a:buFont typeface="Wingdings" charset="2"/>
              <a:buChar char="§"/>
              <a:defRPr b="0" i="0">
                <a:solidFill>
                  <a:schemeClr val="bg1">
                    <a:lumMod val="50000"/>
                  </a:schemeClr>
                </a:solidFill>
                <a:latin typeface="Oswald Light"/>
                <a:cs typeface="Oswald Light"/>
              </a:defRPr>
            </a:lvl3pPr>
            <a:lvl4pPr marL="714375" indent="179388" algn="l">
              <a:buClrTx/>
              <a:buSzPct val="100000"/>
              <a:buFont typeface="Lucida Grande"/>
              <a:buChar char="-"/>
              <a:defRPr sz="1600" b="0" i="1">
                <a:solidFill>
                  <a:srgbClr val="7F7F7F"/>
                </a:solidFill>
                <a:latin typeface="Oswald Light"/>
                <a:cs typeface="Oswald Light"/>
              </a:defRPr>
            </a:lvl4pPr>
            <a:lvl5pPr marL="361950" indent="179388" algn="l">
              <a:buClrTx/>
              <a:buSzPct val="60000"/>
              <a:buFont typeface="Wingdings" charset="2"/>
              <a:buChar char="u"/>
              <a:tabLst>
                <a:tab pos="363538" algn="l"/>
              </a:tabLst>
              <a:defRPr b="0" i="0">
                <a:solidFill>
                  <a:srgbClr val="1D5CAB"/>
                </a:solidFill>
                <a:latin typeface="Oswald Regular"/>
                <a:cs typeface="Oswald Regular"/>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pic>
        <p:nvPicPr>
          <p:cNvPr id="13" name="Image 12" descr="rvb_02.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14" name="Rectangle 13"/>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48119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ste puces BW">
    <p:spTree>
      <p:nvGrpSpPr>
        <p:cNvPr id="1" name=""/>
        <p:cNvGrpSpPr/>
        <p:nvPr/>
      </p:nvGrpSpPr>
      <p:grpSpPr>
        <a:xfrm>
          <a:off x="0" y="0"/>
          <a:ext cx="0" cy="0"/>
          <a:chOff x="0" y="0"/>
          <a:chExt cx="0" cy="0"/>
        </a:xfrm>
      </p:grpSpPr>
      <p:sp>
        <p:nvSpPr>
          <p:cNvPr id="4" name="Line 5"/>
          <p:cNvSpPr/>
          <p:nvPr userDrawn="1"/>
        </p:nvSpPr>
        <p:spPr>
          <a:xfrm>
            <a:off x="284572" y="431381"/>
            <a:ext cx="9521642" cy="0"/>
          </a:xfrm>
          <a:prstGeom prst="line">
            <a:avLst/>
          </a:prstGeom>
          <a:ln w="18000">
            <a:solidFill>
              <a:srgbClr val="999999"/>
            </a:solidFill>
            <a:round/>
          </a:ln>
        </p:spPr>
      </p:sp>
      <p:sp>
        <p:nvSpPr>
          <p:cNvPr id="3" name="Espace réservé du texte 2"/>
          <p:cNvSpPr>
            <a:spLocks noGrp="1"/>
          </p:cNvSpPr>
          <p:nvPr>
            <p:ph type="body" sz="quarter" idx="10" hasCustomPrompt="1"/>
          </p:nvPr>
        </p:nvSpPr>
        <p:spPr>
          <a:xfrm>
            <a:off x="284162" y="172584"/>
            <a:ext cx="9522051" cy="295275"/>
          </a:xfrm>
          <a:prstGeom prst="rect">
            <a:avLst/>
          </a:prstGeom>
        </p:spPr>
        <p:txBody>
          <a:bodyPr vert="horz" lIns="0" rIns="0"/>
          <a:lstStyle>
            <a:lvl1pPr>
              <a:defRPr sz="1400" b="0" i="0" cap="all">
                <a:solidFill>
                  <a:schemeClr val="bg1">
                    <a:lumMod val="65000"/>
                  </a:schemeClr>
                </a:solidFill>
                <a:latin typeface="Oswald Light"/>
                <a:cs typeface="Oswald Light"/>
              </a:defRPr>
            </a:lvl1pPr>
          </a:lstStyle>
          <a:p>
            <a:pPr lvl="0"/>
            <a:r>
              <a:rPr lang="fr-FR" dirty="0"/>
              <a:t>Texte</a:t>
            </a:r>
          </a:p>
        </p:txBody>
      </p:sp>
      <p:sp>
        <p:nvSpPr>
          <p:cNvPr id="9" name="Espace réservé du texte 8"/>
          <p:cNvSpPr>
            <a:spLocks noGrp="1"/>
          </p:cNvSpPr>
          <p:nvPr>
            <p:ph type="body" sz="quarter" idx="11" hasCustomPrompt="1"/>
          </p:nvPr>
        </p:nvSpPr>
        <p:spPr>
          <a:xfrm>
            <a:off x="284163" y="478482"/>
            <a:ext cx="9521825" cy="484188"/>
          </a:xfrm>
          <a:prstGeom prst="rect">
            <a:avLst/>
          </a:prstGeom>
        </p:spPr>
        <p:txBody>
          <a:bodyPr vert="horz" lIns="0" tIns="0" rIns="0"/>
          <a:lstStyle>
            <a:lvl1pPr>
              <a:defRPr b="0" i="0" cap="all">
                <a:solidFill>
                  <a:srgbClr val="1D5CAB"/>
                </a:solidFill>
                <a:latin typeface="Oswald Regular"/>
                <a:cs typeface="Oswald Regular"/>
              </a:defRPr>
            </a:lvl1pPr>
          </a:lstStyle>
          <a:p>
            <a:pPr lvl="0"/>
            <a:r>
              <a:rPr lang="fr-FR" dirty="0"/>
              <a:t>Texte de titre</a:t>
            </a:r>
          </a:p>
        </p:txBody>
      </p:sp>
      <p:sp>
        <p:nvSpPr>
          <p:cNvPr id="11" name="Espace réservé du texte 10"/>
          <p:cNvSpPr>
            <a:spLocks noGrp="1"/>
          </p:cNvSpPr>
          <p:nvPr>
            <p:ph type="body" sz="quarter" idx="12" hasCustomPrompt="1"/>
          </p:nvPr>
        </p:nvSpPr>
        <p:spPr>
          <a:xfrm>
            <a:off x="284163" y="1006475"/>
            <a:ext cx="9521825" cy="4110038"/>
          </a:xfrm>
          <a:prstGeom prst="rect">
            <a:avLst/>
          </a:prstGeom>
        </p:spPr>
        <p:txBody>
          <a:bodyPr vert="horz" lIns="0" rIns="0"/>
          <a:lstStyle>
            <a:lvl1pPr marL="180000" indent="180000" algn="l">
              <a:buClrTx/>
              <a:buSzPct val="60000"/>
              <a:buFont typeface="Wingdings" charset="2"/>
              <a:buChar char="u"/>
              <a:defRPr sz="2000" b="0" i="0">
                <a:solidFill>
                  <a:schemeClr val="tx1">
                    <a:lumMod val="75000"/>
                    <a:lumOff val="25000"/>
                  </a:schemeClr>
                </a:solidFill>
                <a:latin typeface="Oswald Regular"/>
                <a:cs typeface="Oswald Regular"/>
              </a:defRPr>
            </a:lvl1pPr>
            <a:lvl2pPr marL="541338" indent="-179388" algn="l">
              <a:buClrTx/>
              <a:buSzPct val="60000"/>
              <a:buFont typeface="Wingdings" charset="2"/>
              <a:buChar char="u"/>
              <a:defRPr>
                <a:solidFill>
                  <a:schemeClr val="tx1">
                    <a:lumMod val="75000"/>
                    <a:lumOff val="25000"/>
                  </a:schemeClr>
                </a:solidFill>
                <a:latin typeface="Oswald Regular" panose="00000500000000000000" pitchFamily="2" charset="0"/>
              </a:defRPr>
            </a:lvl2pPr>
            <a:lvl3pPr marL="533400" indent="179388" algn="l">
              <a:buClrTx/>
              <a:buSzPct val="100000"/>
              <a:buFont typeface="Wingdings" charset="2"/>
              <a:buChar char="§"/>
              <a:defRPr sz="1800" b="0" i="0">
                <a:solidFill>
                  <a:srgbClr val="7F7F7F"/>
                </a:solidFill>
                <a:latin typeface="Oswald Light"/>
                <a:cs typeface="Oswald Light"/>
              </a:defRPr>
            </a:lvl3pPr>
            <a:lvl4pPr marL="714375" indent="179388" algn="l">
              <a:buClrTx/>
              <a:buSzPct val="100000"/>
              <a:buFont typeface="Lucida Grande"/>
              <a:buChar char="-"/>
              <a:defRPr sz="1800" b="0" i="1">
                <a:solidFill>
                  <a:schemeClr val="bg1">
                    <a:lumMod val="65000"/>
                  </a:schemeClr>
                </a:solidFill>
                <a:latin typeface="Oswald Light"/>
                <a:cs typeface="Oswald Light"/>
              </a:defRPr>
            </a:lvl4pPr>
            <a:lvl5pPr marL="361950" indent="179388" algn="l">
              <a:buClrTx/>
              <a:buSzPct val="60000"/>
              <a:buFont typeface="Wingdings" charset="2"/>
              <a:buChar char="u"/>
              <a:tabLst>
                <a:tab pos="363538" algn="l"/>
              </a:tabLst>
              <a:defRPr b="0" i="0">
                <a:solidFill>
                  <a:schemeClr val="tx1">
                    <a:lumMod val="75000"/>
                    <a:lumOff val="25000"/>
                  </a:schemeClr>
                </a:solidFill>
                <a:latin typeface="Oswald Regular"/>
                <a:cs typeface="Oswald Regular"/>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pic>
        <p:nvPicPr>
          <p:cNvPr id="13" name="Image 12" descr="rvb_02.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14" name="Rectangle 13"/>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51107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iste puces BW">
    <p:spTree>
      <p:nvGrpSpPr>
        <p:cNvPr id="1" name=""/>
        <p:cNvGrpSpPr/>
        <p:nvPr/>
      </p:nvGrpSpPr>
      <p:grpSpPr>
        <a:xfrm>
          <a:off x="0" y="0"/>
          <a:ext cx="0" cy="0"/>
          <a:chOff x="0" y="0"/>
          <a:chExt cx="0" cy="0"/>
        </a:xfrm>
      </p:grpSpPr>
      <p:sp>
        <p:nvSpPr>
          <p:cNvPr id="4" name="Line 5"/>
          <p:cNvSpPr/>
          <p:nvPr userDrawn="1"/>
        </p:nvSpPr>
        <p:spPr>
          <a:xfrm>
            <a:off x="284572" y="431381"/>
            <a:ext cx="9521642" cy="0"/>
          </a:xfrm>
          <a:prstGeom prst="line">
            <a:avLst/>
          </a:prstGeom>
          <a:ln w="18000">
            <a:solidFill>
              <a:srgbClr val="999999"/>
            </a:solidFill>
            <a:round/>
          </a:ln>
        </p:spPr>
      </p:sp>
      <p:sp>
        <p:nvSpPr>
          <p:cNvPr id="3" name="Espace réservé du texte 2"/>
          <p:cNvSpPr>
            <a:spLocks noGrp="1"/>
          </p:cNvSpPr>
          <p:nvPr>
            <p:ph type="body" sz="quarter" idx="10" hasCustomPrompt="1"/>
          </p:nvPr>
        </p:nvSpPr>
        <p:spPr>
          <a:xfrm>
            <a:off x="284162" y="172584"/>
            <a:ext cx="9522051" cy="295275"/>
          </a:xfrm>
          <a:prstGeom prst="rect">
            <a:avLst/>
          </a:prstGeom>
        </p:spPr>
        <p:txBody>
          <a:bodyPr vert="horz" lIns="0" rIns="0"/>
          <a:lstStyle>
            <a:lvl1pPr>
              <a:defRPr sz="1400" b="0" i="0" cap="all">
                <a:solidFill>
                  <a:schemeClr val="bg1">
                    <a:lumMod val="65000"/>
                  </a:schemeClr>
                </a:solidFill>
                <a:latin typeface="Oswald Light"/>
                <a:cs typeface="Oswald Light"/>
              </a:defRPr>
            </a:lvl1pPr>
          </a:lstStyle>
          <a:p>
            <a:pPr lvl="0"/>
            <a:r>
              <a:rPr lang="fr-FR" dirty="0"/>
              <a:t>Texte</a:t>
            </a:r>
          </a:p>
        </p:txBody>
      </p:sp>
      <p:sp>
        <p:nvSpPr>
          <p:cNvPr id="9" name="Espace réservé du texte 8"/>
          <p:cNvSpPr>
            <a:spLocks noGrp="1"/>
          </p:cNvSpPr>
          <p:nvPr>
            <p:ph type="body" sz="quarter" idx="11" hasCustomPrompt="1"/>
          </p:nvPr>
        </p:nvSpPr>
        <p:spPr>
          <a:xfrm>
            <a:off x="284163" y="478482"/>
            <a:ext cx="9521825" cy="484188"/>
          </a:xfrm>
          <a:prstGeom prst="rect">
            <a:avLst/>
          </a:prstGeom>
        </p:spPr>
        <p:txBody>
          <a:bodyPr vert="horz" lIns="0" tIns="0" rIns="0"/>
          <a:lstStyle>
            <a:lvl1pPr>
              <a:defRPr b="0" i="0" cap="all">
                <a:solidFill>
                  <a:srgbClr val="1D5CAB"/>
                </a:solidFill>
                <a:latin typeface="Oswald Regular"/>
                <a:cs typeface="Oswald Regular"/>
              </a:defRPr>
            </a:lvl1pPr>
          </a:lstStyle>
          <a:p>
            <a:pPr lvl="0"/>
            <a:r>
              <a:rPr lang="fr-FR" dirty="0"/>
              <a:t>Texte de titrée</a:t>
            </a:r>
          </a:p>
        </p:txBody>
      </p:sp>
      <p:sp>
        <p:nvSpPr>
          <p:cNvPr id="11" name="Espace réservé du texte 10"/>
          <p:cNvSpPr>
            <a:spLocks noGrp="1"/>
          </p:cNvSpPr>
          <p:nvPr>
            <p:ph type="body" sz="quarter" idx="12" hasCustomPrompt="1"/>
          </p:nvPr>
        </p:nvSpPr>
        <p:spPr>
          <a:xfrm>
            <a:off x="284163" y="1006475"/>
            <a:ext cx="9521825" cy="4110038"/>
          </a:xfrm>
          <a:prstGeom prst="rect">
            <a:avLst/>
          </a:prstGeom>
        </p:spPr>
        <p:txBody>
          <a:bodyPr vert="horz" lIns="0" rIns="0"/>
          <a:lstStyle>
            <a:lvl1pPr marL="180000" indent="180000" algn="l">
              <a:buClrTx/>
              <a:buSzPct val="60000"/>
              <a:buFont typeface="Wingdings" charset="2"/>
              <a:buChar char="u"/>
              <a:defRPr sz="2000" b="0" i="0">
                <a:solidFill>
                  <a:schemeClr val="tx1">
                    <a:lumMod val="75000"/>
                    <a:lumOff val="25000"/>
                  </a:schemeClr>
                </a:solidFill>
                <a:latin typeface="Oswald Light" panose="02000303000000000000" pitchFamily="2" charset="0"/>
                <a:cs typeface="Oswald Light" panose="02000303000000000000" pitchFamily="2" charset="0"/>
              </a:defRPr>
            </a:lvl1pPr>
            <a:lvl2pPr marL="541338" indent="-179388" algn="l">
              <a:buClrTx/>
              <a:buSzPct val="60000"/>
              <a:buFont typeface="Wingdings" charset="2"/>
              <a:buChar char="u"/>
              <a:defRPr b="0" i="0">
                <a:solidFill>
                  <a:schemeClr val="tx1">
                    <a:lumMod val="75000"/>
                    <a:lumOff val="25000"/>
                  </a:schemeClr>
                </a:solidFill>
                <a:latin typeface="Oswald Light" panose="02000303000000000000" pitchFamily="2" charset="0"/>
              </a:defRPr>
            </a:lvl2pPr>
            <a:lvl3pPr marL="533400" indent="179388" algn="l">
              <a:buClrTx/>
              <a:buSzPct val="100000"/>
              <a:buFont typeface="Wingdings" charset="2"/>
              <a:buChar char="§"/>
              <a:defRPr sz="1800" b="0" i="0">
                <a:solidFill>
                  <a:srgbClr val="7F7F7F"/>
                </a:solidFill>
                <a:latin typeface="Oswald Light" panose="02000303000000000000" pitchFamily="2" charset="0"/>
                <a:cs typeface="Oswald Light"/>
              </a:defRPr>
            </a:lvl3pPr>
            <a:lvl4pPr marL="714375" indent="179388" algn="l">
              <a:buClrTx/>
              <a:buSzPct val="100000"/>
              <a:buFont typeface="Lucida Grande"/>
              <a:buChar char="-"/>
              <a:defRPr sz="1800" b="0" i="0">
                <a:solidFill>
                  <a:schemeClr val="bg1">
                    <a:lumMod val="65000"/>
                  </a:schemeClr>
                </a:solidFill>
                <a:latin typeface="Oswald Light" panose="02000303000000000000" pitchFamily="2" charset="0"/>
                <a:cs typeface="Oswald Light"/>
              </a:defRPr>
            </a:lvl4pPr>
            <a:lvl5pPr marL="361950" indent="179388" algn="l">
              <a:buClrTx/>
              <a:buSzPct val="60000"/>
              <a:buFont typeface="Wingdings" charset="2"/>
              <a:buChar char="u"/>
              <a:tabLst>
                <a:tab pos="363538" algn="l"/>
              </a:tabLst>
              <a:defRPr b="0" i="0">
                <a:solidFill>
                  <a:schemeClr val="tx1">
                    <a:lumMod val="75000"/>
                    <a:lumOff val="25000"/>
                  </a:schemeClr>
                </a:solidFill>
                <a:latin typeface="Oswald Regular"/>
                <a:cs typeface="Oswald Regular"/>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TextShape 2"/>
          <p:cNvSpPr txBox="1"/>
          <p:nvPr userDrawn="1"/>
        </p:nvSpPr>
        <p:spPr>
          <a:xfrm>
            <a:off x="103364" y="5220549"/>
            <a:ext cx="344553" cy="334611"/>
          </a:xfrm>
          <a:prstGeom prst="rect">
            <a:avLst/>
          </a:prstGeom>
        </p:spPr>
        <p:txBody>
          <a:bodyPr wrap="square" lIns="0" tIns="0" rIns="0" bIns="0">
            <a:noAutofit/>
          </a:bodyPr>
          <a:lstStyle/>
          <a:p>
            <a:pPr algn="r"/>
            <a:fld id="{D9124CF6-1F53-4FFF-A07E-B1C8B6CC2071}" type="slidenum">
              <a:rPr lang="fr-FR" sz="1400">
                <a:solidFill>
                  <a:srgbClr val="B3B3B3"/>
                </a:solidFill>
              </a:rPr>
              <a:pPr algn="r"/>
              <a:t>‹N°›</a:t>
            </a:fld>
            <a:endParaRPr dirty="0"/>
          </a:p>
        </p:txBody>
      </p:sp>
      <p:pic>
        <p:nvPicPr>
          <p:cNvPr id="13" name="Image 12" descr="rvb_02.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037123" y="5153648"/>
            <a:ext cx="898877" cy="403456"/>
          </a:xfrm>
          <a:prstGeom prst="rect">
            <a:avLst/>
          </a:prstGeom>
        </p:spPr>
      </p:pic>
      <p:sp>
        <p:nvSpPr>
          <p:cNvPr id="14" name="Rectangle 13"/>
          <p:cNvSpPr/>
          <p:nvPr userDrawn="1"/>
        </p:nvSpPr>
        <p:spPr>
          <a:xfrm>
            <a:off x="8890919" y="5040000"/>
            <a:ext cx="1189705" cy="55916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2862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50" r:id="rId4"/>
    <p:sldLayoutId id="2147483664" r:id="rId5"/>
    <p:sldLayoutId id="2147483665" r:id="rId6"/>
    <p:sldLayoutId id="2147483666" r:id="rId7"/>
    <p:sldLayoutId id="2147483667" r:id="rId8"/>
    <p:sldLayoutId id="2147483649" r:id="rId9"/>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hyperlink" Target="https://arxiv.org/abs/2304.13712" TargetMode="External"/><Relationship Id="rId7" Type="http://schemas.openxmlformats.org/officeDocument/2006/relationships/hyperlink" Target="https://huggingface.co/docs/transformers/training" TargetMode="External"/><Relationship Id="rId2" Type="http://schemas.openxmlformats.org/officeDocument/2006/relationships/hyperlink" Target="https://arxiv.org/abs/1706.03762" TargetMode="External"/><Relationship Id="rId1" Type="http://schemas.openxmlformats.org/officeDocument/2006/relationships/slideLayout" Target="../slideLayouts/slideLayout6.xml"/><Relationship Id="rId6" Type="http://schemas.openxmlformats.org/officeDocument/2006/relationships/hyperlink" Target="https://www.philschmid.de/fine-tune-llms-in-2024-with-trl" TargetMode="External"/><Relationship Id="rId5" Type="http://schemas.openxmlformats.org/officeDocument/2006/relationships/hyperlink" Target="https://blog.n8n.io/open-source-llm/" TargetMode="External"/><Relationship Id="rId4" Type="http://schemas.openxmlformats.org/officeDocument/2006/relationships/hyperlink" Target="https://aiexplorer.io/guides-ia/google-gemini-vs-chatgpt-le-guide-comparatif/"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 Université Paris 8 Vincennes-Saint-Denis</a:t>
            </a:r>
          </a:p>
          <a:p>
            <a:r>
              <a:rPr lang="fr-FR" dirty="0"/>
              <a:t>-- Université Paris 8 Vincennes-Saint-Denis</a:t>
            </a:r>
          </a:p>
          <a:p>
            <a:r>
              <a:rPr lang="fr-FR" dirty="0"/>
              <a:t>-- Université Paris 8 Vincennes-Saint-Denis</a:t>
            </a:r>
          </a:p>
          <a:p>
            <a:endParaRPr lang="fr-FR" dirty="0"/>
          </a:p>
        </p:txBody>
      </p:sp>
      <p:sp>
        <p:nvSpPr>
          <p:cNvPr id="3" name="Espace réservé du texte 2"/>
          <p:cNvSpPr>
            <a:spLocks noGrp="1"/>
          </p:cNvSpPr>
          <p:nvPr>
            <p:ph type="body" sz="quarter" idx="11"/>
          </p:nvPr>
        </p:nvSpPr>
        <p:spPr/>
        <p:txBody>
          <a:bodyPr/>
          <a:lstStyle/>
          <a:p>
            <a:r>
              <a:rPr lang="fr-FR" dirty="0" err="1"/>
              <a:t>Sanghun</a:t>
            </a:r>
            <a:r>
              <a:rPr lang="fr-FR" dirty="0"/>
              <a:t> BANG</a:t>
            </a:r>
          </a:p>
          <a:p>
            <a:r>
              <a:rPr lang="fr-FR" dirty="0" err="1"/>
              <a:t>Qinna</a:t>
            </a:r>
            <a:r>
              <a:rPr lang="fr-FR" dirty="0"/>
              <a:t> WANG</a:t>
            </a:r>
          </a:p>
          <a:p>
            <a:r>
              <a:rPr lang="fr-FR" dirty="0"/>
              <a:t>Brice PRADAL</a:t>
            </a:r>
          </a:p>
        </p:txBody>
      </p:sp>
      <p:sp>
        <p:nvSpPr>
          <p:cNvPr id="4" name="Espace réservé du texte 3"/>
          <p:cNvSpPr>
            <a:spLocks noGrp="1"/>
          </p:cNvSpPr>
          <p:nvPr>
            <p:ph type="body" sz="quarter" idx="12"/>
          </p:nvPr>
        </p:nvSpPr>
        <p:spPr/>
        <p:txBody>
          <a:bodyPr/>
          <a:lstStyle/>
          <a:p>
            <a:r>
              <a:rPr lang="fr-FR" sz="3200" dirty="0" err="1"/>
              <a:t>ChatBot</a:t>
            </a:r>
            <a:r>
              <a:rPr lang="fr-FR" sz="3200" dirty="0"/>
              <a:t> </a:t>
            </a:r>
            <a:r>
              <a:rPr lang="fr-FR" sz="3200" dirty="0" err="1"/>
              <a:t>muLTIMODAL</a:t>
            </a:r>
            <a:r>
              <a:rPr lang="fr-FR" sz="3200" dirty="0"/>
              <a:t> POUR LES PERSONNES EN SITUATION DE HANDICAP</a:t>
            </a:r>
          </a:p>
        </p:txBody>
      </p:sp>
    </p:spTree>
    <p:extLst>
      <p:ext uri="{BB962C8B-B14F-4D97-AF65-F5344CB8AC3E}">
        <p14:creationId xmlns:p14="http://schemas.microsoft.com/office/powerpoint/2010/main" val="1850355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Intelligence artificielle générative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Qu’est-ce que l’IA générative</a:t>
            </a:r>
          </a:p>
          <a:p>
            <a:pPr lvl="1"/>
            <a:r>
              <a:rPr lang="fr-FR" dirty="0"/>
              <a:t>L'IA générative, ou </a:t>
            </a:r>
            <a:r>
              <a:rPr lang="fr-FR" dirty="0" err="1"/>
              <a:t>genAI</a:t>
            </a:r>
            <a:r>
              <a:rPr lang="fr-FR" dirty="0"/>
              <a:t>, est une forme d'intelligence artificielle capable de produire de nouveaux textes, images, vidéos ou extraits audio en apprenant des modèles à partir de données d'entraînement. Ces modèles utilisent des instructions pour guider la génération de contenu et peuvent devenir plus performants grâce à l'apprentissage par transfert.</a:t>
            </a:r>
          </a:p>
          <a:p>
            <a:pPr lvl="1"/>
            <a:r>
              <a:rPr lang="fr-FR" dirty="0"/>
              <a:t>Le domaine de l'IA générative évolue rapidement, avec de plus en plus de modèles devenant multimodaux. Cela signifie qu'un même modèle peut désormais traiter divers types de données et produire différents résultats.</a:t>
            </a:r>
          </a:p>
          <a:p>
            <a:pPr lvl="2"/>
            <a:r>
              <a:rPr lang="fr-FR" dirty="0"/>
              <a:t>Générer un texte créatif</a:t>
            </a:r>
          </a:p>
          <a:p>
            <a:pPr lvl="2"/>
            <a:r>
              <a:rPr lang="fr-FR" dirty="0"/>
              <a:t>Générer un texte informatif</a:t>
            </a:r>
          </a:p>
          <a:p>
            <a:pPr lvl="2"/>
            <a:r>
              <a:rPr lang="fr-FR" dirty="0"/>
              <a:t>Répondre à tout type de question de manière exhaustive et informative</a:t>
            </a:r>
          </a:p>
          <a:p>
            <a:pPr lvl="2"/>
            <a:r>
              <a:rPr lang="fr-FR" dirty="0"/>
              <a:t>Décrire une image</a:t>
            </a:r>
          </a:p>
          <a:p>
            <a:pPr lvl="2"/>
            <a:r>
              <a:rPr lang="fr-FR" dirty="0"/>
              <a:t>Traduire du texte d’une langue à une autre</a:t>
            </a:r>
          </a:p>
          <a:p>
            <a:pPr lvl="2"/>
            <a:r>
              <a:rPr lang="fr-FR" dirty="0"/>
              <a:t>Inclure la source des informations du modèle dans une réponse</a:t>
            </a:r>
          </a:p>
        </p:txBody>
      </p:sp>
    </p:spTree>
    <p:extLst>
      <p:ext uri="{BB962C8B-B14F-4D97-AF65-F5344CB8AC3E}">
        <p14:creationId xmlns:p14="http://schemas.microsoft.com/office/powerpoint/2010/main" val="2759223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Intelligence artificielle générative</a:t>
            </a:r>
          </a:p>
        </p:txBody>
      </p:sp>
      <p:sp>
        <p:nvSpPr>
          <p:cNvPr id="5" name="Espace réservé du texte 4">
            <a:extLst>
              <a:ext uri="{FF2B5EF4-FFF2-40B4-BE49-F238E27FC236}">
                <a16:creationId xmlns:a16="http://schemas.microsoft.com/office/drawing/2014/main" id="{F4694B1E-8B71-804E-A209-9F355F49D9F0}"/>
              </a:ext>
            </a:extLst>
          </p:cNvPr>
          <p:cNvSpPr>
            <a:spLocks noGrp="1"/>
          </p:cNvSpPr>
          <p:nvPr>
            <p:ph type="body" sz="quarter" idx="12"/>
          </p:nvPr>
        </p:nvSpPr>
        <p:spPr>
          <a:xfrm>
            <a:off x="284164" y="1006475"/>
            <a:ext cx="5146578" cy="4110038"/>
          </a:xfrm>
        </p:spPr>
        <p:txBody>
          <a:bodyPr/>
          <a:lstStyle/>
          <a:p>
            <a:r>
              <a:rPr lang="fr-FR" dirty="0"/>
              <a:t>Intelligence Artificielle (AI)</a:t>
            </a:r>
          </a:p>
          <a:p>
            <a:pPr lvl="1"/>
            <a:r>
              <a:rPr lang="fr-FR" dirty="0"/>
              <a:t>Les modèles utilisent diverses techniques et stratégies conçues pour imiter l'intelligence humaine dans un large éventail d'applications. </a:t>
            </a:r>
          </a:p>
          <a:p>
            <a:r>
              <a:rPr lang="fr-FR" dirty="0"/>
              <a:t>Apprentissage automatique (ML)</a:t>
            </a:r>
          </a:p>
          <a:p>
            <a:pPr lvl="1"/>
            <a:r>
              <a:rPr lang="fr-FR" dirty="0"/>
              <a:t>Les modèles apprennent à partir de données pour faire des prédictions ou des décisions sur de nouvelles données invisibles. </a:t>
            </a:r>
          </a:p>
          <a:p>
            <a:r>
              <a:rPr lang="fr-FR" dirty="0"/>
              <a:t>Intelligence Artificielle générative</a:t>
            </a:r>
          </a:p>
          <a:p>
            <a:pPr lvl="1"/>
            <a:r>
              <a:rPr lang="fr-FR" dirty="0"/>
              <a:t>Les modèles produisent de nouvelles données qui ne faisaient pas partie de l'ensemble de données original mais partagent des caractéristiques similaires.</a:t>
            </a:r>
          </a:p>
          <a:p>
            <a:endParaRPr lang="fr-FR" dirty="0"/>
          </a:p>
        </p:txBody>
      </p:sp>
      <p:pic>
        <p:nvPicPr>
          <p:cNvPr id="8" name="Image 7">
            <a:extLst>
              <a:ext uri="{FF2B5EF4-FFF2-40B4-BE49-F238E27FC236}">
                <a16:creationId xmlns:a16="http://schemas.microsoft.com/office/drawing/2014/main" id="{3CAC633F-B7C2-1C40-8398-5289C9F60F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7100" y="1258211"/>
            <a:ext cx="4165538" cy="3288513"/>
          </a:xfrm>
          <a:prstGeom prst="rect">
            <a:avLst/>
          </a:prstGeom>
        </p:spPr>
      </p:pic>
    </p:spTree>
    <p:extLst>
      <p:ext uri="{BB962C8B-B14F-4D97-AF65-F5344CB8AC3E}">
        <p14:creationId xmlns:p14="http://schemas.microsoft.com/office/powerpoint/2010/main" val="2131398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Architecture</a:t>
            </a:r>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C8668778-B1F9-674E-8B38-D9223A81A9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4045857" cy="5670550"/>
          </a:xfrm>
          <a:prstGeom prst="rect">
            <a:avLst/>
          </a:prstGeom>
        </p:spPr>
      </p:pic>
    </p:spTree>
    <p:extLst>
      <p:ext uri="{BB962C8B-B14F-4D97-AF65-F5344CB8AC3E}">
        <p14:creationId xmlns:p14="http://schemas.microsoft.com/office/powerpoint/2010/main" val="2509084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architecture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Architecture : </a:t>
            </a:r>
            <a:r>
              <a:rPr lang="fr-FR" dirty="0" err="1"/>
              <a:t>Chatbot</a:t>
            </a:r>
            <a:r>
              <a:rPr lang="fr-FR" dirty="0"/>
              <a:t> multimodal pour les personnes en situation de handicap</a:t>
            </a:r>
          </a:p>
        </p:txBody>
      </p:sp>
      <p:pic>
        <p:nvPicPr>
          <p:cNvPr id="8" name="Image 7">
            <a:extLst>
              <a:ext uri="{FF2B5EF4-FFF2-40B4-BE49-F238E27FC236}">
                <a16:creationId xmlns:a16="http://schemas.microsoft.com/office/drawing/2014/main" id="{2B7B1206-8308-A647-9171-78FDF64EF0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7202" y="1353671"/>
            <a:ext cx="6578600" cy="3780772"/>
          </a:xfrm>
          <a:prstGeom prst="rect">
            <a:avLst/>
          </a:prstGeom>
        </p:spPr>
      </p:pic>
    </p:spTree>
    <p:extLst>
      <p:ext uri="{BB962C8B-B14F-4D97-AF65-F5344CB8AC3E}">
        <p14:creationId xmlns:p14="http://schemas.microsoft.com/office/powerpoint/2010/main" val="2257189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architecture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Question textuelle d'une personne non handicapée, réponse textuelle.</a:t>
            </a:r>
          </a:p>
        </p:txBody>
      </p:sp>
      <p:pic>
        <p:nvPicPr>
          <p:cNvPr id="9" name="Image 8">
            <a:extLst>
              <a:ext uri="{FF2B5EF4-FFF2-40B4-BE49-F238E27FC236}">
                <a16:creationId xmlns:a16="http://schemas.microsoft.com/office/drawing/2014/main" id="{4C2A1324-ED2F-0A4E-BAE6-2CD9E2C9D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8502" y="1569990"/>
            <a:ext cx="6957258" cy="3590328"/>
          </a:xfrm>
          <a:prstGeom prst="rect">
            <a:avLst/>
          </a:prstGeom>
        </p:spPr>
      </p:pic>
    </p:spTree>
    <p:extLst>
      <p:ext uri="{BB962C8B-B14F-4D97-AF65-F5344CB8AC3E}">
        <p14:creationId xmlns:p14="http://schemas.microsoft.com/office/powerpoint/2010/main" val="2357529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architecture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Question vocale d'une personne handicapée, réponse textuelle et vocale.</a:t>
            </a:r>
          </a:p>
        </p:txBody>
      </p:sp>
      <p:pic>
        <p:nvPicPr>
          <p:cNvPr id="9" name="Image 8">
            <a:extLst>
              <a:ext uri="{FF2B5EF4-FFF2-40B4-BE49-F238E27FC236}">
                <a16:creationId xmlns:a16="http://schemas.microsoft.com/office/drawing/2014/main" id="{0ECED78F-1FDE-3B4B-BFEC-E8538CB53E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699" y="1484312"/>
            <a:ext cx="6022135" cy="3777041"/>
          </a:xfrm>
          <a:prstGeom prst="rect">
            <a:avLst/>
          </a:prstGeom>
        </p:spPr>
      </p:pic>
    </p:spTree>
    <p:extLst>
      <p:ext uri="{BB962C8B-B14F-4D97-AF65-F5344CB8AC3E}">
        <p14:creationId xmlns:p14="http://schemas.microsoft.com/office/powerpoint/2010/main" val="61638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architecture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Question en LSF (Langue des Signes Française) avec réponse par avatar en LSF.</a:t>
            </a:r>
          </a:p>
        </p:txBody>
      </p:sp>
      <p:pic>
        <p:nvPicPr>
          <p:cNvPr id="15" name="vidéo-presentation-projet-ia-en-lsf-avec-sous-titres-francçais.mp4">
            <a:hlinkClick r:id="" action="ppaction://media"/>
            <a:extLst>
              <a:ext uri="{FF2B5EF4-FFF2-40B4-BE49-F238E27FC236}">
                <a16:creationId xmlns:a16="http://schemas.microsoft.com/office/drawing/2014/main" id="{4801CC4E-884C-264E-BD7C-01EC646D905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552887" y="1612066"/>
            <a:ext cx="4984376" cy="3322918"/>
          </a:xfrm>
          <a:prstGeom prst="rect">
            <a:avLst/>
          </a:prstGeom>
        </p:spPr>
      </p:pic>
    </p:spTree>
    <p:extLst>
      <p:ext uri="{BB962C8B-B14F-4D97-AF65-F5344CB8AC3E}">
        <p14:creationId xmlns:p14="http://schemas.microsoft.com/office/powerpoint/2010/main" val="210323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9397"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architecture</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Question en LSF (Langue des Signes Française) avec réponse par avatar en LSF.</a:t>
            </a:r>
          </a:p>
        </p:txBody>
      </p:sp>
      <p:pic>
        <p:nvPicPr>
          <p:cNvPr id="11" name="Image 10">
            <a:extLst>
              <a:ext uri="{FF2B5EF4-FFF2-40B4-BE49-F238E27FC236}">
                <a16:creationId xmlns:a16="http://schemas.microsoft.com/office/drawing/2014/main" id="{5D6C1022-DDAC-0749-A41E-863D331EC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1909" y="1442244"/>
            <a:ext cx="6180138" cy="3949712"/>
          </a:xfrm>
          <a:prstGeom prst="rect">
            <a:avLst/>
          </a:prstGeom>
        </p:spPr>
      </p:pic>
      <p:pic>
        <p:nvPicPr>
          <p:cNvPr id="9" name="Image 8">
            <a:extLst>
              <a:ext uri="{FF2B5EF4-FFF2-40B4-BE49-F238E27FC236}">
                <a16:creationId xmlns:a16="http://schemas.microsoft.com/office/drawing/2014/main" id="{A2F332B6-DF69-A14E-9AD2-F2CD5A598F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5194" y="2975600"/>
            <a:ext cx="2742547" cy="1941261"/>
          </a:xfrm>
          <a:prstGeom prst="rect">
            <a:avLst/>
          </a:prstGeom>
        </p:spPr>
      </p:pic>
    </p:spTree>
    <p:extLst>
      <p:ext uri="{BB962C8B-B14F-4D97-AF65-F5344CB8AC3E}">
        <p14:creationId xmlns:p14="http://schemas.microsoft.com/office/powerpoint/2010/main" val="3237862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Est-il possible d'avoir un LLM en open source ?</a:t>
            </a:r>
          </a:p>
          <a:p>
            <a:endParaRPr lang="fr-FR" dirty="0"/>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039A40FF-6A42-0243-B00E-4F4739C0D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4045857" cy="5670550"/>
          </a:xfrm>
          <a:prstGeom prst="rect">
            <a:avLst/>
          </a:prstGeom>
        </p:spPr>
      </p:pic>
    </p:spTree>
    <p:extLst>
      <p:ext uri="{BB962C8B-B14F-4D97-AF65-F5344CB8AC3E}">
        <p14:creationId xmlns:p14="http://schemas.microsoft.com/office/powerpoint/2010/main" val="3635861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r>
              <a:rPr lang="ko-KR" altLang="fr-FR" dirty="0"/>
              <a:t>  </a:t>
            </a:r>
            <a:r>
              <a:rPr lang="fr-FR" altLang="ko-KR" dirty="0"/>
              <a:t>-</a:t>
            </a:r>
            <a:r>
              <a:rPr lang="ko-KR" altLang="fr-FR" dirty="0"/>
              <a:t> </a:t>
            </a:r>
            <a:endParaRPr lang="fr-FR" dirty="0"/>
          </a:p>
          <a:p>
            <a:endParaRPr lang="fr-FR" dirty="0"/>
          </a:p>
        </p:txBody>
      </p:sp>
      <p:pic>
        <p:nvPicPr>
          <p:cNvPr id="9" name="Image 8">
            <a:extLst>
              <a:ext uri="{FF2B5EF4-FFF2-40B4-BE49-F238E27FC236}">
                <a16:creationId xmlns:a16="http://schemas.microsoft.com/office/drawing/2014/main" id="{7EC22E28-226D-D24E-A773-725F291C88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775" y="1532965"/>
            <a:ext cx="2791743" cy="3547145"/>
          </a:xfrm>
          <a:prstGeom prst="rect">
            <a:avLst/>
          </a:prstGeom>
        </p:spPr>
      </p:pic>
      <p:pic>
        <p:nvPicPr>
          <p:cNvPr id="11" name="Image 10">
            <a:extLst>
              <a:ext uri="{FF2B5EF4-FFF2-40B4-BE49-F238E27FC236}">
                <a16:creationId xmlns:a16="http://schemas.microsoft.com/office/drawing/2014/main" id="{C523E4BE-4AAC-4E4D-B732-4CA7C0DBD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9478" y="1356723"/>
            <a:ext cx="4613863" cy="3723387"/>
          </a:xfrm>
          <a:prstGeom prst="rect">
            <a:avLst/>
          </a:prstGeom>
        </p:spPr>
      </p:pic>
      <p:sp>
        <p:nvSpPr>
          <p:cNvPr id="12" name="Espace réservé du texte 5">
            <a:extLst>
              <a:ext uri="{FF2B5EF4-FFF2-40B4-BE49-F238E27FC236}">
                <a16:creationId xmlns:a16="http://schemas.microsoft.com/office/drawing/2014/main" id="{1EB33AC7-5837-0A4B-A7C6-8A3CDAD7AF97}"/>
              </a:ext>
            </a:extLst>
          </p:cNvPr>
          <p:cNvSpPr>
            <a:spLocks noGrp="1"/>
          </p:cNvSpPr>
          <p:nvPr>
            <p:ph type="body" sz="quarter" idx="12"/>
          </p:nvPr>
        </p:nvSpPr>
        <p:spPr>
          <a:xfrm>
            <a:off x="284163" y="1006475"/>
            <a:ext cx="9451507" cy="4110038"/>
          </a:xfrm>
        </p:spPr>
        <p:txBody>
          <a:bodyPr/>
          <a:lstStyle/>
          <a:p>
            <a:r>
              <a:rPr lang="fr-FR" dirty="0"/>
              <a:t>L’algorithme Transformer LLM et l’évolution des LLM</a:t>
            </a:r>
          </a:p>
        </p:txBody>
      </p:sp>
      <p:sp>
        <p:nvSpPr>
          <p:cNvPr id="13" name="ZoneTexte 12">
            <a:extLst>
              <a:ext uri="{FF2B5EF4-FFF2-40B4-BE49-F238E27FC236}">
                <a16:creationId xmlns:a16="http://schemas.microsoft.com/office/drawing/2014/main" id="{37BDA02A-762E-7347-BEA2-382ACAA30C23}"/>
              </a:ext>
            </a:extLst>
          </p:cNvPr>
          <p:cNvSpPr txBox="1"/>
          <p:nvPr/>
        </p:nvSpPr>
        <p:spPr>
          <a:xfrm>
            <a:off x="260229" y="5011937"/>
            <a:ext cx="4112023" cy="246221"/>
          </a:xfrm>
          <a:prstGeom prst="rect">
            <a:avLst/>
          </a:prstGeom>
          <a:noFill/>
        </p:spPr>
        <p:txBody>
          <a:bodyPr wrap="none" rtlCol="0">
            <a:spAutoFit/>
          </a:bodyPr>
          <a:lstStyle/>
          <a:p>
            <a:r>
              <a:rPr lang="fr-FR" sz="1000" dirty="0"/>
              <a:t>La architecture Transformer initialement publiée par </a:t>
            </a:r>
            <a:r>
              <a:rPr lang="fr-FR" sz="1000" dirty="0" err="1"/>
              <a:t>Vaswani</a:t>
            </a:r>
            <a:r>
              <a:rPr lang="fr-FR" sz="1000" dirty="0"/>
              <a:t> et al. [1] </a:t>
            </a:r>
          </a:p>
        </p:txBody>
      </p:sp>
      <p:sp>
        <p:nvSpPr>
          <p:cNvPr id="14" name="ZoneTexte 13">
            <a:extLst>
              <a:ext uri="{FF2B5EF4-FFF2-40B4-BE49-F238E27FC236}">
                <a16:creationId xmlns:a16="http://schemas.microsoft.com/office/drawing/2014/main" id="{49DA26B7-8BFD-FA4D-8EF6-25FC6B77C20B}"/>
              </a:ext>
            </a:extLst>
          </p:cNvPr>
          <p:cNvSpPr txBox="1"/>
          <p:nvPr/>
        </p:nvSpPr>
        <p:spPr>
          <a:xfrm>
            <a:off x="4807282" y="5011937"/>
            <a:ext cx="3518912" cy="246221"/>
          </a:xfrm>
          <a:prstGeom prst="rect">
            <a:avLst/>
          </a:prstGeom>
          <a:noFill/>
        </p:spPr>
        <p:txBody>
          <a:bodyPr wrap="none" rtlCol="0">
            <a:spAutoFit/>
          </a:bodyPr>
          <a:lstStyle/>
          <a:p>
            <a:r>
              <a:rPr lang="fr-FR" sz="1000" dirty="0"/>
              <a:t>Arbre évolutif des LLM modernes. Image de Yang et al. [2] </a:t>
            </a:r>
          </a:p>
        </p:txBody>
      </p:sp>
    </p:spTree>
    <p:extLst>
      <p:ext uri="{BB962C8B-B14F-4D97-AF65-F5344CB8AC3E}">
        <p14:creationId xmlns:p14="http://schemas.microsoft.com/office/powerpoint/2010/main" val="2004055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Aperçu de la présentation</a:t>
            </a:r>
          </a:p>
        </p:txBody>
      </p:sp>
      <p:sp>
        <p:nvSpPr>
          <p:cNvPr id="3" name="Espace réservé du texte 2"/>
          <p:cNvSpPr>
            <a:spLocks noGrp="1"/>
          </p:cNvSpPr>
          <p:nvPr>
            <p:ph type="body" sz="quarter" idx="11"/>
          </p:nvPr>
        </p:nvSpPr>
        <p:spPr/>
        <p:txBody>
          <a:bodyPr/>
          <a:lstStyle/>
          <a:p>
            <a:pPr marL="342900" indent="-342900">
              <a:buAutoNum type="arabicPeriod"/>
            </a:pPr>
            <a:r>
              <a:rPr lang="fr-FR" dirty="0"/>
              <a:t>Introduction</a:t>
            </a:r>
          </a:p>
          <a:p>
            <a:pPr marL="342900" indent="-342900">
              <a:buAutoNum type="arabicPeriod"/>
            </a:pPr>
            <a:r>
              <a:rPr lang="fr-FR" dirty="0"/>
              <a:t>Objectifs</a:t>
            </a:r>
          </a:p>
          <a:p>
            <a:pPr marL="342900" indent="-342900">
              <a:buAutoNum type="arabicPeriod"/>
            </a:pPr>
            <a:r>
              <a:rPr lang="fr-FR" dirty="0"/>
              <a:t>Intelligence artificielle générative</a:t>
            </a:r>
          </a:p>
          <a:p>
            <a:pPr marL="342900" indent="-342900">
              <a:buAutoNum type="arabicPeriod"/>
            </a:pPr>
            <a:r>
              <a:rPr lang="fr-FR" dirty="0"/>
              <a:t>Architecture</a:t>
            </a:r>
          </a:p>
          <a:p>
            <a:pPr marL="342900" indent="-342900">
              <a:buAutoNum type="arabicPeriod"/>
            </a:pPr>
            <a:r>
              <a:rPr lang="fr-FR" dirty="0"/>
              <a:t>Est-il possible d'avoir un LLM en open source ?</a:t>
            </a:r>
          </a:p>
          <a:p>
            <a:pPr marL="342900" indent="-342900">
              <a:buAutoNum type="arabicPeriod"/>
            </a:pPr>
            <a:r>
              <a:rPr lang="fr-FR" dirty="0"/>
              <a:t>planning</a:t>
            </a:r>
          </a:p>
          <a:p>
            <a:pPr marL="342900" indent="-342900">
              <a:buAutoNum type="arabicPeriod"/>
            </a:pPr>
            <a:r>
              <a:rPr lang="fr-FR" dirty="0"/>
              <a:t>Références</a:t>
            </a:r>
          </a:p>
          <a:p>
            <a:pPr marL="342900" indent="-342900">
              <a:buAutoNum type="arabicPeriod"/>
            </a:pPr>
            <a:r>
              <a:rPr lang="fr-FR" dirty="0"/>
              <a:t>Démo</a:t>
            </a:r>
          </a:p>
        </p:txBody>
      </p:sp>
    </p:spTree>
    <p:extLst>
      <p:ext uri="{BB962C8B-B14F-4D97-AF65-F5344CB8AC3E}">
        <p14:creationId xmlns:p14="http://schemas.microsoft.com/office/powerpoint/2010/main" val="1775151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sp>
        <p:nvSpPr>
          <p:cNvPr id="8" name="Espace réservé du texte 5">
            <a:extLst>
              <a:ext uri="{FF2B5EF4-FFF2-40B4-BE49-F238E27FC236}">
                <a16:creationId xmlns:a16="http://schemas.microsoft.com/office/drawing/2014/main" id="{C0869737-37EA-EE4E-9243-6C53BF75AF65}"/>
              </a:ext>
            </a:extLst>
          </p:cNvPr>
          <p:cNvSpPr>
            <a:spLocks noGrp="1"/>
          </p:cNvSpPr>
          <p:nvPr>
            <p:ph type="body" sz="quarter" idx="12"/>
          </p:nvPr>
        </p:nvSpPr>
        <p:spPr>
          <a:xfrm>
            <a:off x="284163" y="1006475"/>
            <a:ext cx="9521825" cy="472701"/>
          </a:xfrm>
        </p:spPr>
        <p:txBody>
          <a:bodyPr/>
          <a:lstStyle/>
          <a:p>
            <a:r>
              <a:rPr lang="fr-FR" dirty="0"/>
              <a:t>LLM décodeur et LLM encodeur-décodeur.</a:t>
            </a:r>
          </a:p>
        </p:txBody>
      </p:sp>
      <p:sp>
        <p:nvSpPr>
          <p:cNvPr id="15" name="Rectangle 14">
            <a:extLst>
              <a:ext uri="{FF2B5EF4-FFF2-40B4-BE49-F238E27FC236}">
                <a16:creationId xmlns:a16="http://schemas.microsoft.com/office/drawing/2014/main" id="{76064A0B-49D1-4D44-ACC4-31B00B4A421D}"/>
              </a:ext>
            </a:extLst>
          </p:cNvPr>
          <p:cNvSpPr/>
          <p:nvPr/>
        </p:nvSpPr>
        <p:spPr>
          <a:xfrm>
            <a:off x="284162" y="1781189"/>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 renard brun rapide saute par-dessus le chien paresseux</a:t>
            </a:r>
          </a:p>
        </p:txBody>
      </p:sp>
      <p:sp>
        <p:nvSpPr>
          <p:cNvPr id="4" name="Ellipse 3">
            <a:extLst>
              <a:ext uri="{FF2B5EF4-FFF2-40B4-BE49-F238E27FC236}">
                <a16:creationId xmlns:a16="http://schemas.microsoft.com/office/drawing/2014/main" id="{CBBF5EAE-B15E-FA46-A75C-7E783E62D49F}"/>
              </a:ext>
            </a:extLst>
          </p:cNvPr>
          <p:cNvSpPr/>
          <p:nvPr/>
        </p:nvSpPr>
        <p:spPr>
          <a:xfrm>
            <a:off x="5558117" y="1703595"/>
            <a:ext cx="1425388" cy="12219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LLM</a:t>
            </a:r>
          </a:p>
          <a:p>
            <a:pPr algn="ctr"/>
            <a:r>
              <a:rPr lang="fr-FR" sz="1400" dirty="0"/>
              <a:t>décodeur</a:t>
            </a:r>
          </a:p>
        </p:txBody>
      </p:sp>
      <p:sp>
        <p:nvSpPr>
          <p:cNvPr id="16" name="Rectangle 15">
            <a:extLst>
              <a:ext uri="{FF2B5EF4-FFF2-40B4-BE49-F238E27FC236}">
                <a16:creationId xmlns:a16="http://schemas.microsoft.com/office/drawing/2014/main" id="{BE1FDBC0-4C26-E34E-9AF0-B6C5C3FE087A}"/>
              </a:ext>
            </a:extLst>
          </p:cNvPr>
          <p:cNvSpPr/>
          <p:nvPr/>
        </p:nvSpPr>
        <p:spPr>
          <a:xfrm>
            <a:off x="2937715" y="1781189"/>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 renard brun rapide saute ?</a:t>
            </a:r>
          </a:p>
        </p:txBody>
      </p:sp>
      <p:sp>
        <p:nvSpPr>
          <p:cNvPr id="17" name="Rectangle 16">
            <a:extLst>
              <a:ext uri="{FF2B5EF4-FFF2-40B4-BE49-F238E27FC236}">
                <a16:creationId xmlns:a16="http://schemas.microsoft.com/office/drawing/2014/main" id="{8863BE9A-6900-AE4C-95EC-C678725FB5C9}"/>
              </a:ext>
            </a:extLst>
          </p:cNvPr>
          <p:cNvSpPr/>
          <p:nvPr/>
        </p:nvSpPr>
        <p:spPr>
          <a:xfrm>
            <a:off x="7291014" y="1781189"/>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 renard brun rapide saute par-dessus</a:t>
            </a:r>
          </a:p>
        </p:txBody>
      </p:sp>
      <p:sp>
        <p:nvSpPr>
          <p:cNvPr id="18" name="Rectangle 17">
            <a:extLst>
              <a:ext uri="{FF2B5EF4-FFF2-40B4-BE49-F238E27FC236}">
                <a16:creationId xmlns:a16="http://schemas.microsoft.com/office/drawing/2014/main" id="{1DFBA412-84FF-0B41-AB6D-6A0B706A5023}"/>
              </a:ext>
            </a:extLst>
          </p:cNvPr>
          <p:cNvSpPr/>
          <p:nvPr/>
        </p:nvSpPr>
        <p:spPr>
          <a:xfrm>
            <a:off x="284162" y="3666508"/>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 renard brun rapide saute par-dessus le chien paresseux</a:t>
            </a:r>
          </a:p>
        </p:txBody>
      </p:sp>
      <p:sp>
        <p:nvSpPr>
          <p:cNvPr id="19" name="Rectangle 18">
            <a:extLst>
              <a:ext uri="{FF2B5EF4-FFF2-40B4-BE49-F238E27FC236}">
                <a16:creationId xmlns:a16="http://schemas.microsoft.com/office/drawing/2014/main" id="{29AF206D-00C7-7D49-9E6F-35647C7FBD93}"/>
              </a:ext>
            </a:extLst>
          </p:cNvPr>
          <p:cNvSpPr/>
          <p:nvPr/>
        </p:nvSpPr>
        <p:spPr>
          <a:xfrm>
            <a:off x="2937715" y="3670962"/>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 renard brun rapide saute &lt;X&gt; chien.</a:t>
            </a:r>
          </a:p>
        </p:txBody>
      </p:sp>
      <p:sp>
        <p:nvSpPr>
          <p:cNvPr id="20" name="Ellipse 19">
            <a:extLst>
              <a:ext uri="{FF2B5EF4-FFF2-40B4-BE49-F238E27FC236}">
                <a16:creationId xmlns:a16="http://schemas.microsoft.com/office/drawing/2014/main" id="{B69C44CC-3251-7A49-BB2E-4075DEC74E31}"/>
              </a:ext>
            </a:extLst>
          </p:cNvPr>
          <p:cNvSpPr/>
          <p:nvPr/>
        </p:nvSpPr>
        <p:spPr>
          <a:xfrm>
            <a:off x="5585011" y="3523948"/>
            <a:ext cx="1398494" cy="1351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LLM encodeur-décodeur</a:t>
            </a:r>
          </a:p>
        </p:txBody>
      </p:sp>
      <p:sp>
        <p:nvSpPr>
          <p:cNvPr id="21" name="Rectangle 20">
            <a:extLst>
              <a:ext uri="{FF2B5EF4-FFF2-40B4-BE49-F238E27FC236}">
                <a16:creationId xmlns:a16="http://schemas.microsoft.com/office/drawing/2014/main" id="{5AF4120C-1CC9-B346-AFF8-BEC12A917F29}"/>
              </a:ext>
            </a:extLst>
          </p:cNvPr>
          <p:cNvSpPr/>
          <p:nvPr/>
        </p:nvSpPr>
        <p:spPr>
          <a:xfrm>
            <a:off x="7291014" y="3666507"/>
            <a:ext cx="2447364"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&lt;X&gt; saute par-dessus le paresseux</a:t>
            </a:r>
          </a:p>
        </p:txBody>
      </p:sp>
      <p:cxnSp>
        <p:nvCxnSpPr>
          <p:cNvPr id="6" name="Connecteur droit avec flèche 5">
            <a:extLst>
              <a:ext uri="{FF2B5EF4-FFF2-40B4-BE49-F238E27FC236}">
                <a16:creationId xmlns:a16="http://schemas.microsoft.com/office/drawing/2014/main" id="{CC1A2F32-1721-0246-B4D8-072AB0E8284C}"/>
              </a:ext>
            </a:extLst>
          </p:cNvPr>
          <p:cNvCxnSpPr>
            <a:stCxn id="15" idx="3"/>
            <a:endCxn id="16" idx="1"/>
          </p:cNvCxnSpPr>
          <p:nvPr/>
        </p:nvCxnSpPr>
        <p:spPr>
          <a:xfrm>
            <a:off x="2731526" y="2314589"/>
            <a:ext cx="2061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951D91E8-8D78-B143-A9A1-494C231F356D}"/>
              </a:ext>
            </a:extLst>
          </p:cNvPr>
          <p:cNvCxnSpPr>
            <a:stCxn id="16" idx="3"/>
            <a:endCxn id="4" idx="2"/>
          </p:cNvCxnSpPr>
          <p:nvPr/>
        </p:nvCxnSpPr>
        <p:spPr>
          <a:xfrm>
            <a:off x="5385079" y="2314589"/>
            <a:ext cx="1730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0D46E533-04B2-974B-9993-55F050A398E1}"/>
              </a:ext>
            </a:extLst>
          </p:cNvPr>
          <p:cNvCxnSpPr>
            <a:stCxn id="4" idx="6"/>
            <a:endCxn id="17" idx="1"/>
          </p:cNvCxnSpPr>
          <p:nvPr/>
        </p:nvCxnSpPr>
        <p:spPr>
          <a:xfrm>
            <a:off x="6983505" y="2314589"/>
            <a:ext cx="3075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A7FD135C-D86B-A842-A38C-4AC1AADB8BDE}"/>
              </a:ext>
            </a:extLst>
          </p:cNvPr>
          <p:cNvCxnSpPr>
            <a:stCxn id="18" idx="3"/>
            <a:endCxn id="19" idx="1"/>
          </p:cNvCxnSpPr>
          <p:nvPr/>
        </p:nvCxnSpPr>
        <p:spPr>
          <a:xfrm>
            <a:off x="2731526" y="4199908"/>
            <a:ext cx="206189" cy="4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E2822CAE-9E08-FC4D-A84A-0521D0CA62F7}"/>
              </a:ext>
            </a:extLst>
          </p:cNvPr>
          <p:cNvCxnSpPr>
            <a:cxnSpLocks/>
            <a:stCxn id="19" idx="3"/>
            <a:endCxn id="20" idx="2"/>
          </p:cNvCxnSpPr>
          <p:nvPr/>
        </p:nvCxnSpPr>
        <p:spPr>
          <a:xfrm flipV="1">
            <a:off x="5385079" y="4199908"/>
            <a:ext cx="199932" cy="4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718E6A46-5215-F447-8CA4-DCD01332F112}"/>
              </a:ext>
            </a:extLst>
          </p:cNvPr>
          <p:cNvCxnSpPr>
            <a:cxnSpLocks/>
            <a:stCxn id="20" idx="6"/>
            <a:endCxn id="21" idx="1"/>
          </p:cNvCxnSpPr>
          <p:nvPr/>
        </p:nvCxnSpPr>
        <p:spPr>
          <a:xfrm flipV="1">
            <a:off x="6983505" y="4199907"/>
            <a:ext cx="30750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Flèche vers la droite 37">
            <a:extLst>
              <a:ext uri="{FF2B5EF4-FFF2-40B4-BE49-F238E27FC236}">
                <a16:creationId xmlns:a16="http://schemas.microsoft.com/office/drawing/2014/main" id="{D0F293DE-A32A-4A4C-9441-2879404CC664}"/>
              </a:ext>
            </a:extLst>
          </p:cNvPr>
          <p:cNvSpPr/>
          <p:nvPr/>
        </p:nvSpPr>
        <p:spPr>
          <a:xfrm>
            <a:off x="4087906" y="3069756"/>
            <a:ext cx="735106" cy="228733"/>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ZoneTexte 38">
            <a:extLst>
              <a:ext uri="{FF2B5EF4-FFF2-40B4-BE49-F238E27FC236}">
                <a16:creationId xmlns:a16="http://schemas.microsoft.com/office/drawing/2014/main" id="{7D8D9EEF-97F4-C347-863A-0B27B74B7BFC}"/>
              </a:ext>
            </a:extLst>
          </p:cNvPr>
          <p:cNvSpPr txBox="1"/>
          <p:nvPr/>
        </p:nvSpPr>
        <p:spPr>
          <a:xfrm>
            <a:off x="5043146" y="2986884"/>
            <a:ext cx="4762842" cy="369332"/>
          </a:xfrm>
          <a:prstGeom prst="rect">
            <a:avLst/>
          </a:prstGeom>
          <a:noFill/>
        </p:spPr>
        <p:txBody>
          <a:bodyPr wrap="none" rtlCol="0">
            <a:spAutoFit/>
          </a:bodyPr>
          <a:lstStyle/>
          <a:p>
            <a:r>
              <a:rPr lang="fr-FR" dirty="0"/>
              <a:t>Le mieux adapté pour la génération de texte.</a:t>
            </a:r>
          </a:p>
        </p:txBody>
      </p:sp>
    </p:spTree>
    <p:extLst>
      <p:ext uri="{BB962C8B-B14F-4D97-AF65-F5344CB8AC3E}">
        <p14:creationId xmlns:p14="http://schemas.microsoft.com/office/powerpoint/2010/main" val="3773918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pic>
        <p:nvPicPr>
          <p:cNvPr id="9" name="Image 8">
            <a:extLst>
              <a:ext uri="{FF2B5EF4-FFF2-40B4-BE49-F238E27FC236}">
                <a16:creationId xmlns:a16="http://schemas.microsoft.com/office/drawing/2014/main" id="{050EE0CE-4208-AF41-83F8-1644BAA20A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104" y="1416423"/>
            <a:ext cx="3726967" cy="3451411"/>
          </a:xfrm>
          <a:prstGeom prst="rect">
            <a:avLst/>
          </a:prstGeom>
        </p:spPr>
      </p:pic>
      <p:pic>
        <p:nvPicPr>
          <p:cNvPr id="11" name="Image 10">
            <a:extLst>
              <a:ext uri="{FF2B5EF4-FFF2-40B4-BE49-F238E27FC236}">
                <a16:creationId xmlns:a16="http://schemas.microsoft.com/office/drawing/2014/main" id="{CFD9B976-F72F-9747-84E7-7839F24B0F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5075" y="1416423"/>
            <a:ext cx="3774581" cy="3451412"/>
          </a:xfrm>
          <a:prstGeom prst="rect">
            <a:avLst/>
          </a:prstGeom>
        </p:spPr>
      </p:pic>
      <p:sp>
        <p:nvSpPr>
          <p:cNvPr id="12" name="Espace réservé du texte 5">
            <a:extLst>
              <a:ext uri="{FF2B5EF4-FFF2-40B4-BE49-F238E27FC236}">
                <a16:creationId xmlns:a16="http://schemas.microsoft.com/office/drawing/2014/main" id="{EBC6E3A9-AB2F-F643-8E47-99E89536F87B}"/>
              </a:ext>
            </a:extLst>
          </p:cNvPr>
          <p:cNvSpPr>
            <a:spLocks noGrp="1"/>
          </p:cNvSpPr>
          <p:nvPr>
            <p:ph type="body" sz="quarter" idx="12"/>
          </p:nvPr>
        </p:nvSpPr>
        <p:spPr>
          <a:xfrm>
            <a:off x="284163" y="1006475"/>
            <a:ext cx="9361861" cy="4110038"/>
          </a:xfrm>
        </p:spPr>
        <p:txBody>
          <a:bodyPr/>
          <a:lstStyle/>
          <a:p>
            <a:r>
              <a:rPr lang="fr-FR" dirty="0"/>
              <a:t>Open Source LLM</a:t>
            </a:r>
          </a:p>
        </p:txBody>
      </p:sp>
    </p:spTree>
    <p:extLst>
      <p:ext uri="{BB962C8B-B14F-4D97-AF65-F5344CB8AC3E}">
        <p14:creationId xmlns:p14="http://schemas.microsoft.com/office/powerpoint/2010/main" val="1348418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4110038"/>
          </a:xfrm>
        </p:spPr>
        <p:txBody>
          <a:bodyPr/>
          <a:lstStyle/>
          <a:p>
            <a:r>
              <a:rPr lang="fr-FR" dirty="0"/>
              <a:t>Comment choisir un modèle de LLM en open source ?</a:t>
            </a:r>
          </a:p>
          <a:p>
            <a:pPr lvl="1"/>
            <a:r>
              <a:rPr lang="fr-FR" dirty="0"/>
              <a:t>Performance </a:t>
            </a:r>
          </a:p>
          <a:p>
            <a:pPr lvl="1"/>
            <a:r>
              <a:rPr lang="fr-FR" dirty="0"/>
              <a:t>Taille du modèle</a:t>
            </a:r>
          </a:p>
          <a:p>
            <a:pPr lvl="1"/>
            <a:r>
              <a:rPr lang="fr-FR" dirty="0"/>
              <a:t>Disponibilité des modèles pré-entraînés</a:t>
            </a:r>
          </a:p>
          <a:p>
            <a:pPr lvl="1"/>
            <a:r>
              <a:rPr lang="fr-FR" dirty="0"/>
              <a:t>Compréhension de la documentation et de la communauté</a:t>
            </a:r>
          </a:p>
          <a:p>
            <a:pPr lvl="1"/>
            <a:r>
              <a:rPr lang="fr-FR" dirty="0"/>
              <a:t>Licence</a:t>
            </a:r>
          </a:p>
          <a:p>
            <a:pPr lvl="1"/>
            <a:r>
              <a:rPr lang="fr-FR" dirty="0"/>
              <a:t>Popularité et support</a:t>
            </a:r>
          </a:p>
        </p:txBody>
      </p:sp>
    </p:spTree>
    <p:extLst>
      <p:ext uri="{BB962C8B-B14F-4D97-AF65-F5344CB8AC3E}">
        <p14:creationId xmlns:p14="http://schemas.microsoft.com/office/powerpoint/2010/main" val="18745000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4110038"/>
          </a:xfrm>
        </p:spPr>
        <p:txBody>
          <a:bodyPr/>
          <a:lstStyle/>
          <a:p>
            <a:r>
              <a:rPr lang="fr-FR" dirty="0"/>
              <a:t> le modèle « Mistral 7B </a:t>
            </a:r>
            <a:r>
              <a:rPr lang="fr-FR" dirty="0" err="1"/>
              <a:t>instruct</a:t>
            </a:r>
            <a:r>
              <a:rPr lang="fr-FR" dirty="0"/>
              <a:t> » - calcul de la taille du modèle</a:t>
            </a:r>
          </a:p>
          <a:p>
            <a:pPr lvl="1"/>
            <a:r>
              <a:rPr lang="fr-FR" dirty="0"/>
              <a:t>1 milliard (1B) de paramètres d’un LLM nécessitent environ :</a:t>
            </a:r>
          </a:p>
          <a:p>
            <a:pPr lvl="2"/>
            <a:r>
              <a:rPr lang="fr-FR" dirty="0"/>
              <a:t>4 Go de mémoire pour une précision complète de 32 bits</a:t>
            </a:r>
          </a:p>
          <a:p>
            <a:pPr lvl="2"/>
            <a:r>
              <a:rPr lang="fr-FR" dirty="0"/>
              <a:t>2 Go pour une précision à virgule flottante de 16 bits</a:t>
            </a:r>
          </a:p>
          <a:p>
            <a:pPr lvl="2"/>
            <a:r>
              <a:rPr lang="fr-FR" dirty="0"/>
              <a:t>1 Go pour une précision de 8 bits</a:t>
            </a:r>
          </a:p>
          <a:p>
            <a:pPr lvl="1"/>
            <a:r>
              <a:rPr lang="fr-FR" dirty="0"/>
              <a:t>Pour le modèle "Mistral 7B </a:t>
            </a:r>
            <a:r>
              <a:rPr lang="fr-FR" dirty="0" err="1"/>
              <a:t>instruct</a:t>
            </a:r>
            <a:r>
              <a:rPr lang="fr-FR" dirty="0"/>
              <a:t>" avec 7 milliards de paramètres :</a:t>
            </a:r>
          </a:p>
          <a:p>
            <a:pPr lvl="2"/>
            <a:r>
              <a:rPr lang="fr-FR" dirty="0"/>
              <a:t>7 milliards de paramètres * 4 octets/paramètre = 28 Go à une précision de 32 bits</a:t>
            </a:r>
          </a:p>
          <a:p>
            <a:pPr lvl="2"/>
            <a:r>
              <a:rPr lang="fr-FR" dirty="0"/>
              <a:t>7 milliards de paramètres * 2 octets/paramètre = 14 Go à une précision de 16 bits</a:t>
            </a:r>
          </a:p>
          <a:p>
            <a:pPr lvl="2"/>
            <a:r>
              <a:rPr lang="fr-FR" dirty="0"/>
              <a:t>7 milliards de paramètres * 1 octet/paramètre = 7 Go à une précision de 8 bits</a:t>
            </a:r>
          </a:p>
          <a:p>
            <a:pPr lvl="1"/>
            <a:endParaRPr lang="fr-FR" dirty="0"/>
          </a:p>
        </p:txBody>
      </p:sp>
    </p:spTree>
    <p:extLst>
      <p:ext uri="{BB962C8B-B14F-4D97-AF65-F5344CB8AC3E}">
        <p14:creationId xmlns:p14="http://schemas.microsoft.com/office/powerpoint/2010/main" val="31275471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1503643"/>
          </a:xfrm>
        </p:spPr>
        <p:txBody>
          <a:bodyPr/>
          <a:lstStyle/>
          <a:p>
            <a:r>
              <a:rPr lang="fr-FR" dirty="0"/>
              <a:t> Gemini-Pro vs chatGPT-4 vs open source LLM</a:t>
            </a:r>
          </a:p>
          <a:p>
            <a:pPr lvl="2"/>
            <a:endParaRPr lang="fr-FR" dirty="0"/>
          </a:p>
          <a:p>
            <a:pPr lvl="1"/>
            <a:r>
              <a:rPr lang="fr-FR" dirty="0"/>
              <a:t>Performance, Adoption large, Accessibilité de l'API, Tarification, Protection des données personnelles, Ajustement fin, etc...</a:t>
            </a:r>
          </a:p>
          <a:p>
            <a:pPr lvl="2"/>
            <a:endParaRPr lang="fr-FR" dirty="0"/>
          </a:p>
          <a:p>
            <a:pPr lvl="1"/>
            <a:endParaRPr lang="fr-FR" dirty="0"/>
          </a:p>
        </p:txBody>
      </p:sp>
      <p:pic>
        <p:nvPicPr>
          <p:cNvPr id="5" name="Image 4">
            <a:extLst>
              <a:ext uri="{FF2B5EF4-FFF2-40B4-BE49-F238E27FC236}">
                <a16:creationId xmlns:a16="http://schemas.microsoft.com/office/drawing/2014/main" id="{D4DD0AF0-1349-9243-BF34-3BD93E0BCD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7106" y="2175404"/>
            <a:ext cx="2778135" cy="1562701"/>
          </a:xfrm>
          <a:prstGeom prst="rect">
            <a:avLst/>
          </a:prstGeom>
        </p:spPr>
      </p:pic>
      <p:pic>
        <p:nvPicPr>
          <p:cNvPr id="8" name="Image 7">
            <a:extLst>
              <a:ext uri="{FF2B5EF4-FFF2-40B4-BE49-F238E27FC236}">
                <a16:creationId xmlns:a16="http://schemas.microsoft.com/office/drawing/2014/main" id="{314AB79B-2415-8942-A636-82DED3F628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689" y="2369629"/>
            <a:ext cx="2087559" cy="1174252"/>
          </a:xfrm>
          <a:prstGeom prst="rect">
            <a:avLst/>
          </a:prstGeom>
        </p:spPr>
      </p:pic>
      <p:pic>
        <p:nvPicPr>
          <p:cNvPr id="10" name="Image 9">
            <a:extLst>
              <a:ext uri="{FF2B5EF4-FFF2-40B4-BE49-F238E27FC236}">
                <a16:creationId xmlns:a16="http://schemas.microsoft.com/office/drawing/2014/main" id="{FD17E980-DFC3-CA49-AF65-3D316E6194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0196" y="3435432"/>
            <a:ext cx="2559310" cy="1471603"/>
          </a:xfrm>
          <a:prstGeom prst="rect">
            <a:avLst/>
          </a:prstGeom>
        </p:spPr>
      </p:pic>
    </p:spTree>
    <p:extLst>
      <p:ext uri="{BB962C8B-B14F-4D97-AF65-F5344CB8AC3E}">
        <p14:creationId xmlns:p14="http://schemas.microsoft.com/office/powerpoint/2010/main" val="4243727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planning</a:t>
            </a:r>
          </a:p>
          <a:p>
            <a:endParaRPr lang="fr-FR" dirty="0"/>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039A40FF-6A42-0243-B00E-4F4739C0D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4045857" cy="5670550"/>
          </a:xfrm>
          <a:prstGeom prst="rect">
            <a:avLst/>
          </a:prstGeom>
        </p:spPr>
      </p:pic>
    </p:spTree>
    <p:extLst>
      <p:ext uri="{BB962C8B-B14F-4D97-AF65-F5344CB8AC3E}">
        <p14:creationId xmlns:p14="http://schemas.microsoft.com/office/powerpoint/2010/main" val="3480827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Est-il possible d'avoir un LLM en open source ?</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4110038"/>
          </a:xfrm>
        </p:spPr>
        <p:txBody>
          <a:bodyPr/>
          <a:lstStyle/>
          <a:p>
            <a:r>
              <a:rPr lang="fr-FR" dirty="0"/>
              <a:t> Planning</a:t>
            </a:r>
          </a:p>
          <a:p>
            <a:pPr lvl="1"/>
            <a:r>
              <a:rPr lang="fr-FR" dirty="0"/>
              <a:t>Jusqu’en octobre 2024</a:t>
            </a:r>
          </a:p>
          <a:p>
            <a:pPr lvl="2"/>
            <a:r>
              <a:rPr lang="fr-FR" dirty="0"/>
              <a:t>Développement de la plateforme d'apprentissage en Langue des Signes Française (LSF) basée sur CNN.</a:t>
            </a:r>
          </a:p>
          <a:p>
            <a:pPr lvl="2"/>
            <a:r>
              <a:rPr lang="fr-FR" dirty="0"/>
              <a:t>Test de la plateforme d'apprentissage en LSF avec un échantillon d'utilisateurs en situation de handicap.</a:t>
            </a:r>
          </a:p>
          <a:p>
            <a:pPr lvl="2"/>
            <a:endParaRPr lang="fr-FR" dirty="0"/>
          </a:p>
          <a:p>
            <a:pPr lvl="1"/>
            <a:r>
              <a:rPr lang="fr-FR" dirty="0"/>
              <a:t>Vers la fin de 2024</a:t>
            </a:r>
          </a:p>
          <a:p>
            <a:pPr lvl="2"/>
            <a:r>
              <a:rPr lang="fr-FR" dirty="0"/>
              <a:t>Comparaison des performances et des prix avec Google Gemini-pro et ChatGPT-4.</a:t>
            </a:r>
          </a:p>
          <a:p>
            <a:pPr lvl="2"/>
            <a:r>
              <a:rPr lang="fr-FR" dirty="0"/>
              <a:t>Tests de l'open source LLM.</a:t>
            </a:r>
          </a:p>
          <a:p>
            <a:pPr lvl="2"/>
            <a:endParaRPr lang="fr-FR" dirty="0"/>
          </a:p>
          <a:p>
            <a:pPr lvl="1"/>
            <a:r>
              <a:rPr lang="fr-FR" dirty="0"/>
              <a:t>Jusqu’en mai 2025</a:t>
            </a:r>
          </a:p>
          <a:p>
            <a:pPr lvl="2"/>
            <a:r>
              <a:rPr lang="fr-FR" dirty="0"/>
              <a:t>Comparaison des performances entre Google Gemini-pro, ChatGPT-4 et LLM open source.</a:t>
            </a:r>
          </a:p>
          <a:p>
            <a:pPr lvl="2"/>
            <a:r>
              <a:rPr lang="fr-FR" dirty="0"/>
              <a:t>Mise en service et intégration sur le site officiel de Paris 8.</a:t>
            </a:r>
          </a:p>
          <a:p>
            <a:pPr lvl="2"/>
            <a:endParaRPr lang="fr-FR" dirty="0"/>
          </a:p>
          <a:p>
            <a:pPr lvl="1"/>
            <a:endParaRPr lang="fr-FR" dirty="0"/>
          </a:p>
        </p:txBody>
      </p:sp>
    </p:spTree>
    <p:extLst>
      <p:ext uri="{BB962C8B-B14F-4D97-AF65-F5344CB8AC3E}">
        <p14:creationId xmlns:p14="http://schemas.microsoft.com/office/powerpoint/2010/main" val="1852510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références</a:t>
            </a:r>
          </a:p>
          <a:p>
            <a:endParaRPr lang="fr-FR" dirty="0"/>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039A40FF-6A42-0243-B00E-4F4739C0D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4045857" cy="5670550"/>
          </a:xfrm>
          <a:prstGeom prst="rect">
            <a:avLst/>
          </a:prstGeom>
        </p:spPr>
      </p:pic>
    </p:spTree>
    <p:extLst>
      <p:ext uri="{BB962C8B-B14F-4D97-AF65-F5344CB8AC3E}">
        <p14:creationId xmlns:p14="http://schemas.microsoft.com/office/powerpoint/2010/main" val="1159759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références</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4110038"/>
          </a:xfrm>
        </p:spPr>
        <p:txBody>
          <a:bodyPr/>
          <a:lstStyle/>
          <a:p>
            <a:r>
              <a:rPr lang="fr-FR" dirty="0"/>
              <a:t>Références</a:t>
            </a:r>
          </a:p>
          <a:p>
            <a:pPr lvl="1"/>
            <a:r>
              <a:rPr lang="fr-FR" dirty="0"/>
              <a:t>[1] A. </a:t>
            </a:r>
            <a:r>
              <a:rPr lang="fr-FR" dirty="0" err="1"/>
              <a:t>Vaswani</a:t>
            </a:r>
            <a:r>
              <a:rPr lang="fr-FR" dirty="0"/>
              <a:t> et al., </a:t>
            </a:r>
            <a:r>
              <a:rPr lang="fr-FR" u="sng" dirty="0">
                <a:hlinkClick r:id="rId2"/>
              </a:rPr>
              <a:t>Attention Is All You Need</a:t>
            </a:r>
            <a:r>
              <a:rPr lang="fr-FR" dirty="0"/>
              <a:t> (2017), arXiv:1706.03762 </a:t>
            </a:r>
          </a:p>
          <a:p>
            <a:pPr lvl="1"/>
            <a:r>
              <a:rPr lang="fr-FR" dirty="0"/>
              <a:t>[2] J. Yang et al., </a:t>
            </a:r>
            <a:r>
              <a:rPr lang="fr-FR" u="sng" dirty="0">
                <a:hlinkClick r:id="rId3"/>
              </a:rPr>
              <a:t>Harnessing the Power of LLMs in Practice: A Survey on ChatGPT and Beyond</a:t>
            </a:r>
            <a:r>
              <a:rPr lang="fr-FR" dirty="0"/>
              <a:t> (2023), arXiv:2304.13712Disponibilité des modèles pré-entraînés</a:t>
            </a:r>
          </a:p>
          <a:p>
            <a:pPr lvl="1"/>
            <a:r>
              <a:rPr lang="fr-FR" dirty="0"/>
              <a:t>[3] Google </a:t>
            </a:r>
            <a:r>
              <a:rPr lang="fr-FR" dirty="0" err="1"/>
              <a:t>Gemeni</a:t>
            </a:r>
            <a:r>
              <a:rPr lang="fr-FR" dirty="0"/>
              <a:t> vs </a:t>
            </a:r>
            <a:r>
              <a:rPr lang="fr-FR" dirty="0" err="1"/>
              <a:t>Chatgpt</a:t>
            </a:r>
            <a:r>
              <a:rPr lang="fr-FR" dirty="0"/>
              <a:t> : Le guide comparatif : </a:t>
            </a:r>
            <a:r>
              <a:rPr lang="fr-FR" dirty="0">
                <a:hlinkClick r:id="rId4"/>
              </a:rPr>
              <a:t>https://aiexplorer.io/guides-ia/google-gemini-vs-chatgpt-le-guide-comparatif/</a:t>
            </a:r>
            <a:endParaRPr lang="fr-FR" dirty="0"/>
          </a:p>
          <a:p>
            <a:pPr lvl="1"/>
            <a:r>
              <a:rPr lang="fr-FR" dirty="0"/>
              <a:t>[4] </a:t>
            </a:r>
            <a:r>
              <a:rPr lang="fr-FR" dirty="0" err="1"/>
              <a:t>Comparing</a:t>
            </a:r>
            <a:r>
              <a:rPr lang="fr-FR" dirty="0"/>
              <a:t> the best: A </a:t>
            </a:r>
            <a:r>
              <a:rPr lang="fr-FR" dirty="0" err="1"/>
              <a:t>closer</a:t>
            </a:r>
            <a:r>
              <a:rPr lang="fr-FR" dirty="0"/>
              <a:t> look at the top 5 open-source </a:t>
            </a:r>
            <a:r>
              <a:rPr lang="fr-FR" dirty="0" err="1"/>
              <a:t>LLMs</a:t>
            </a:r>
            <a:r>
              <a:rPr lang="fr-FR" dirty="0"/>
              <a:t> : </a:t>
            </a:r>
            <a:r>
              <a:rPr lang="fr-FR" dirty="0">
                <a:hlinkClick r:id="rId5"/>
              </a:rPr>
              <a:t>https://blog.n8n.io/open-source-llm/</a:t>
            </a:r>
            <a:endParaRPr lang="fr-FR" dirty="0"/>
          </a:p>
          <a:p>
            <a:pPr lvl="1"/>
            <a:r>
              <a:rPr lang="fr-FR" dirty="0"/>
              <a:t>[5] How to Fine-tune </a:t>
            </a:r>
            <a:r>
              <a:rPr lang="fr-FR" dirty="0" err="1"/>
              <a:t>LLMs</a:t>
            </a:r>
            <a:r>
              <a:rPr lang="fr-FR" dirty="0"/>
              <a:t> in 2024 </a:t>
            </a:r>
            <a:r>
              <a:rPr lang="fr-FR" dirty="0" err="1"/>
              <a:t>with</a:t>
            </a:r>
            <a:r>
              <a:rPr lang="fr-FR" dirty="0"/>
              <a:t> </a:t>
            </a:r>
            <a:r>
              <a:rPr lang="fr-FR" dirty="0" err="1"/>
              <a:t>Hugging</a:t>
            </a:r>
            <a:r>
              <a:rPr lang="fr-FR" dirty="0"/>
              <a:t> Face : </a:t>
            </a:r>
            <a:r>
              <a:rPr lang="fr-FR" dirty="0">
                <a:hlinkClick r:id="rId6"/>
              </a:rPr>
              <a:t>https://www.philschmid.de/fine-tune-llms-in-2024-with-trl</a:t>
            </a:r>
            <a:endParaRPr lang="fr-FR" dirty="0"/>
          </a:p>
          <a:p>
            <a:pPr lvl="1"/>
            <a:r>
              <a:rPr lang="fr-FR" dirty="0"/>
              <a:t>[6] Fine-tune a </a:t>
            </a:r>
            <a:r>
              <a:rPr lang="fr-FR" dirty="0" err="1"/>
              <a:t>pretrained</a:t>
            </a:r>
            <a:r>
              <a:rPr lang="fr-FR" dirty="0"/>
              <a:t> model : </a:t>
            </a:r>
            <a:r>
              <a:rPr lang="fr-FR" dirty="0">
                <a:hlinkClick r:id="rId7"/>
              </a:rPr>
              <a:t>https://huggingface.co/docs/transformers/training</a:t>
            </a:r>
            <a:endParaRPr lang="fr-FR" dirty="0"/>
          </a:p>
          <a:p>
            <a:pPr lvl="1"/>
            <a:endParaRPr lang="fr-FR" dirty="0"/>
          </a:p>
          <a:p>
            <a:pPr lvl="1"/>
            <a:endParaRPr lang="fr-FR" dirty="0"/>
          </a:p>
          <a:p>
            <a:pPr lvl="1"/>
            <a:endParaRPr lang="fr-FR" dirty="0"/>
          </a:p>
          <a:p>
            <a:pPr lvl="1"/>
            <a:endParaRPr lang="fr-FR" dirty="0"/>
          </a:p>
        </p:txBody>
      </p:sp>
    </p:spTree>
    <p:extLst>
      <p:ext uri="{BB962C8B-B14F-4D97-AF65-F5344CB8AC3E}">
        <p14:creationId xmlns:p14="http://schemas.microsoft.com/office/powerpoint/2010/main" val="2516017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démo</a:t>
            </a:r>
          </a:p>
          <a:p>
            <a:endParaRPr lang="fr-FR" dirty="0"/>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039A40FF-6A42-0243-B00E-4F4739C0D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4045857" cy="5670550"/>
          </a:xfrm>
          <a:prstGeom prst="rect">
            <a:avLst/>
          </a:prstGeom>
        </p:spPr>
      </p:pic>
    </p:spTree>
    <p:extLst>
      <p:ext uri="{BB962C8B-B14F-4D97-AF65-F5344CB8AC3E}">
        <p14:creationId xmlns:p14="http://schemas.microsoft.com/office/powerpoint/2010/main" val="1988138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Introduction</a:t>
            </a:r>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045857" cy="5670550"/>
          </a:xfrm>
          <a:prstGeom prst="rect">
            <a:avLst/>
          </a:prstGeom>
        </p:spPr>
      </p:pic>
    </p:spTree>
    <p:extLst>
      <p:ext uri="{BB962C8B-B14F-4D97-AF65-F5344CB8AC3E}">
        <p14:creationId xmlns:p14="http://schemas.microsoft.com/office/powerpoint/2010/main" val="4064955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53BCF76-C5A0-4E43-AC8D-054C7F537BDF}"/>
              </a:ext>
            </a:extLst>
          </p:cNvPr>
          <p:cNvPicPr>
            <a:picLocks noChangeAspect="1"/>
          </p:cNvPicPr>
          <p:nvPr/>
        </p:nvPicPr>
        <p:blipFill>
          <a:blip r:embed="rId2"/>
          <a:stretch>
            <a:fillRect/>
          </a:stretch>
        </p:blipFill>
        <p:spPr>
          <a:xfrm>
            <a:off x="4583869" y="1897564"/>
            <a:ext cx="5423979" cy="1278774"/>
          </a:xfrm>
          <a:prstGeom prst="rect">
            <a:avLst/>
          </a:prstGeom>
        </p:spPr>
      </p:pic>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Démo - configuration</a:t>
            </a:r>
          </a:p>
          <a:p>
            <a:endParaRPr lang="fr-FR" dirty="0"/>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a:xfrm>
            <a:off x="284163" y="1006475"/>
            <a:ext cx="9521825" cy="4110038"/>
          </a:xfrm>
        </p:spPr>
        <p:txBody>
          <a:bodyPr/>
          <a:lstStyle/>
          <a:p>
            <a:r>
              <a:rPr lang="fr-FR" dirty="0" err="1"/>
              <a:t>Prerequis</a:t>
            </a:r>
            <a:r>
              <a:rPr lang="fr-FR" dirty="0"/>
              <a:t>:</a:t>
            </a:r>
          </a:p>
          <a:p>
            <a:pPr lvl="1"/>
            <a:r>
              <a:rPr lang="fr-FR" dirty="0"/>
              <a:t>Installer </a:t>
            </a:r>
            <a:r>
              <a:rPr lang="fr-FR" dirty="0" err="1"/>
              <a:t>gcloud</a:t>
            </a:r>
            <a:r>
              <a:rPr lang="fr-FR" dirty="0"/>
              <a:t> CL</a:t>
            </a:r>
          </a:p>
          <a:p>
            <a:r>
              <a:rPr lang="fr-FR" dirty="0"/>
              <a:t>Initialisation de </a:t>
            </a:r>
            <a:r>
              <a:rPr lang="fr-FR" dirty="0" err="1"/>
              <a:t>gcloud</a:t>
            </a:r>
            <a:r>
              <a:rPr lang="fr-FR" dirty="0"/>
              <a:t> </a:t>
            </a:r>
          </a:p>
          <a:p>
            <a:pPr lvl="1"/>
            <a:r>
              <a:rPr lang="fr-FR" dirty="0" err="1"/>
              <a:t>gcloud</a:t>
            </a:r>
            <a:r>
              <a:rPr lang="fr-FR" dirty="0"/>
              <a:t> init</a:t>
            </a:r>
          </a:p>
          <a:p>
            <a:r>
              <a:rPr lang="fr-FR" dirty="0"/>
              <a:t>Authentification:</a:t>
            </a:r>
          </a:p>
          <a:p>
            <a:pPr lvl="1"/>
            <a:r>
              <a:rPr lang="fr-FR" dirty="0" err="1"/>
              <a:t>gcloud</a:t>
            </a:r>
            <a:r>
              <a:rPr lang="fr-FR" dirty="0"/>
              <a:t> </a:t>
            </a:r>
            <a:r>
              <a:rPr lang="fr-FR" dirty="0" err="1"/>
              <a:t>auth</a:t>
            </a:r>
            <a:r>
              <a:rPr lang="fr-FR" dirty="0"/>
              <a:t> application-default login </a:t>
            </a:r>
          </a:p>
          <a:p>
            <a:r>
              <a:rPr lang="fr-FR" dirty="0"/>
              <a:t>Référence de projet:</a:t>
            </a:r>
          </a:p>
          <a:p>
            <a:pPr lvl="1"/>
            <a:r>
              <a:rPr lang="fr-FR" dirty="0"/>
              <a:t>PROJECT_ID</a:t>
            </a:r>
          </a:p>
          <a:p>
            <a:pPr lvl="1"/>
            <a:r>
              <a:rPr lang="fr-FR" dirty="0"/>
              <a:t>Location de </a:t>
            </a:r>
            <a:r>
              <a:rPr lang="fr-FR" dirty="0" err="1"/>
              <a:t>Compute</a:t>
            </a:r>
            <a:r>
              <a:rPr lang="fr-FR" dirty="0"/>
              <a:t> Engine</a:t>
            </a:r>
          </a:p>
          <a:p>
            <a:pPr lvl="2" indent="0">
              <a:buNone/>
            </a:pPr>
            <a:endParaRPr lang="fr-FR" dirty="0"/>
          </a:p>
          <a:p>
            <a:r>
              <a:rPr lang="fr-FR" dirty="0"/>
              <a:t>Activation d'API :</a:t>
            </a:r>
          </a:p>
          <a:p>
            <a:pPr lvl="1"/>
            <a:r>
              <a:rPr lang="fr-FR" dirty="0"/>
              <a:t>Activation de l'API Vertex AI </a:t>
            </a:r>
          </a:p>
          <a:p>
            <a:pPr lvl="1"/>
            <a:r>
              <a:rPr lang="fr-FR" dirty="0"/>
              <a:t>Activation de l'API </a:t>
            </a:r>
            <a:r>
              <a:rPr lang="fr-FR" dirty="0" err="1"/>
              <a:t>Text</a:t>
            </a:r>
            <a:r>
              <a:rPr lang="fr-FR" dirty="0"/>
              <a:t>-to-Speech</a:t>
            </a:r>
          </a:p>
          <a:p>
            <a:pPr lvl="1"/>
            <a:endParaRPr lang="fr-FR" dirty="0"/>
          </a:p>
          <a:p>
            <a:pPr lvl="1"/>
            <a:endParaRPr lang="fr-FR" dirty="0"/>
          </a:p>
        </p:txBody>
      </p:sp>
    </p:spTree>
    <p:extLst>
      <p:ext uri="{BB962C8B-B14F-4D97-AF65-F5344CB8AC3E}">
        <p14:creationId xmlns:p14="http://schemas.microsoft.com/office/powerpoint/2010/main" val="27920091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Démo</a:t>
            </a:r>
          </a:p>
          <a:p>
            <a:endParaRPr lang="fr-FR" dirty="0"/>
          </a:p>
        </p:txBody>
      </p:sp>
      <p:pic>
        <p:nvPicPr>
          <p:cNvPr id="8" name="demo-esup37-chatbot-up8">
            <a:hlinkClick r:id="" action="ppaction://media"/>
            <a:extLst>
              <a:ext uri="{FF2B5EF4-FFF2-40B4-BE49-F238E27FC236}">
                <a16:creationId xmlns:a16="http://schemas.microsoft.com/office/drawing/2014/main" id="{742DC6B0-86E2-354B-BDFD-9C7B4DB5EA9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092225" y="973293"/>
            <a:ext cx="6513893" cy="3516476"/>
          </a:xfrm>
          <a:prstGeom prst="rect">
            <a:avLst/>
          </a:prstGeom>
        </p:spPr>
      </p:pic>
    </p:spTree>
    <p:extLst>
      <p:ext uri="{BB962C8B-B14F-4D97-AF65-F5344CB8AC3E}">
        <p14:creationId xmlns:p14="http://schemas.microsoft.com/office/powerpoint/2010/main" val="1999617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99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Merci de votre attention</a:t>
            </a:r>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045857" cy="5670550"/>
          </a:xfrm>
          <a:prstGeom prst="rect">
            <a:avLst/>
          </a:prstGeom>
        </p:spPr>
      </p:pic>
    </p:spTree>
    <p:extLst>
      <p:ext uri="{BB962C8B-B14F-4D97-AF65-F5344CB8AC3E}">
        <p14:creationId xmlns:p14="http://schemas.microsoft.com/office/powerpoint/2010/main" val="272352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introduction</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Université Paris 8</a:t>
            </a:r>
          </a:p>
          <a:p>
            <a:endParaRPr lang="fr-FR" dirty="0"/>
          </a:p>
          <a:p>
            <a:pPr lvl="1"/>
            <a:r>
              <a:rPr lang="fr-FR" dirty="0"/>
              <a:t>A dominante SHS, arts et lettres</a:t>
            </a:r>
          </a:p>
          <a:p>
            <a:pPr lvl="1"/>
            <a:endParaRPr lang="fr-FR" dirty="0"/>
          </a:p>
          <a:p>
            <a:pPr lvl="1"/>
            <a:r>
              <a:rPr lang="fr-FR" dirty="0"/>
              <a:t>Quelques chiffres</a:t>
            </a:r>
          </a:p>
          <a:p>
            <a:pPr lvl="1"/>
            <a:endParaRPr lang="fr-FR" b="1" dirty="0"/>
          </a:p>
          <a:p>
            <a:pPr lvl="1">
              <a:buFont typeface="Wingdings" panose="05000000000000000000" pitchFamily="2" charset="2"/>
              <a:buChar char="§"/>
            </a:pPr>
            <a:r>
              <a:rPr lang="fr-FR" dirty="0"/>
              <a:t>22 000 étudiants</a:t>
            </a:r>
          </a:p>
          <a:p>
            <a:pPr lvl="1">
              <a:buFont typeface="Wingdings" panose="05000000000000000000" pitchFamily="2" charset="2"/>
              <a:buChar char="§"/>
            </a:pPr>
            <a:r>
              <a:rPr lang="fr-FR" dirty="0"/>
              <a:t>11 UFR</a:t>
            </a:r>
          </a:p>
          <a:p>
            <a:pPr lvl="1">
              <a:buFont typeface="Wingdings" panose="05000000000000000000" pitchFamily="2" charset="2"/>
              <a:buChar char="§"/>
            </a:pPr>
            <a:r>
              <a:rPr lang="fr-FR" dirty="0"/>
              <a:t>5 instituts dont 2 IUT</a:t>
            </a:r>
          </a:p>
          <a:p>
            <a:pPr lvl="1">
              <a:buFont typeface="Wingdings" panose="05000000000000000000" pitchFamily="2" charset="2"/>
              <a:buChar char="§"/>
            </a:pPr>
            <a:r>
              <a:rPr lang="fr-FR" dirty="0"/>
              <a:t>4 écoles doctorales</a:t>
            </a:r>
          </a:p>
          <a:p>
            <a:pPr lvl="1">
              <a:buFont typeface="Wingdings" panose="05000000000000000000" pitchFamily="2" charset="2"/>
              <a:buChar char="§"/>
            </a:pPr>
            <a:r>
              <a:rPr lang="fr-FR" dirty="0"/>
              <a:t>5 domaines de formation</a:t>
            </a:r>
          </a:p>
        </p:txBody>
      </p:sp>
    </p:spTree>
    <p:custDataLst>
      <p:tags r:id="rId1"/>
    </p:custDataLst>
    <p:extLst>
      <p:ext uri="{BB962C8B-B14F-4D97-AF65-F5344CB8AC3E}">
        <p14:creationId xmlns:p14="http://schemas.microsoft.com/office/powerpoint/2010/main" val="295568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introduction</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Université Paris 8</a:t>
            </a:r>
          </a:p>
          <a:p>
            <a:pPr marL="361950" lvl="1" indent="0">
              <a:buNone/>
            </a:pPr>
            <a:endParaRPr lang="fr-FR" dirty="0"/>
          </a:p>
          <a:p>
            <a:pPr lvl="1"/>
            <a:r>
              <a:rPr lang="fr-FR" dirty="0"/>
              <a:t>Public en situation de handicap</a:t>
            </a:r>
          </a:p>
          <a:p>
            <a:pPr lvl="1"/>
            <a:endParaRPr lang="fr-FR" b="1" dirty="0"/>
          </a:p>
          <a:p>
            <a:pPr lvl="1">
              <a:buFont typeface="Wingdings" panose="05000000000000000000" pitchFamily="2" charset="2"/>
              <a:buChar char="§"/>
            </a:pPr>
            <a:r>
              <a:rPr lang="fr-FR" dirty="0"/>
              <a:t>22 000 étudiants </a:t>
            </a:r>
          </a:p>
          <a:p>
            <a:pPr lvl="1">
              <a:buFont typeface="Wingdings" panose="05000000000000000000" pitchFamily="2" charset="2"/>
              <a:buChar char="§"/>
            </a:pPr>
            <a:r>
              <a:rPr lang="fr-FR" dirty="0"/>
              <a:t>658 étudiants avec un Plan d’accompagnement pour l’étudiant handicapé (PAEH)</a:t>
            </a:r>
          </a:p>
          <a:p>
            <a:pPr lvl="1">
              <a:buFont typeface="Wingdings" panose="05000000000000000000" pitchFamily="2" charset="2"/>
              <a:buChar char="§"/>
            </a:pPr>
            <a:r>
              <a:rPr lang="fr-FR" dirty="0"/>
              <a:t>32 étudiants avec handicap auditif  dont 15 pour lesquels nous organisons l'interprétariat en LSF </a:t>
            </a:r>
          </a:p>
          <a:p>
            <a:pPr lvl="1">
              <a:buFont typeface="Wingdings" panose="05000000000000000000" pitchFamily="2" charset="2"/>
              <a:buChar char="§"/>
            </a:pPr>
            <a:r>
              <a:rPr lang="fr-FR" dirty="0"/>
              <a:t>18 étudiants avec handicap visuel.</a:t>
            </a:r>
          </a:p>
          <a:p>
            <a:pPr lvl="1">
              <a:buFont typeface="Wingdings" panose="05000000000000000000" pitchFamily="2" charset="2"/>
              <a:buChar char="§"/>
            </a:pPr>
            <a:r>
              <a:rPr lang="fr-FR" dirty="0"/>
              <a:t>autre : tout le reste </a:t>
            </a:r>
          </a:p>
          <a:p>
            <a:pPr marL="361950" lvl="1" indent="0">
              <a:buNone/>
            </a:pPr>
            <a:endParaRPr lang="fr-FR" dirty="0"/>
          </a:p>
          <a:p>
            <a:pPr marL="361950" lvl="1" indent="0">
              <a:buNone/>
            </a:pPr>
            <a:endParaRPr lang="fr-FR" dirty="0"/>
          </a:p>
          <a:p>
            <a:pPr marL="361950" lvl="1" indent="0">
              <a:buNone/>
            </a:pPr>
            <a:endParaRPr lang="fr-FR" dirty="0"/>
          </a:p>
        </p:txBody>
      </p:sp>
    </p:spTree>
    <p:custDataLst>
      <p:tags r:id="rId1"/>
    </p:custDataLst>
    <p:extLst>
      <p:ext uri="{BB962C8B-B14F-4D97-AF65-F5344CB8AC3E}">
        <p14:creationId xmlns:p14="http://schemas.microsoft.com/office/powerpoint/2010/main" val="3567029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introduction</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Contexte</a:t>
            </a:r>
          </a:p>
          <a:p>
            <a:endParaRPr lang="fr-FR" dirty="0"/>
          </a:p>
          <a:p>
            <a:pPr lvl="1"/>
            <a:r>
              <a:rPr lang="fr-FR" dirty="0"/>
              <a:t>Ordonnance du 6 septembre 2023 prise en application du 1° du VII de l’article 16 de la loi n° 2023-171 du 9 mars 2023 vient renforcer l'obligation d'accessibilité des sites web publics. </a:t>
            </a:r>
          </a:p>
          <a:p>
            <a:pPr lvl="1"/>
            <a:endParaRPr lang="fr-FR" dirty="0"/>
          </a:p>
          <a:p>
            <a:pPr lvl="1"/>
            <a:r>
              <a:rPr lang="fr-FR" dirty="0"/>
              <a:t>L’Université Paris 8 possède plus de 100 sites Internet (UFR, instituts, départements, diplômes, écoles doctorales, équipes de recherche, services centraux, etc.)</a:t>
            </a:r>
          </a:p>
          <a:p>
            <a:pPr lvl="1"/>
            <a:endParaRPr lang="fr-FR" dirty="0"/>
          </a:p>
          <a:p>
            <a:pPr lvl="1"/>
            <a:r>
              <a:rPr lang="fr-FR" dirty="0"/>
              <a:t>Rendre tout accessible : mise en œuvre impérative longue…</a:t>
            </a:r>
          </a:p>
        </p:txBody>
      </p:sp>
    </p:spTree>
    <p:custDataLst>
      <p:tags r:id="rId1"/>
    </p:custDataLst>
    <p:extLst>
      <p:ext uri="{BB962C8B-B14F-4D97-AF65-F5344CB8AC3E}">
        <p14:creationId xmlns:p14="http://schemas.microsoft.com/office/powerpoint/2010/main" val="3885576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objectifs</a:t>
            </a:r>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045857" cy="5670550"/>
          </a:xfrm>
          <a:prstGeom prst="rect">
            <a:avLst/>
          </a:prstGeom>
        </p:spPr>
      </p:pic>
    </p:spTree>
    <p:extLst>
      <p:ext uri="{BB962C8B-B14F-4D97-AF65-F5344CB8AC3E}">
        <p14:creationId xmlns:p14="http://schemas.microsoft.com/office/powerpoint/2010/main" val="852389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err="1"/>
              <a:t>ChatBot</a:t>
            </a:r>
            <a:r>
              <a:rPr lang="fr-FR" dirty="0"/>
              <a:t> </a:t>
            </a:r>
            <a:r>
              <a:rPr lang="fr-FR" dirty="0" err="1"/>
              <a:t>muLTIMODAL</a:t>
            </a:r>
            <a:r>
              <a:rPr lang="fr-FR" dirty="0"/>
              <a:t> POUR LES PERSONNES EN SITUATION DE HANDICAP</a:t>
            </a:r>
          </a:p>
        </p:txBody>
      </p:sp>
      <p:sp>
        <p:nvSpPr>
          <p:cNvPr id="3" name="Espace réservé du texte 2"/>
          <p:cNvSpPr>
            <a:spLocks noGrp="1"/>
          </p:cNvSpPr>
          <p:nvPr>
            <p:ph type="body" sz="quarter" idx="11"/>
          </p:nvPr>
        </p:nvSpPr>
        <p:spPr/>
        <p:txBody>
          <a:bodyPr/>
          <a:lstStyle/>
          <a:p>
            <a:r>
              <a:rPr lang="fr-FR" dirty="0"/>
              <a:t>Objectifs </a:t>
            </a:r>
          </a:p>
        </p:txBody>
      </p:sp>
      <p:sp>
        <p:nvSpPr>
          <p:cNvPr id="6" name="Espace réservé du texte 5">
            <a:extLst>
              <a:ext uri="{FF2B5EF4-FFF2-40B4-BE49-F238E27FC236}">
                <a16:creationId xmlns:a16="http://schemas.microsoft.com/office/drawing/2014/main" id="{8EFBC7B3-DD14-8946-A658-92771804B373}"/>
              </a:ext>
            </a:extLst>
          </p:cNvPr>
          <p:cNvSpPr>
            <a:spLocks noGrp="1"/>
          </p:cNvSpPr>
          <p:nvPr>
            <p:ph type="body" sz="quarter" idx="12"/>
          </p:nvPr>
        </p:nvSpPr>
        <p:spPr/>
        <p:txBody>
          <a:bodyPr/>
          <a:lstStyle/>
          <a:p>
            <a:r>
              <a:rPr lang="fr-FR" dirty="0"/>
              <a:t>Questions</a:t>
            </a:r>
          </a:p>
          <a:p>
            <a:pPr lvl="1"/>
            <a:endParaRPr lang="fr-FR" dirty="0"/>
          </a:p>
          <a:p>
            <a:pPr lvl="1"/>
            <a:r>
              <a:rPr lang="fr-FR" dirty="0"/>
              <a:t>Comment trouver une information rapidement parmi la multitude de sites Internet ?</a:t>
            </a:r>
          </a:p>
          <a:p>
            <a:pPr lvl="1"/>
            <a:r>
              <a:rPr lang="fr-FR" dirty="0"/>
              <a:t>Les personnes en situation de handicap, peuvent-elles accéder facilement aux informations ?</a:t>
            </a:r>
          </a:p>
          <a:p>
            <a:pPr lvl="1"/>
            <a:endParaRPr lang="fr-FR" dirty="0"/>
          </a:p>
          <a:p>
            <a:r>
              <a:rPr lang="fr-FR" dirty="0"/>
              <a:t>Solution envisagée</a:t>
            </a:r>
          </a:p>
          <a:p>
            <a:pPr lvl="1"/>
            <a:r>
              <a:rPr lang="fr-FR" dirty="0" err="1"/>
              <a:t>Chatbot</a:t>
            </a:r>
            <a:r>
              <a:rPr lang="fr-FR" dirty="0"/>
              <a:t> multimodal à l’aide de l’IA générative :</a:t>
            </a:r>
          </a:p>
          <a:p>
            <a:pPr lvl="2"/>
            <a:r>
              <a:rPr lang="fr-FR" dirty="0"/>
              <a:t>En entrée : du texte, de l’audio ou de la vidéo en LSF</a:t>
            </a:r>
          </a:p>
          <a:p>
            <a:pPr lvl="2"/>
            <a:r>
              <a:rPr lang="fr-FR" dirty="0"/>
              <a:t>En sortie : du texte, de l’audio ou de la vidéo en LSF</a:t>
            </a:r>
          </a:p>
          <a:p>
            <a:pPr lvl="1"/>
            <a:endParaRPr lang="fr-FR" dirty="0"/>
          </a:p>
        </p:txBody>
      </p:sp>
    </p:spTree>
    <p:custDataLst>
      <p:tags r:id="rId1"/>
    </p:custDataLst>
    <p:extLst>
      <p:ext uri="{BB962C8B-B14F-4D97-AF65-F5344CB8AC3E}">
        <p14:creationId xmlns:p14="http://schemas.microsoft.com/office/powerpoint/2010/main" val="575196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t>Intelligence artificielle générative</a:t>
            </a:r>
          </a:p>
        </p:txBody>
      </p:sp>
      <p:sp>
        <p:nvSpPr>
          <p:cNvPr id="6" name="Espace réservé du texte 5"/>
          <p:cNvSpPr>
            <a:spLocks noGrp="1"/>
          </p:cNvSpPr>
          <p:nvPr>
            <p:ph type="body" sz="quarter" idx="11"/>
          </p:nvPr>
        </p:nvSpPr>
        <p:spPr/>
        <p:txBody>
          <a:bodyPr/>
          <a:lstStyle/>
          <a:p>
            <a:r>
              <a:rPr lang="fr-FR" dirty="0" err="1"/>
              <a:t>ChatBot</a:t>
            </a:r>
            <a:r>
              <a:rPr lang="fr-FR" dirty="0"/>
              <a:t> </a:t>
            </a:r>
            <a:r>
              <a:rPr lang="fr-FR" dirty="0" err="1"/>
              <a:t>muLTIMODAL</a:t>
            </a:r>
            <a:r>
              <a:rPr lang="fr-FR" dirty="0"/>
              <a:t> POUR LES PERSONNES EN SITUATION DE HANDICAP..</a:t>
            </a:r>
          </a:p>
        </p:txBody>
      </p:sp>
      <p:pic>
        <p:nvPicPr>
          <p:cNvPr id="8" name="Espace réservé pour une image  7" descr="DSC_0521.JPG"/>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26368" r="26368"/>
          <a:stretch>
            <a:fillRect/>
          </a:stretch>
        </p:blipFill>
        <p:spPr/>
      </p:pic>
      <p:pic>
        <p:nvPicPr>
          <p:cNvPr id="9" name="Image 8" descr="DSC_0245.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0"/>
            <a:ext cx="4045856" cy="5670550"/>
          </a:xfrm>
          <a:prstGeom prst="rect">
            <a:avLst/>
          </a:prstGeom>
        </p:spPr>
      </p:pic>
      <p:pic>
        <p:nvPicPr>
          <p:cNvPr id="10" name="Image 9" descr="DSC_0116.JPG"/>
          <p:cNvPicPr>
            <a:picLocks noChangeAspect="1"/>
          </p:cNvPicPr>
          <p:nvPr/>
        </p:nvPicPr>
        <p:blipFill rotWithShape="1">
          <a:blip r:embed="rId4" cstate="email">
            <a:extLst>
              <a:ext uri="{28A0092B-C50C-407E-A947-70E740481C1C}">
                <a14:useLocalDpi xmlns:a14="http://schemas.microsoft.com/office/drawing/2010/main" val="0"/>
              </a:ext>
            </a:extLst>
          </a:blip>
          <a:srcRect l="18751" r="33992"/>
          <a:stretch/>
        </p:blipFill>
        <p:spPr>
          <a:xfrm>
            <a:off x="0" y="14270"/>
            <a:ext cx="4045857" cy="5670550"/>
          </a:xfrm>
          <a:prstGeom prst="rect">
            <a:avLst/>
          </a:prstGeom>
        </p:spPr>
      </p:pic>
      <p:pic>
        <p:nvPicPr>
          <p:cNvPr id="7" name="Image 6">
            <a:extLst>
              <a:ext uri="{FF2B5EF4-FFF2-40B4-BE49-F238E27FC236}">
                <a16:creationId xmlns:a16="http://schemas.microsoft.com/office/drawing/2014/main" id="{D85D860B-2612-EF42-A9BF-8607053CC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4270"/>
            <a:ext cx="4045857" cy="5670550"/>
          </a:xfrm>
          <a:prstGeom prst="rect">
            <a:avLst/>
          </a:prstGeom>
        </p:spPr>
      </p:pic>
    </p:spTree>
    <p:extLst>
      <p:ext uri="{BB962C8B-B14F-4D97-AF65-F5344CB8AC3E}">
        <p14:creationId xmlns:p14="http://schemas.microsoft.com/office/powerpoint/2010/main" val="14345797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supdays22--template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esupdays22--template4.potx</Template>
  <TotalTime>21511</TotalTime>
  <Words>1492</Words>
  <Application>Microsoft Macintosh PowerPoint</Application>
  <PresentationFormat>Personnalisé</PresentationFormat>
  <Paragraphs>201</Paragraphs>
  <Slides>32</Slides>
  <Notes>0</Notes>
  <HiddenSlides>0</HiddenSlides>
  <MMClips>2</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32</vt:i4>
      </vt:variant>
    </vt:vector>
  </HeadingPairs>
  <TitlesOfParts>
    <vt:vector size="40" baseType="lpstr">
      <vt:lpstr>DejaVu Sans</vt:lpstr>
      <vt:lpstr>Oswald Light</vt:lpstr>
      <vt:lpstr>Oswald Regular</vt:lpstr>
      <vt:lpstr>Arial</vt:lpstr>
      <vt:lpstr>Calibri</vt:lpstr>
      <vt:lpstr>Lucida Grande</vt:lpstr>
      <vt:lpstr>Wingdings</vt:lpstr>
      <vt:lpstr>esupdays22--template4</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Julien Marchal</dc:creator>
  <cp:lastModifiedBy>Microsoft Office User</cp:lastModifiedBy>
  <cp:revision>110</cp:revision>
  <dcterms:modified xsi:type="dcterms:W3CDTF">2024-04-03T13:54:20Z</dcterms:modified>
</cp:coreProperties>
</file>