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6" r:id="rId3"/>
    <p:sldId id="282" r:id="rId4"/>
    <p:sldId id="283" r:id="rId5"/>
    <p:sldId id="284" r:id="rId6"/>
    <p:sldId id="285" r:id="rId7"/>
    <p:sldId id="286" r:id="rId8"/>
    <p:sldId id="287" r:id="rId9"/>
    <p:sldId id="265" r:id="rId10"/>
    <p:sldId id="281" r:id="rId11"/>
    <p:sldId id="277" r:id="rId12"/>
    <p:sldId id="278" r:id="rId13"/>
    <p:sldId id="259" r:id="rId14"/>
    <p:sldId id="279" r:id="rId15"/>
    <p:sldId id="280" r:id="rId16"/>
    <p:sldId id="257" r:id="rId17"/>
    <p:sldId id="274" r:id="rId18"/>
    <p:sldId id="272" r:id="rId19"/>
    <p:sldId id="273" r:id="rId20"/>
    <p:sldId id="275" r:id="rId21"/>
    <p:sldId id="261" r:id="rId22"/>
  </p:sldIdLst>
  <p:sldSz cx="10080625" cy="5670550"/>
  <p:notesSz cx="7559675" cy="106918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86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0037"/>
    <a:srgbClr val="2273B9"/>
    <a:srgbClr val="1D5CAB"/>
    <a:srgbClr val="1C5CAA"/>
    <a:srgbClr val="B7C7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29"/>
    <p:restoredTop sz="94707"/>
  </p:normalViewPr>
  <p:slideViewPr>
    <p:cSldViewPr snapToGrid="0" snapToObjects="1">
      <p:cViewPr varScale="1">
        <p:scale>
          <a:sx n="125" d="100"/>
          <a:sy n="125" d="100"/>
        </p:scale>
        <p:origin x="288" y="90"/>
      </p:cViewPr>
      <p:guideLst>
        <p:guide orient="horz" pos="1786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340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DB6038-38EC-4F99-917E-FE20A4C4A147}" type="doc">
      <dgm:prSet loTypeId="urn:microsoft.com/office/officeart/2005/8/layout/chevron1" loCatId="process" qsTypeId="urn:microsoft.com/office/officeart/2005/8/quickstyle/simple1" qsCatId="simple" csTypeId="urn:microsoft.com/office/officeart/2005/8/colors/colorful4" csCatId="colorful" phldr="1"/>
      <dgm:spPr/>
    </dgm:pt>
    <dgm:pt modelId="{97090075-AEC4-4F3D-994C-47C70CAFCF7B}">
      <dgm:prSet phldrT="[Texte]"/>
      <dgm:spPr/>
      <dgm:t>
        <a:bodyPr/>
        <a:lstStyle/>
        <a:p>
          <a:r>
            <a:rPr lang="fr-FR" dirty="0"/>
            <a:t>EVOLUTION DE ESUP-SISCOL</a:t>
          </a:r>
        </a:p>
      </dgm:t>
    </dgm:pt>
    <dgm:pt modelId="{FEDD3417-BC6F-4B58-BB04-706140E29C93}" type="parTrans" cxnId="{1211D890-4EF3-4C34-B955-20C8ED0423E1}">
      <dgm:prSet/>
      <dgm:spPr/>
      <dgm:t>
        <a:bodyPr/>
        <a:lstStyle/>
        <a:p>
          <a:endParaRPr lang="fr-FR"/>
        </a:p>
      </dgm:t>
    </dgm:pt>
    <dgm:pt modelId="{B1B5BE37-A0EE-48CA-BC63-71931F3F9FB4}" type="sibTrans" cxnId="{1211D890-4EF3-4C34-B955-20C8ED0423E1}">
      <dgm:prSet/>
      <dgm:spPr/>
      <dgm:t>
        <a:bodyPr/>
        <a:lstStyle/>
        <a:p>
          <a:endParaRPr lang="fr-FR"/>
        </a:p>
      </dgm:t>
    </dgm:pt>
    <dgm:pt modelId="{831841C1-5D6B-4959-8B69-BCD17873B1D1}">
      <dgm:prSet phldrT="[Texte]"/>
      <dgm:spPr/>
      <dgm:t>
        <a:bodyPr/>
        <a:lstStyle/>
        <a:p>
          <a:r>
            <a:rPr lang="fr-FR" dirty="0"/>
            <a:t>EVOLUTIONS TECHNIQUES ESUP-STAGE</a:t>
          </a:r>
        </a:p>
      </dgm:t>
    </dgm:pt>
    <dgm:pt modelId="{2187DE6A-9F92-4607-BA38-BFAC4611180D}" type="parTrans" cxnId="{4E3BA148-11B0-4707-9A8E-6F8D4448FE6E}">
      <dgm:prSet/>
      <dgm:spPr/>
      <dgm:t>
        <a:bodyPr/>
        <a:lstStyle/>
        <a:p>
          <a:endParaRPr lang="fr-FR"/>
        </a:p>
      </dgm:t>
    </dgm:pt>
    <dgm:pt modelId="{5E048FF4-38E0-4391-A936-B768C2F6A436}" type="sibTrans" cxnId="{4E3BA148-11B0-4707-9A8E-6F8D4448FE6E}">
      <dgm:prSet/>
      <dgm:spPr/>
      <dgm:t>
        <a:bodyPr/>
        <a:lstStyle/>
        <a:p>
          <a:endParaRPr lang="fr-FR"/>
        </a:p>
      </dgm:t>
    </dgm:pt>
    <dgm:pt modelId="{000CF441-055B-4228-BB7C-16FF5F6DB49C}">
      <dgm:prSet phldrT="[Texte]"/>
      <dgm:spPr/>
      <dgm:t>
        <a:bodyPr/>
        <a:lstStyle/>
        <a:p>
          <a:r>
            <a:rPr lang="fr-FR" dirty="0"/>
            <a:t>EVOLUTIONS FONCTIONNELLES ESUP-STAGE</a:t>
          </a:r>
        </a:p>
      </dgm:t>
    </dgm:pt>
    <dgm:pt modelId="{B99DCD82-DFF4-4039-97C5-3352C1B43729}" type="parTrans" cxnId="{2553EB93-9738-4CE6-9A39-151923A7738E}">
      <dgm:prSet/>
      <dgm:spPr/>
      <dgm:t>
        <a:bodyPr/>
        <a:lstStyle/>
        <a:p>
          <a:endParaRPr lang="fr-FR"/>
        </a:p>
      </dgm:t>
    </dgm:pt>
    <dgm:pt modelId="{430A7404-1AE8-4EE9-A425-7D1D56EFE66F}" type="sibTrans" cxnId="{2553EB93-9738-4CE6-9A39-151923A7738E}">
      <dgm:prSet/>
      <dgm:spPr/>
      <dgm:t>
        <a:bodyPr/>
        <a:lstStyle/>
        <a:p>
          <a:endParaRPr lang="fr-FR"/>
        </a:p>
      </dgm:t>
    </dgm:pt>
    <dgm:pt modelId="{7BB92E5A-573A-4BE1-8720-D853546BD817}" type="pres">
      <dgm:prSet presAssocID="{7ADB6038-38EC-4F99-917E-FE20A4C4A147}" presName="Name0" presStyleCnt="0">
        <dgm:presLayoutVars>
          <dgm:dir/>
          <dgm:animLvl val="lvl"/>
          <dgm:resizeHandles val="exact"/>
        </dgm:presLayoutVars>
      </dgm:prSet>
      <dgm:spPr/>
    </dgm:pt>
    <dgm:pt modelId="{305192DD-DD7A-46E9-B3AC-CA9EEE5F2CA6}" type="pres">
      <dgm:prSet presAssocID="{97090075-AEC4-4F3D-994C-47C70CAFCF7B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E6019CCC-B70E-4B4D-953D-B024EE7035BC}" type="pres">
      <dgm:prSet presAssocID="{B1B5BE37-A0EE-48CA-BC63-71931F3F9FB4}" presName="parTxOnlySpace" presStyleCnt="0"/>
      <dgm:spPr/>
    </dgm:pt>
    <dgm:pt modelId="{34FDCAD2-6EAB-4B13-8F18-57BE8EFB398C}" type="pres">
      <dgm:prSet presAssocID="{831841C1-5D6B-4959-8B69-BCD17873B1D1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85B3D2EA-64E7-483E-B9D9-8AB2EB939C1D}" type="pres">
      <dgm:prSet presAssocID="{5E048FF4-38E0-4391-A936-B768C2F6A436}" presName="parTxOnlySpace" presStyleCnt="0"/>
      <dgm:spPr/>
    </dgm:pt>
    <dgm:pt modelId="{0341392A-14C6-4F84-9C03-1430617EE2B4}" type="pres">
      <dgm:prSet presAssocID="{000CF441-055B-4228-BB7C-16FF5F6DB49C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128D6601-E498-445A-9854-6C662E2DBFEC}" type="presOf" srcId="{97090075-AEC4-4F3D-994C-47C70CAFCF7B}" destId="{305192DD-DD7A-46E9-B3AC-CA9EEE5F2CA6}" srcOrd="0" destOrd="0" presId="urn:microsoft.com/office/officeart/2005/8/layout/chevron1"/>
    <dgm:cxn modelId="{78A2A220-D595-4030-8CD5-DD72419DAF78}" type="presOf" srcId="{000CF441-055B-4228-BB7C-16FF5F6DB49C}" destId="{0341392A-14C6-4F84-9C03-1430617EE2B4}" srcOrd="0" destOrd="0" presId="urn:microsoft.com/office/officeart/2005/8/layout/chevron1"/>
    <dgm:cxn modelId="{FDE80F43-3185-42D7-BE8F-B29C22FD5856}" type="presOf" srcId="{7ADB6038-38EC-4F99-917E-FE20A4C4A147}" destId="{7BB92E5A-573A-4BE1-8720-D853546BD817}" srcOrd="0" destOrd="0" presId="urn:microsoft.com/office/officeart/2005/8/layout/chevron1"/>
    <dgm:cxn modelId="{AD280845-F037-4A51-804F-0597F962B12B}" type="presOf" srcId="{831841C1-5D6B-4959-8B69-BCD17873B1D1}" destId="{34FDCAD2-6EAB-4B13-8F18-57BE8EFB398C}" srcOrd="0" destOrd="0" presId="urn:microsoft.com/office/officeart/2005/8/layout/chevron1"/>
    <dgm:cxn modelId="{4E3BA148-11B0-4707-9A8E-6F8D4448FE6E}" srcId="{7ADB6038-38EC-4F99-917E-FE20A4C4A147}" destId="{831841C1-5D6B-4959-8B69-BCD17873B1D1}" srcOrd="1" destOrd="0" parTransId="{2187DE6A-9F92-4607-BA38-BFAC4611180D}" sibTransId="{5E048FF4-38E0-4391-A936-B768C2F6A436}"/>
    <dgm:cxn modelId="{1211D890-4EF3-4C34-B955-20C8ED0423E1}" srcId="{7ADB6038-38EC-4F99-917E-FE20A4C4A147}" destId="{97090075-AEC4-4F3D-994C-47C70CAFCF7B}" srcOrd="0" destOrd="0" parTransId="{FEDD3417-BC6F-4B58-BB04-706140E29C93}" sibTransId="{B1B5BE37-A0EE-48CA-BC63-71931F3F9FB4}"/>
    <dgm:cxn modelId="{2553EB93-9738-4CE6-9A39-151923A7738E}" srcId="{7ADB6038-38EC-4F99-917E-FE20A4C4A147}" destId="{000CF441-055B-4228-BB7C-16FF5F6DB49C}" srcOrd="2" destOrd="0" parTransId="{B99DCD82-DFF4-4039-97C5-3352C1B43729}" sibTransId="{430A7404-1AE8-4EE9-A425-7D1D56EFE66F}"/>
    <dgm:cxn modelId="{30BD2785-1666-4F42-AA92-9AC00D691385}" type="presParOf" srcId="{7BB92E5A-573A-4BE1-8720-D853546BD817}" destId="{305192DD-DD7A-46E9-B3AC-CA9EEE5F2CA6}" srcOrd="0" destOrd="0" presId="urn:microsoft.com/office/officeart/2005/8/layout/chevron1"/>
    <dgm:cxn modelId="{D6EE5EB4-B840-4EE4-BAAE-195186048B46}" type="presParOf" srcId="{7BB92E5A-573A-4BE1-8720-D853546BD817}" destId="{E6019CCC-B70E-4B4D-953D-B024EE7035BC}" srcOrd="1" destOrd="0" presId="urn:microsoft.com/office/officeart/2005/8/layout/chevron1"/>
    <dgm:cxn modelId="{9D9C9B3A-D451-4F50-B5B4-33385B3CAA6E}" type="presParOf" srcId="{7BB92E5A-573A-4BE1-8720-D853546BD817}" destId="{34FDCAD2-6EAB-4B13-8F18-57BE8EFB398C}" srcOrd="2" destOrd="0" presId="urn:microsoft.com/office/officeart/2005/8/layout/chevron1"/>
    <dgm:cxn modelId="{1B7A8DF8-B36F-46F6-904D-835A2FD2C857}" type="presParOf" srcId="{7BB92E5A-573A-4BE1-8720-D853546BD817}" destId="{85B3D2EA-64E7-483E-B9D9-8AB2EB939C1D}" srcOrd="3" destOrd="0" presId="urn:microsoft.com/office/officeart/2005/8/layout/chevron1"/>
    <dgm:cxn modelId="{87B13578-EFCD-48B5-9C40-9A5618CC3977}" type="presParOf" srcId="{7BB92E5A-573A-4BE1-8720-D853546BD817}" destId="{0341392A-14C6-4F84-9C03-1430617EE2B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F44AD3-544B-4906-ADDB-E078A7875E50}" type="doc">
      <dgm:prSet loTypeId="urn:microsoft.com/office/officeart/2005/8/layout/radial4" loCatId="relationship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fr-FR"/>
        </a:p>
      </dgm:t>
    </dgm:pt>
    <dgm:pt modelId="{0EA15B5C-68E0-4BC3-B04C-5B4EE5CA0BB3}">
      <dgm:prSet phldrT="[Texte]"/>
      <dgm:spPr>
        <a:solidFill>
          <a:srgbClr val="1C5CAA"/>
        </a:solidFill>
      </dgm:spPr>
      <dgm:t>
        <a:bodyPr/>
        <a:lstStyle/>
        <a:p>
          <a:r>
            <a:rPr lang="fr-FR" dirty="0"/>
            <a:t>ESUP STAGE</a:t>
          </a:r>
          <a:br>
            <a:rPr lang="fr-FR" dirty="0"/>
          </a:br>
          <a:r>
            <a:rPr lang="fr-FR" dirty="0"/>
            <a:t>2.1.9</a:t>
          </a:r>
        </a:p>
      </dgm:t>
    </dgm:pt>
    <dgm:pt modelId="{D6D0353B-98D6-4115-96D9-4B09C2444A02}" type="parTrans" cxnId="{A6D04C71-B5C6-4574-AFA1-C073AA7908EF}">
      <dgm:prSet/>
      <dgm:spPr/>
      <dgm:t>
        <a:bodyPr/>
        <a:lstStyle/>
        <a:p>
          <a:endParaRPr lang="fr-FR"/>
        </a:p>
      </dgm:t>
    </dgm:pt>
    <dgm:pt modelId="{2AC0885C-F805-4487-8996-B3770413A8FB}" type="sibTrans" cxnId="{A6D04C71-B5C6-4574-AFA1-C073AA7908EF}">
      <dgm:prSet/>
      <dgm:spPr/>
      <dgm:t>
        <a:bodyPr/>
        <a:lstStyle/>
        <a:p>
          <a:endParaRPr lang="fr-FR"/>
        </a:p>
      </dgm:t>
    </dgm:pt>
    <dgm:pt modelId="{D7796A10-F9C4-45D3-A7CE-D59C23C0A5B7}">
      <dgm:prSet phldrT="[Texte]"/>
      <dgm:spPr/>
      <dgm:t>
        <a:bodyPr/>
        <a:lstStyle/>
        <a:p>
          <a:r>
            <a:rPr lang="fr-FR" dirty="0"/>
            <a:t>ESUP SISCOL</a:t>
          </a:r>
          <a:br>
            <a:rPr lang="fr-FR" dirty="0"/>
          </a:br>
          <a:r>
            <a:rPr lang="fr-FR" dirty="0"/>
            <a:t>1.0.28</a:t>
          </a:r>
        </a:p>
      </dgm:t>
    </dgm:pt>
    <dgm:pt modelId="{6C0871F3-1C6B-45E5-952D-BA900F265EAA}" type="parTrans" cxnId="{A2B998D4-69A7-40C5-A3AD-50F780F898E5}">
      <dgm:prSet/>
      <dgm:spPr/>
      <dgm:t>
        <a:bodyPr/>
        <a:lstStyle/>
        <a:p>
          <a:endParaRPr lang="fr-FR"/>
        </a:p>
      </dgm:t>
    </dgm:pt>
    <dgm:pt modelId="{D7CF7443-1A28-44A9-BC5D-5111026FE9F3}" type="sibTrans" cxnId="{A2B998D4-69A7-40C5-A3AD-50F780F898E5}">
      <dgm:prSet/>
      <dgm:spPr/>
      <dgm:t>
        <a:bodyPr/>
        <a:lstStyle/>
        <a:p>
          <a:endParaRPr lang="fr-FR"/>
        </a:p>
      </dgm:t>
    </dgm:pt>
    <dgm:pt modelId="{2BC721B6-52FF-4373-81FE-A4CD4C9A6E07}">
      <dgm:prSet phldrT="[Texte]"/>
      <dgm:spPr/>
      <dgm:t>
        <a:bodyPr/>
        <a:lstStyle/>
        <a:p>
          <a:r>
            <a:rPr lang="fr-FR" dirty="0"/>
            <a:t>ESUP SISCOL</a:t>
          </a:r>
          <a:br>
            <a:rPr lang="fr-FR" dirty="0"/>
          </a:br>
          <a:r>
            <a:rPr lang="fr-FR" dirty="0"/>
            <a:t>1.0.27</a:t>
          </a:r>
        </a:p>
      </dgm:t>
    </dgm:pt>
    <dgm:pt modelId="{FAC1530B-9DAC-4B0D-9F6F-5CDC2ECE607A}" type="parTrans" cxnId="{0C692385-9DE6-4716-B06F-4709551ABE99}">
      <dgm:prSet/>
      <dgm:spPr/>
      <dgm:t>
        <a:bodyPr/>
        <a:lstStyle/>
        <a:p>
          <a:endParaRPr lang="fr-FR"/>
        </a:p>
      </dgm:t>
    </dgm:pt>
    <dgm:pt modelId="{1B5361C0-BC29-4CB8-BA6F-F9EDBAE94E4B}" type="sibTrans" cxnId="{0C692385-9DE6-4716-B06F-4709551ABE99}">
      <dgm:prSet/>
      <dgm:spPr/>
      <dgm:t>
        <a:bodyPr/>
        <a:lstStyle/>
        <a:p>
          <a:endParaRPr lang="fr-FR"/>
        </a:p>
      </dgm:t>
    </dgm:pt>
    <dgm:pt modelId="{3AAEFE38-48AB-424C-AF9A-82947BF488CE}">
      <dgm:prSet phldrT="[Texte]"/>
      <dgm:spPr/>
      <dgm:t>
        <a:bodyPr/>
        <a:lstStyle/>
        <a:p>
          <a:r>
            <a:rPr lang="fr-FR" dirty="0"/>
            <a:t>ESUP SISCOL</a:t>
          </a:r>
          <a:br>
            <a:rPr lang="fr-FR" dirty="0"/>
          </a:br>
          <a:r>
            <a:rPr lang="fr-FR" dirty="0"/>
            <a:t>1.0.26</a:t>
          </a:r>
        </a:p>
      </dgm:t>
    </dgm:pt>
    <dgm:pt modelId="{F2D72C43-E5B6-43A7-AADC-59F78674042A}" type="parTrans" cxnId="{D9315C37-B8AD-4AC6-8961-88BB4DE6F4EE}">
      <dgm:prSet/>
      <dgm:spPr/>
      <dgm:t>
        <a:bodyPr/>
        <a:lstStyle/>
        <a:p>
          <a:endParaRPr lang="fr-FR"/>
        </a:p>
      </dgm:t>
    </dgm:pt>
    <dgm:pt modelId="{6BAAAEFE-C67D-48BD-BB9D-58FDB6EE813A}" type="sibTrans" cxnId="{D9315C37-B8AD-4AC6-8961-88BB4DE6F4EE}">
      <dgm:prSet/>
      <dgm:spPr/>
      <dgm:t>
        <a:bodyPr/>
        <a:lstStyle/>
        <a:p>
          <a:endParaRPr lang="fr-FR"/>
        </a:p>
      </dgm:t>
    </dgm:pt>
    <dgm:pt modelId="{52F831C1-FCF3-4776-9DB3-85FD4B70A49F}" type="pres">
      <dgm:prSet presAssocID="{F5F44AD3-544B-4906-ADDB-E078A7875E50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ABB0189-B766-4234-9FE3-BEB51EA57ABC}" type="pres">
      <dgm:prSet presAssocID="{0EA15B5C-68E0-4BC3-B04C-5B4EE5CA0BB3}" presName="centerShape" presStyleLbl="node0" presStyleIdx="0" presStyleCnt="1"/>
      <dgm:spPr/>
    </dgm:pt>
    <dgm:pt modelId="{C4D4EF9D-397B-4BC7-8958-AF926D1A6DA1}" type="pres">
      <dgm:prSet presAssocID="{6C0871F3-1C6B-45E5-952D-BA900F265EAA}" presName="parTrans" presStyleLbl="bgSibTrans2D1" presStyleIdx="0" presStyleCnt="3"/>
      <dgm:spPr/>
    </dgm:pt>
    <dgm:pt modelId="{A51B32AD-1186-43B6-8FCD-61E4156BE37D}" type="pres">
      <dgm:prSet presAssocID="{D7796A10-F9C4-45D3-A7CE-D59C23C0A5B7}" presName="node" presStyleLbl="node1" presStyleIdx="0" presStyleCnt="3">
        <dgm:presLayoutVars>
          <dgm:bulletEnabled val="1"/>
        </dgm:presLayoutVars>
      </dgm:prSet>
      <dgm:spPr/>
    </dgm:pt>
    <dgm:pt modelId="{2DD5E9FD-ACF9-4B94-B5F1-6C59F8029D2A}" type="pres">
      <dgm:prSet presAssocID="{FAC1530B-9DAC-4B0D-9F6F-5CDC2ECE607A}" presName="parTrans" presStyleLbl="bgSibTrans2D1" presStyleIdx="1" presStyleCnt="3"/>
      <dgm:spPr/>
    </dgm:pt>
    <dgm:pt modelId="{61D92DCF-036E-4BE8-BAE6-050492EB68A0}" type="pres">
      <dgm:prSet presAssocID="{2BC721B6-52FF-4373-81FE-A4CD4C9A6E07}" presName="node" presStyleLbl="node1" presStyleIdx="1" presStyleCnt="3">
        <dgm:presLayoutVars>
          <dgm:bulletEnabled val="1"/>
        </dgm:presLayoutVars>
      </dgm:prSet>
      <dgm:spPr/>
    </dgm:pt>
    <dgm:pt modelId="{6259638C-FCA9-454E-A734-5AA41A1DFBE1}" type="pres">
      <dgm:prSet presAssocID="{F2D72C43-E5B6-43A7-AADC-59F78674042A}" presName="parTrans" presStyleLbl="bgSibTrans2D1" presStyleIdx="2" presStyleCnt="3"/>
      <dgm:spPr/>
    </dgm:pt>
    <dgm:pt modelId="{DE5C5ED9-71AA-4100-91CB-780F11135583}" type="pres">
      <dgm:prSet presAssocID="{3AAEFE38-48AB-424C-AF9A-82947BF488CE}" presName="node" presStyleLbl="node1" presStyleIdx="2" presStyleCnt="3">
        <dgm:presLayoutVars>
          <dgm:bulletEnabled val="1"/>
        </dgm:presLayoutVars>
      </dgm:prSet>
      <dgm:spPr/>
    </dgm:pt>
  </dgm:ptLst>
  <dgm:cxnLst>
    <dgm:cxn modelId="{A786B30E-B1E2-459F-9C24-249C9D6625F5}" type="presOf" srcId="{2BC721B6-52FF-4373-81FE-A4CD4C9A6E07}" destId="{61D92DCF-036E-4BE8-BAE6-050492EB68A0}" srcOrd="0" destOrd="0" presId="urn:microsoft.com/office/officeart/2005/8/layout/radial4"/>
    <dgm:cxn modelId="{D9315C37-B8AD-4AC6-8961-88BB4DE6F4EE}" srcId="{0EA15B5C-68E0-4BC3-B04C-5B4EE5CA0BB3}" destId="{3AAEFE38-48AB-424C-AF9A-82947BF488CE}" srcOrd="2" destOrd="0" parTransId="{F2D72C43-E5B6-43A7-AADC-59F78674042A}" sibTransId="{6BAAAEFE-C67D-48BD-BB9D-58FDB6EE813A}"/>
    <dgm:cxn modelId="{61795A4C-520D-4FA0-AB8E-616EA2A46030}" type="presOf" srcId="{6C0871F3-1C6B-45E5-952D-BA900F265EAA}" destId="{C4D4EF9D-397B-4BC7-8958-AF926D1A6DA1}" srcOrd="0" destOrd="0" presId="urn:microsoft.com/office/officeart/2005/8/layout/radial4"/>
    <dgm:cxn modelId="{A6D04C71-B5C6-4574-AFA1-C073AA7908EF}" srcId="{F5F44AD3-544B-4906-ADDB-E078A7875E50}" destId="{0EA15B5C-68E0-4BC3-B04C-5B4EE5CA0BB3}" srcOrd="0" destOrd="0" parTransId="{D6D0353B-98D6-4115-96D9-4B09C2444A02}" sibTransId="{2AC0885C-F805-4487-8996-B3770413A8FB}"/>
    <dgm:cxn modelId="{7F663E74-1C76-4FB3-A507-7BB2A6E07363}" type="presOf" srcId="{3AAEFE38-48AB-424C-AF9A-82947BF488CE}" destId="{DE5C5ED9-71AA-4100-91CB-780F11135583}" srcOrd="0" destOrd="0" presId="urn:microsoft.com/office/officeart/2005/8/layout/radial4"/>
    <dgm:cxn modelId="{0C692385-9DE6-4716-B06F-4709551ABE99}" srcId="{0EA15B5C-68E0-4BC3-B04C-5B4EE5CA0BB3}" destId="{2BC721B6-52FF-4373-81FE-A4CD4C9A6E07}" srcOrd="1" destOrd="0" parTransId="{FAC1530B-9DAC-4B0D-9F6F-5CDC2ECE607A}" sibTransId="{1B5361C0-BC29-4CB8-BA6F-F9EDBAE94E4B}"/>
    <dgm:cxn modelId="{404C4F88-F329-4B65-A294-CFA5D0CE9588}" type="presOf" srcId="{FAC1530B-9DAC-4B0D-9F6F-5CDC2ECE607A}" destId="{2DD5E9FD-ACF9-4B94-B5F1-6C59F8029D2A}" srcOrd="0" destOrd="0" presId="urn:microsoft.com/office/officeart/2005/8/layout/radial4"/>
    <dgm:cxn modelId="{EC7A5693-5807-4208-9A4B-8871CAB939FA}" type="presOf" srcId="{D7796A10-F9C4-45D3-A7CE-D59C23C0A5B7}" destId="{A51B32AD-1186-43B6-8FCD-61E4156BE37D}" srcOrd="0" destOrd="0" presId="urn:microsoft.com/office/officeart/2005/8/layout/radial4"/>
    <dgm:cxn modelId="{D1D35DA0-B924-4D07-A229-6F9BED0E3FCB}" type="presOf" srcId="{F5F44AD3-544B-4906-ADDB-E078A7875E50}" destId="{52F831C1-FCF3-4776-9DB3-85FD4B70A49F}" srcOrd="0" destOrd="0" presId="urn:microsoft.com/office/officeart/2005/8/layout/radial4"/>
    <dgm:cxn modelId="{D974B9C2-1104-46AC-A539-688DE734B005}" type="presOf" srcId="{0EA15B5C-68E0-4BC3-B04C-5B4EE5CA0BB3}" destId="{8ABB0189-B766-4234-9FE3-BEB51EA57ABC}" srcOrd="0" destOrd="0" presId="urn:microsoft.com/office/officeart/2005/8/layout/radial4"/>
    <dgm:cxn modelId="{A2B998D4-69A7-40C5-A3AD-50F780F898E5}" srcId="{0EA15B5C-68E0-4BC3-B04C-5B4EE5CA0BB3}" destId="{D7796A10-F9C4-45D3-A7CE-D59C23C0A5B7}" srcOrd="0" destOrd="0" parTransId="{6C0871F3-1C6B-45E5-952D-BA900F265EAA}" sibTransId="{D7CF7443-1A28-44A9-BC5D-5111026FE9F3}"/>
    <dgm:cxn modelId="{D4D75FDB-74B3-42EB-9E06-1666FFC1C133}" type="presOf" srcId="{F2D72C43-E5B6-43A7-AADC-59F78674042A}" destId="{6259638C-FCA9-454E-A734-5AA41A1DFBE1}" srcOrd="0" destOrd="0" presId="urn:microsoft.com/office/officeart/2005/8/layout/radial4"/>
    <dgm:cxn modelId="{E682A5C9-25F0-4FDD-9B36-5E5FF2AA4DD8}" type="presParOf" srcId="{52F831C1-FCF3-4776-9DB3-85FD4B70A49F}" destId="{8ABB0189-B766-4234-9FE3-BEB51EA57ABC}" srcOrd="0" destOrd="0" presId="urn:microsoft.com/office/officeart/2005/8/layout/radial4"/>
    <dgm:cxn modelId="{5590A0FF-4F57-46D1-8380-1A8EDB5ED6BD}" type="presParOf" srcId="{52F831C1-FCF3-4776-9DB3-85FD4B70A49F}" destId="{C4D4EF9D-397B-4BC7-8958-AF926D1A6DA1}" srcOrd="1" destOrd="0" presId="urn:microsoft.com/office/officeart/2005/8/layout/radial4"/>
    <dgm:cxn modelId="{B629AB88-F221-4638-A235-F6D5E61F1B76}" type="presParOf" srcId="{52F831C1-FCF3-4776-9DB3-85FD4B70A49F}" destId="{A51B32AD-1186-43B6-8FCD-61E4156BE37D}" srcOrd="2" destOrd="0" presId="urn:microsoft.com/office/officeart/2005/8/layout/radial4"/>
    <dgm:cxn modelId="{8B9B0693-4CF7-4E57-9D84-83917DD87F85}" type="presParOf" srcId="{52F831C1-FCF3-4776-9DB3-85FD4B70A49F}" destId="{2DD5E9FD-ACF9-4B94-B5F1-6C59F8029D2A}" srcOrd="3" destOrd="0" presId="urn:microsoft.com/office/officeart/2005/8/layout/radial4"/>
    <dgm:cxn modelId="{8B12461A-9347-4F2F-BFEC-4427367F969F}" type="presParOf" srcId="{52F831C1-FCF3-4776-9DB3-85FD4B70A49F}" destId="{61D92DCF-036E-4BE8-BAE6-050492EB68A0}" srcOrd="4" destOrd="0" presId="urn:microsoft.com/office/officeart/2005/8/layout/radial4"/>
    <dgm:cxn modelId="{C0E33B79-65CC-42F2-A312-5B0104A66534}" type="presParOf" srcId="{52F831C1-FCF3-4776-9DB3-85FD4B70A49F}" destId="{6259638C-FCA9-454E-A734-5AA41A1DFBE1}" srcOrd="5" destOrd="0" presId="urn:microsoft.com/office/officeart/2005/8/layout/radial4"/>
    <dgm:cxn modelId="{F42D1CBA-A425-466C-B89F-D87E2E4EC909}" type="presParOf" srcId="{52F831C1-FCF3-4776-9DB3-85FD4B70A49F}" destId="{DE5C5ED9-71AA-4100-91CB-780F11135583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98CDAC8-4BC4-45ED-88E2-73388ECD53B6}" type="doc">
      <dgm:prSet loTypeId="urn:microsoft.com/office/officeart/2005/8/layout/hList1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2D167496-A42E-462E-A29E-30B5F14F2FFA}">
      <dgm:prSet phldrT="[Texte]"/>
      <dgm:spPr/>
      <dgm:t>
        <a:bodyPr/>
        <a:lstStyle/>
        <a:p>
          <a:r>
            <a:rPr lang="fr-FR" dirty="0"/>
            <a:t>Support</a:t>
          </a:r>
        </a:p>
      </dgm:t>
    </dgm:pt>
    <dgm:pt modelId="{05020F5A-4862-40CF-89AB-8665138E2578}" type="parTrans" cxnId="{0AF1DDA3-941F-4248-B606-D1263B6D0A0F}">
      <dgm:prSet/>
      <dgm:spPr/>
      <dgm:t>
        <a:bodyPr/>
        <a:lstStyle/>
        <a:p>
          <a:endParaRPr lang="fr-FR"/>
        </a:p>
      </dgm:t>
    </dgm:pt>
    <dgm:pt modelId="{8078D817-4EA9-4F08-9201-5BE9B2AAD942}" type="sibTrans" cxnId="{0AF1DDA3-941F-4248-B606-D1263B6D0A0F}">
      <dgm:prSet/>
      <dgm:spPr/>
      <dgm:t>
        <a:bodyPr/>
        <a:lstStyle/>
        <a:p>
          <a:endParaRPr lang="fr-FR"/>
        </a:p>
      </dgm:t>
    </dgm:pt>
    <dgm:pt modelId="{F949BEE1-7A62-4ADC-AEC1-BDCF6CF32B10}">
      <dgm:prSet phldrT="[Texte]"/>
      <dgm:spPr/>
      <dgm:t>
        <a:bodyPr/>
        <a:lstStyle/>
        <a:p>
          <a:r>
            <a:rPr lang="fr-FR" dirty="0"/>
            <a:t>Communauté </a:t>
          </a:r>
          <a:r>
            <a:rPr lang="fr-FR" dirty="0" err="1"/>
            <a:t>esup</a:t>
          </a:r>
          <a:r>
            <a:rPr lang="fr-FR" dirty="0"/>
            <a:t>-stage</a:t>
          </a:r>
        </a:p>
      </dgm:t>
    </dgm:pt>
    <dgm:pt modelId="{EAAE1224-5F7B-4678-9EC8-94033473A744}" type="parTrans" cxnId="{56503AC4-4BEF-430A-BF0A-D55156BB64EB}">
      <dgm:prSet/>
      <dgm:spPr/>
      <dgm:t>
        <a:bodyPr/>
        <a:lstStyle/>
        <a:p>
          <a:endParaRPr lang="fr-FR"/>
        </a:p>
      </dgm:t>
    </dgm:pt>
    <dgm:pt modelId="{9E0C8A92-3BBF-499E-8150-3B155D4219BC}" type="sibTrans" cxnId="{56503AC4-4BEF-430A-BF0A-D55156BB64EB}">
      <dgm:prSet/>
      <dgm:spPr/>
      <dgm:t>
        <a:bodyPr/>
        <a:lstStyle/>
        <a:p>
          <a:endParaRPr lang="fr-FR"/>
        </a:p>
      </dgm:t>
    </dgm:pt>
    <dgm:pt modelId="{8BBFB1B3-D0D7-45AE-B9E7-BDC8F1F66E08}">
      <dgm:prSet phldrT="[Texte]"/>
      <dgm:spPr/>
      <dgm:t>
        <a:bodyPr/>
        <a:lstStyle/>
        <a:p>
          <a:r>
            <a:rPr lang="fr-FR" dirty="0"/>
            <a:t>COPIL Stratégique</a:t>
          </a:r>
        </a:p>
      </dgm:t>
    </dgm:pt>
    <dgm:pt modelId="{E0A6812B-03D6-4878-B935-C1649859EDFA}" type="parTrans" cxnId="{75016DE3-3374-4F5F-B1CF-40B54019DCC8}">
      <dgm:prSet/>
      <dgm:spPr/>
      <dgm:t>
        <a:bodyPr/>
        <a:lstStyle/>
        <a:p>
          <a:endParaRPr lang="fr-FR"/>
        </a:p>
      </dgm:t>
    </dgm:pt>
    <dgm:pt modelId="{4106AFBB-0D33-449C-BDBC-88130F899D6C}" type="sibTrans" cxnId="{75016DE3-3374-4F5F-B1CF-40B54019DCC8}">
      <dgm:prSet/>
      <dgm:spPr/>
      <dgm:t>
        <a:bodyPr/>
        <a:lstStyle/>
        <a:p>
          <a:endParaRPr lang="fr-FR"/>
        </a:p>
      </dgm:t>
    </dgm:pt>
    <dgm:pt modelId="{D9F478A3-330F-4CE0-BDCC-F20FB70563B2}">
      <dgm:prSet phldrT="[Texte]"/>
      <dgm:spPr/>
      <dgm:t>
        <a:bodyPr/>
        <a:lstStyle/>
        <a:p>
          <a:r>
            <a:rPr lang="fr-FR" dirty="0"/>
            <a:t>Orientation du projet</a:t>
          </a:r>
        </a:p>
      </dgm:t>
    </dgm:pt>
    <dgm:pt modelId="{0627A7DA-7086-40B8-ACAF-E93AD805621A}" type="parTrans" cxnId="{0E404C17-AD64-46E9-AC95-C197EB1FADC3}">
      <dgm:prSet/>
      <dgm:spPr/>
      <dgm:t>
        <a:bodyPr/>
        <a:lstStyle/>
        <a:p>
          <a:endParaRPr lang="fr-FR"/>
        </a:p>
      </dgm:t>
    </dgm:pt>
    <dgm:pt modelId="{942248EE-A62B-465A-8C33-F2A0BE470384}" type="sibTrans" cxnId="{0E404C17-AD64-46E9-AC95-C197EB1FADC3}">
      <dgm:prSet/>
      <dgm:spPr/>
      <dgm:t>
        <a:bodyPr/>
        <a:lstStyle/>
        <a:p>
          <a:endParaRPr lang="fr-FR"/>
        </a:p>
      </dgm:t>
    </dgm:pt>
    <dgm:pt modelId="{4A0A816E-3D4F-4D1B-BA1A-4F7D2C4EB5AC}">
      <dgm:prSet phldrT="[Texte]"/>
      <dgm:spPr/>
      <dgm:t>
        <a:bodyPr/>
        <a:lstStyle/>
        <a:p>
          <a:r>
            <a:rPr lang="fr-FR" dirty="0"/>
            <a:t>Prise de décision</a:t>
          </a:r>
        </a:p>
      </dgm:t>
    </dgm:pt>
    <dgm:pt modelId="{AF466A9E-14E4-4332-97F0-6FABC45E6C64}" type="parTrans" cxnId="{E3498AE6-7577-454E-8DED-3ABBC87DD26A}">
      <dgm:prSet/>
      <dgm:spPr/>
      <dgm:t>
        <a:bodyPr/>
        <a:lstStyle/>
        <a:p>
          <a:endParaRPr lang="fr-FR"/>
        </a:p>
      </dgm:t>
    </dgm:pt>
    <dgm:pt modelId="{0D9AD2AA-EFDD-4AAB-8280-BDD63C18DC24}" type="sibTrans" cxnId="{E3498AE6-7577-454E-8DED-3ABBC87DD26A}">
      <dgm:prSet/>
      <dgm:spPr/>
      <dgm:t>
        <a:bodyPr/>
        <a:lstStyle/>
        <a:p>
          <a:endParaRPr lang="fr-FR"/>
        </a:p>
      </dgm:t>
    </dgm:pt>
    <dgm:pt modelId="{4BF9D5BD-7F73-411B-8C82-F5C7708D98F8}">
      <dgm:prSet phldrT="[Texte]"/>
      <dgm:spPr/>
      <dgm:t>
        <a:bodyPr/>
        <a:lstStyle/>
        <a:p>
          <a:r>
            <a:rPr lang="fr-FR" dirty="0"/>
            <a:t>Groupe projet</a:t>
          </a:r>
        </a:p>
      </dgm:t>
    </dgm:pt>
    <dgm:pt modelId="{447F8188-08BB-4692-8D6D-99581365ABD2}" type="parTrans" cxnId="{34DC1DD5-5F51-4B27-A70D-67D15C39BC1B}">
      <dgm:prSet/>
      <dgm:spPr/>
      <dgm:t>
        <a:bodyPr/>
        <a:lstStyle/>
        <a:p>
          <a:endParaRPr lang="fr-FR"/>
        </a:p>
      </dgm:t>
    </dgm:pt>
    <dgm:pt modelId="{A1B4755D-F128-4A05-BFC7-7BF70AFF0F75}" type="sibTrans" cxnId="{34DC1DD5-5F51-4B27-A70D-67D15C39BC1B}">
      <dgm:prSet/>
      <dgm:spPr/>
      <dgm:t>
        <a:bodyPr/>
        <a:lstStyle/>
        <a:p>
          <a:endParaRPr lang="fr-FR"/>
        </a:p>
      </dgm:t>
    </dgm:pt>
    <dgm:pt modelId="{9DDF6423-FFE6-43A2-AED7-DE49BA60CE0B}">
      <dgm:prSet phldrT="[Texte]"/>
      <dgm:spPr/>
      <dgm:t>
        <a:bodyPr/>
        <a:lstStyle/>
        <a:p>
          <a:r>
            <a:rPr lang="fr-FR" dirty="0"/>
            <a:t>Spécifications fonctionnelles</a:t>
          </a:r>
        </a:p>
      </dgm:t>
    </dgm:pt>
    <dgm:pt modelId="{AC2132B8-8D6A-4D8B-A5EA-973257B0C8BA}" type="parTrans" cxnId="{96A72DDD-16AE-4EA4-BDAF-8C1275C05275}">
      <dgm:prSet/>
      <dgm:spPr/>
      <dgm:t>
        <a:bodyPr/>
        <a:lstStyle/>
        <a:p>
          <a:endParaRPr lang="fr-FR"/>
        </a:p>
      </dgm:t>
    </dgm:pt>
    <dgm:pt modelId="{C5D1815D-F9F4-43BD-8F77-CB9702E1233F}" type="sibTrans" cxnId="{96A72DDD-16AE-4EA4-BDAF-8C1275C05275}">
      <dgm:prSet/>
      <dgm:spPr/>
      <dgm:t>
        <a:bodyPr/>
        <a:lstStyle/>
        <a:p>
          <a:endParaRPr lang="fr-FR"/>
        </a:p>
      </dgm:t>
    </dgm:pt>
    <dgm:pt modelId="{1D72BD84-5E4F-4C3F-AEE0-6A23758BEA02}">
      <dgm:prSet phldrT="[Texte]"/>
      <dgm:spPr/>
      <dgm:t>
        <a:bodyPr/>
        <a:lstStyle/>
        <a:p>
          <a:r>
            <a:rPr lang="fr-FR" dirty="0"/>
            <a:t>Atelier de recette</a:t>
          </a:r>
        </a:p>
      </dgm:t>
    </dgm:pt>
    <dgm:pt modelId="{A5279BC4-B77C-4C72-A0D5-BE162F4CA7FB}" type="parTrans" cxnId="{D0E4D251-62A5-4D23-BEF6-2694351488D2}">
      <dgm:prSet/>
      <dgm:spPr/>
      <dgm:t>
        <a:bodyPr/>
        <a:lstStyle/>
        <a:p>
          <a:endParaRPr lang="fr-FR"/>
        </a:p>
      </dgm:t>
    </dgm:pt>
    <dgm:pt modelId="{0A005091-F13E-4721-9E28-28D33077A3D4}" type="sibTrans" cxnId="{D0E4D251-62A5-4D23-BEF6-2694351488D2}">
      <dgm:prSet/>
      <dgm:spPr/>
      <dgm:t>
        <a:bodyPr/>
        <a:lstStyle/>
        <a:p>
          <a:endParaRPr lang="fr-FR"/>
        </a:p>
      </dgm:t>
    </dgm:pt>
    <dgm:pt modelId="{DA630D54-B51F-4BD8-9AE8-75BC95F93163}">
      <dgm:prSet/>
      <dgm:spPr/>
      <dgm:t>
        <a:bodyPr/>
        <a:lstStyle/>
        <a:p>
          <a:r>
            <a:rPr lang="fr-FR" dirty="0"/>
            <a:t>Communications</a:t>
          </a:r>
        </a:p>
      </dgm:t>
    </dgm:pt>
    <dgm:pt modelId="{A6D9E80B-DB65-421B-BDA6-C1C477E81681}" type="parTrans" cxnId="{51895524-827A-4E98-82F3-B9137C05F48B}">
      <dgm:prSet/>
      <dgm:spPr/>
      <dgm:t>
        <a:bodyPr/>
        <a:lstStyle/>
        <a:p>
          <a:endParaRPr lang="fr-FR"/>
        </a:p>
      </dgm:t>
    </dgm:pt>
    <dgm:pt modelId="{EED3F0BA-0D50-4094-8204-118A561F2487}" type="sibTrans" cxnId="{51895524-827A-4E98-82F3-B9137C05F48B}">
      <dgm:prSet/>
      <dgm:spPr/>
      <dgm:t>
        <a:bodyPr/>
        <a:lstStyle/>
        <a:p>
          <a:endParaRPr lang="fr-FR"/>
        </a:p>
      </dgm:t>
    </dgm:pt>
    <dgm:pt modelId="{D77EFB73-B3F4-4AA0-B2EB-3C88FBE48575}">
      <dgm:prSet/>
      <dgm:spPr/>
      <dgm:t>
        <a:bodyPr/>
        <a:lstStyle/>
        <a:p>
          <a:pPr algn="l"/>
          <a:r>
            <a:rPr lang="fr-FR" dirty="0"/>
            <a:t>GitHub</a:t>
          </a:r>
        </a:p>
      </dgm:t>
    </dgm:pt>
    <dgm:pt modelId="{70D6D394-59FC-4D7C-90D9-3AD86299D47B}" type="parTrans" cxnId="{1029C5E3-8B9F-43A9-8846-3902A9BE4D98}">
      <dgm:prSet/>
      <dgm:spPr/>
      <dgm:t>
        <a:bodyPr/>
        <a:lstStyle/>
        <a:p>
          <a:endParaRPr lang="fr-FR"/>
        </a:p>
      </dgm:t>
    </dgm:pt>
    <dgm:pt modelId="{4753DD84-EEB9-4500-82CC-05FB21430C03}" type="sibTrans" cxnId="{1029C5E3-8B9F-43A9-8846-3902A9BE4D98}">
      <dgm:prSet/>
      <dgm:spPr/>
      <dgm:t>
        <a:bodyPr/>
        <a:lstStyle/>
        <a:p>
          <a:endParaRPr lang="fr-FR"/>
        </a:p>
      </dgm:t>
    </dgm:pt>
    <dgm:pt modelId="{F58D7CD5-7CB2-48A4-B001-E65755449022}">
      <dgm:prSet/>
      <dgm:spPr/>
      <dgm:t>
        <a:bodyPr/>
        <a:lstStyle/>
        <a:p>
          <a:pPr algn="l"/>
          <a:r>
            <a:rPr lang="fr-FR" dirty="0"/>
            <a:t>Liste de diffusion</a:t>
          </a:r>
        </a:p>
      </dgm:t>
    </dgm:pt>
    <dgm:pt modelId="{48ECF25B-0EB8-4B23-934C-7FCDE34E001A}" type="parTrans" cxnId="{DAEFD1D7-EDC1-4DDE-A86B-CDFCE7B6EB32}">
      <dgm:prSet/>
      <dgm:spPr/>
      <dgm:t>
        <a:bodyPr/>
        <a:lstStyle/>
        <a:p>
          <a:endParaRPr lang="fr-FR"/>
        </a:p>
      </dgm:t>
    </dgm:pt>
    <dgm:pt modelId="{DECC6EF6-2B05-481D-A3F3-F984E9A2CCF1}" type="sibTrans" cxnId="{DAEFD1D7-EDC1-4DDE-A86B-CDFCE7B6EB32}">
      <dgm:prSet/>
      <dgm:spPr/>
      <dgm:t>
        <a:bodyPr/>
        <a:lstStyle/>
        <a:p>
          <a:endParaRPr lang="fr-FR"/>
        </a:p>
      </dgm:t>
    </dgm:pt>
    <dgm:pt modelId="{E155B3D8-2A64-4E44-9490-7CD7213BEE4F}" type="pres">
      <dgm:prSet presAssocID="{C98CDAC8-4BC4-45ED-88E2-73388ECD53B6}" presName="Name0" presStyleCnt="0">
        <dgm:presLayoutVars>
          <dgm:dir/>
          <dgm:animLvl val="lvl"/>
          <dgm:resizeHandles val="exact"/>
        </dgm:presLayoutVars>
      </dgm:prSet>
      <dgm:spPr/>
    </dgm:pt>
    <dgm:pt modelId="{0382122F-2369-4DDA-8842-DA1E10B101B1}" type="pres">
      <dgm:prSet presAssocID="{DA630D54-B51F-4BD8-9AE8-75BC95F93163}" presName="composite" presStyleCnt="0"/>
      <dgm:spPr/>
    </dgm:pt>
    <dgm:pt modelId="{C5BAEDB1-8345-4B10-9001-0B920F442729}" type="pres">
      <dgm:prSet presAssocID="{DA630D54-B51F-4BD8-9AE8-75BC95F93163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37B54218-E4D5-4B45-BA2E-DA93A3C08A34}" type="pres">
      <dgm:prSet presAssocID="{DA630D54-B51F-4BD8-9AE8-75BC95F93163}" presName="desTx" presStyleLbl="alignAccFollowNode1" presStyleIdx="0" presStyleCnt="4">
        <dgm:presLayoutVars>
          <dgm:bulletEnabled val="1"/>
        </dgm:presLayoutVars>
      </dgm:prSet>
      <dgm:spPr/>
    </dgm:pt>
    <dgm:pt modelId="{FA5CE053-047F-46C9-A34B-2D49510E18CF}" type="pres">
      <dgm:prSet presAssocID="{EED3F0BA-0D50-4094-8204-118A561F2487}" presName="space" presStyleCnt="0"/>
      <dgm:spPr/>
    </dgm:pt>
    <dgm:pt modelId="{8C12E1D6-2BC1-42B5-9D2C-8E2E1D28CEA9}" type="pres">
      <dgm:prSet presAssocID="{2D167496-A42E-462E-A29E-30B5F14F2FFA}" presName="composite" presStyleCnt="0"/>
      <dgm:spPr/>
    </dgm:pt>
    <dgm:pt modelId="{CA1E4F6B-9CCA-4254-91EE-FDF98780731A}" type="pres">
      <dgm:prSet presAssocID="{2D167496-A42E-462E-A29E-30B5F14F2FFA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8515AD43-AC85-40E5-AC4A-45D5C6FA7DDB}" type="pres">
      <dgm:prSet presAssocID="{2D167496-A42E-462E-A29E-30B5F14F2FFA}" presName="desTx" presStyleLbl="alignAccFollowNode1" presStyleIdx="1" presStyleCnt="4">
        <dgm:presLayoutVars>
          <dgm:bulletEnabled val="1"/>
        </dgm:presLayoutVars>
      </dgm:prSet>
      <dgm:spPr/>
    </dgm:pt>
    <dgm:pt modelId="{DAE736CC-C375-4CFB-95E0-5AAAC789BE42}" type="pres">
      <dgm:prSet presAssocID="{8078D817-4EA9-4F08-9201-5BE9B2AAD942}" presName="space" presStyleCnt="0"/>
      <dgm:spPr/>
    </dgm:pt>
    <dgm:pt modelId="{CEFD2804-B686-471E-BF6B-62CC1DDEDB25}" type="pres">
      <dgm:prSet presAssocID="{8BBFB1B3-D0D7-45AE-B9E7-BDC8F1F66E08}" presName="composite" presStyleCnt="0"/>
      <dgm:spPr/>
    </dgm:pt>
    <dgm:pt modelId="{F0E9FA9D-76E7-4889-AECD-4BDC36EB455C}" type="pres">
      <dgm:prSet presAssocID="{8BBFB1B3-D0D7-45AE-B9E7-BDC8F1F66E08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AAF63C4E-8DD9-411E-8024-19C08DE75C35}" type="pres">
      <dgm:prSet presAssocID="{8BBFB1B3-D0D7-45AE-B9E7-BDC8F1F66E08}" presName="desTx" presStyleLbl="alignAccFollowNode1" presStyleIdx="2" presStyleCnt="4">
        <dgm:presLayoutVars>
          <dgm:bulletEnabled val="1"/>
        </dgm:presLayoutVars>
      </dgm:prSet>
      <dgm:spPr/>
    </dgm:pt>
    <dgm:pt modelId="{221516DF-68AB-4BD6-8F4F-E754E0A8043A}" type="pres">
      <dgm:prSet presAssocID="{4106AFBB-0D33-449C-BDBC-88130F899D6C}" presName="space" presStyleCnt="0"/>
      <dgm:spPr/>
    </dgm:pt>
    <dgm:pt modelId="{184DB844-4CB8-4AFF-80EF-DD5F0E52C9E4}" type="pres">
      <dgm:prSet presAssocID="{4BF9D5BD-7F73-411B-8C82-F5C7708D98F8}" presName="composite" presStyleCnt="0"/>
      <dgm:spPr/>
    </dgm:pt>
    <dgm:pt modelId="{36D9419C-C32B-49DA-A31A-2E11525B84D4}" type="pres">
      <dgm:prSet presAssocID="{4BF9D5BD-7F73-411B-8C82-F5C7708D98F8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6E1B3C3E-042A-43BC-BE2A-A2D67A245F11}" type="pres">
      <dgm:prSet presAssocID="{4BF9D5BD-7F73-411B-8C82-F5C7708D98F8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0E404C17-AD64-46E9-AC95-C197EB1FADC3}" srcId="{8BBFB1B3-D0D7-45AE-B9E7-BDC8F1F66E08}" destId="{D9F478A3-330F-4CE0-BDCC-F20FB70563B2}" srcOrd="0" destOrd="0" parTransId="{0627A7DA-7086-40B8-ACAF-E93AD805621A}" sibTransId="{942248EE-A62B-465A-8C33-F2A0BE470384}"/>
    <dgm:cxn modelId="{51895524-827A-4E98-82F3-B9137C05F48B}" srcId="{C98CDAC8-4BC4-45ED-88E2-73388ECD53B6}" destId="{DA630D54-B51F-4BD8-9AE8-75BC95F93163}" srcOrd="0" destOrd="0" parTransId="{A6D9E80B-DB65-421B-BDA6-C1C477E81681}" sibTransId="{EED3F0BA-0D50-4094-8204-118A561F2487}"/>
    <dgm:cxn modelId="{1E3B673B-14EE-4BCC-9572-A564E28837B4}" type="presOf" srcId="{8BBFB1B3-D0D7-45AE-B9E7-BDC8F1F66E08}" destId="{F0E9FA9D-76E7-4889-AECD-4BDC36EB455C}" srcOrd="0" destOrd="0" presId="urn:microsoft.com/office/officeart/2005/8/layout/hList1"/>
    <dgm:cxn modelId="{59AD1448-7518-41B1-A45F-10FEFCD90080}" type="presOf" srcId="{C98CDAC8-4BC4-45ED-88E2-73388ECD53B6}" destId="{E155B3D8-2A64-4E44-9490-7CD7213BEE4F}" srcOrd="0" destOrd="0" presId="urn:microsoft.com/office/officeart/2005/8/layout/hList1"/>
    <dgm:cxn modelId="{CEC0A96A-7687-403C-AFDF-FB2BC09BF1E9}" type="presOf" srcId="{1D72BD84-5E4F-4C3F-AEE0-6A23758BEA02}" destId="{6E1B3C3E-042A-43BC-BE2A-A2D67A245F11}" srcOrd="0" destOrd="1" presId="urn:microsoft.com/office/officeart/2005/8/layout/hList1"/>
    <dgm:cxn modelId="{D0E4D251-62A5-4D23-BEF6-2694351488D2}" srcId="{4BF9D5BD-7F73-411B-8C82-F5C7708D98F8}" destId="{1D72BD84-5E4F-4C3F-AEE0-6A23758BEA02}" srcOrd="1" destOrd="0" parTransId="{A5279BC4-B77C-4C72-A0D5-BE162F4CA7FB}" sibTransId="{0A005091-F13E-4721-9E28-28D33077A3D4}"/>
    <dgm:cxn modelId="{D4E07356-CFF0-4BCF-9789-1FA34C1D2990}" type="presOf" srcId="{9DDF6423-FFE6-43A2-AED7-DE49BA60CE0B}" destId="{6E1B3C3E-042A-43BC-BE2A-A2D67A245F11}" srcOrd="0" destOrd="0" presId="urn:microsoft.com/office/officeart/2005/8/layout/hList1"/>
    <dgm:cxn modelId="{67387676-863C-4345-A5CB-F52B1F6F8B3C}" type="presOf" srcId="{D77EFB73-B3F4-4AA0-B2EB-3C88FBE48575}" destId="{37B54218-E4D5-4B45-BA2E-DA93A3C08A34}" srcOrd="0" destOrd="0" presId="urn:microsoft.com/office/officeart/2005/8/layout/hList1"/>
    <dgm:cxn modelId="{2FF46C83-52F1-485A-A9AF-9E5E2C0BFDEE}" type="presOf" srcId="{F949BEE1-7A62-4ADC-AEC1-BDCF6CF32B10}" destId="{8515AD43-AC85-40E5-AC4A-45D5C6FA7DDB}" srcOrd="0" destOrd="0" presId="urn:microsoft.com/office/officeart/2005/8/layout/hList1"/>
    <dgm:cxn modelId="{0AF1DDA3-941F-4248-B606-D1263B6D0A0F}" srcId="{C98CDAC8-4BC4-45ED-88E2-73388ECD53B6}" destId="{2D167496-A42E-462E-A29E-30B5F14F2FFA}" srcOrd="1" destOrd="0" parTransId="{05020F5A-4862-40CF-89AB-8665138E2578}" sibTransId="{8078D817-4EA9-4F08-9201-5BE9B2AAD942}"/>
    <dgm:cxn modelId="{79082DB0-7F54-40A6-B561-E8BD5F617102}" type="presOf" srcId="{DA630D54-B51F-4BD8-9AE8-75BC95F93163}" destId="{C5BAEDB1-8345-4B10-9001-0B920F442729}" srcOrd="0" destOrd="0" presId="urn:microsoft.com/office/officeart/2005/8/layout/hList1"/>
    <dgm:cxn modelId="{56503AC4-4BEF-430A-BF0A-D55156BB64EB}" srcId="{2D167496-A42E-462E-A29E-30B5F14F2FFA}" destId="{F949BEE1-7A62-4ADC-AEC1-BDCF6CF32B10}" srcOrd="0" destOrd="0" parTransId="{EAAE1224-5F7B-4678-9EC8-94033473A744}" sibTransId="{9E0C8A92-3BBF-499E-8150-3B155D4219BC}"/>
    <dgm:cxn modelId="{34DC1DD5-5F51-4B27-A70D-67D15C39BC1B}" srcId="{C98CDAC8-4BC4-45ED-88E2-73388ECD53B6}" destId="{4BF9D5BD-7F73-411B-8C82-F5C7708D98F8}" srcOrd="3" destOrd="0" parTransId="{447F8188-08BB-4692-8D6D-99581365ABD2}" sibTransId="{A1B4755D-F128-4A05-BFC7-7BF70AFF0F75}"/>
    <dgm:cxn modelId="{DAEFD1D7-EDC1-4DDE-A86B-CDFCE7B6EB32}" srcId="{DA630D54-B51F-4BD8-9AE8-75BC95F93163}" destId="{F58D7CD5-7CB2-48A4-B001-E65755449022}" srcOrd="1" destOrd="0" parTransId="{48ECF25B-0EB8-4B23-934C-7FCDE34E001A}" sibTransId="{DECC6EF6-2B05-481D-A3F3-F984E9A2CCF1}"/>
    <dgm:cxn modelId="{96A72DDD-16AE-4EA4-BDAF-8C1275C05275}" srcId="{4BF9D5BD-7F73-411B-8C82-F5C7708D98F8}" destId="{9DDF6423-FFE6-43A2-AED7-DE49BA60CE0B}" srcOrd="0" destOrd="0" parTransId="{AC2132B8-8D6A-4D8B-A5EA-973257B0C8BA}" sibTransId="{C5D1815D-F9F4-43BD-8F77-CB9702E1233F}"/>
    <dgm:cxn modelId="{E72AD6DF-0E1F-4365-8B31-B0D31E9D1A2E}" type="presOf" srcId="{2D167496-A42E-462E-A29E-30B5F14F2FFA}" destId="{CA1E4F6B-9CCA-4254-91EE-FDF98780731A}" srcOrd="0" destOrd="0" presId="urn:microsoft.com/office/officeart/2005/8/layout/hList1"/>
    <dgm:cxn modelId="{2B67C8E2-3794-405A-ADC5-2886222572FF}" type="presOf" srcId="{4A0A816E-3D4F-4D1B-BA1A-4F7D2C4EB5AC}" destId="{AAF63C4E-8DD9-411E-8024-19C08DE75C35}" srcOrd="0" destOrd="1" presId="urn:microsoft.com/office/officeart/2005/8/layout/hList1"/>
    <dgm:cxn modelId="{75016DE3-3374-4F5F-B1CF-40B54019DCC8}" srcId="{C98CDAC8-4BC4-45ED-88E2-73388ECD53B6}" destId="{8BBFB1B3-D0D7-45AE-B9E7-BDC8F1F66E08}" srcOrd="2" destOrd="0" parTransId="{E0A6812B-03D6-4878-B935-C1649859EDFA}" sibTransId="{4106AFBB-0D33-449C-BDBC-88130F899D6C}"/>
    <dgm:cxn modelId="{1029C5E3-8B9F-43A9-8846-3902A9BE4D98}" srcId="{DA630D54-B51F-4BD8-9AE8-75BC95F93163}" destId="{D77EFB73-B3F4-4AA0-B2EB-3C88FBE48575}" srcOrd="0" destOrd="0" parTransId="{70D6D394-59FC-4D7C-90D9-3AD86299D47B}" sibTransId="{4753DD84-EEB9-4500-82CC-05FB21430C03}"/>
    <dgm:cxn modelId="{588D80E5-175F-4959-ACEA-B0E4028D7E0A}" type="presOf" srcId="{D9F478A3-330F-4CE0-BDCC-F20FB70563B2}" destId="{AAF63C4E-8DD9-411E-8024-19C08DE75C35}" srcOrd="0" destOrd="0" presId="urn:microsoft.com/office/officeart/2005/8/layout/hList1"/>
    <dgm:cxn modelId="{E3498AE6-7577-454E-8DED-3ABBC87DD26A}" srcId="{8BBFB1B3-D0D7-45AE-B9E7-BDC8F1F66E08}" destId="{4A0A816E-3D4F-4D1B-BA1A-4F7D2C4EB5AC}" srcOrd="1" destOrd="0" parTransId="{AF466A9E-14E4-4332-97F0-6FABC45E6C64}" sibTransId="{0D9AD2AA-EFDD-4AAB-8280-BDD63C18DC24}"/>
    <dgm:cxn modelId="{61BBA6E9-BC65-49D2-9031-61FB3AAA5290}" type="presOf" srcId="{F58D7CD5-7CB2-48A4-B001-E65755449022}" destId="{37B54218-E4D5-4B45-BA2E-DA93A3C08A34}" srcOrd="0" destOrd="1" presId="urn:microsoft.com/office/officeart/2005/8/layout/hList1"/>
    <dgm:cxn modelId="{29A950EE-7A2F-49CD-A58C-A5785FD1E214}" type="presOf" srcId="{4BF9D5BD-7F73-411B-8C82-F5C7708D98F8}" destId="{36D9419C-C32B-49DA-A31A-2E11525B84D4}" srcOrd="0" destOrd="0" presId="urn:microsoft.com/office/officeart/2005/8/layout/hList1"/>
    <dgm:cxn modelId="{E62B22F0-C20D-4AB1-B606-222EEF26CBAE}" type="presParOf" srcId="{E155B3D8-2A64-4E44-9490-7CD7213BEE4F}" destId="{0382122F-2369-4DDA-8842-DA1E10B101B1}" srcOrd="0" destOrd="0" presId="urn:microsoft.com/office/officeart/2005/8/layout/hList1"/>
    <dgm:cxn modelId="{5C2DE13E-F64D-4D6C-A869-C7B9A33F2189}" type="presParOf" srcId="{0382122F-2369-4DDA-8842-DA1E10B101B1}" destId="{C5BAEDB1-8345-4B10-9001-0B920F442729}" srcOrd="0" destOrd="0" presId="urn:microsoft.com/office/officeart/2005/8/layout/hList1"/>
    <dgm:cxn modelId="{1D09CB3B-3856-49AB-9ACA-4F6E0C6B2F7C}" type="presParOf" srcId="{0382122F-2369-4DDA-8842-DA1E10B101B1}" destId="{37B54218-E4D5-4B45-BA2E-DA93A3C08A34}" srcOrd="1" destOrd="0" presId="urn:microsoft.com/office/officeart/2005/8/layout/hList1"/>
    <dgm:cxn modelId="{CF02D3B8-EFC1-4BEF-B821-BD38EEBE7D9C}" type="presParOf" srcId="{E155B3D8-2A64-4E44-9490-7CD7213BEE4F}" destId="{FA5CE053-047F-46C9-A34B-2D49510E18CF}" srcOrd="1" destOrd="0" presId="urn:microsoft.com/office/officeart/2005/8/layout/hList1"/>
    <dgm:cxn modelId="{3EF5863B-E96F-4110-9542-BAE9C799F59B}" type="presParOf" srcId="{E155B3D8-2A64-4E44-9490-7CD7213BEE4F}" destId="{8C12E1D6-2BC1-42B5-9D2C-8E2E1D28CEA9}" srcOrd="2" destOrd="0" presId="urn:microsoft.com/office/officeart/2005/8/layout/hList1"/>
    <dgm:cxn modelId="{F91F1493-5422-4801-B2ED-8A5B2E19DF08}" type="presParOf" srcId="{8C12E1D6-2BC1-42B5-9D2C-8E2E1D28CEA9}" destId="{CA1E4F6B-9CCA-4254-91EE-FDF98780731A}" srcOrd="0" destOrd="0" presId="urn:microsoft.com/office/officeart/2005/8/layout/hList1"/>
    <dgm:cxn modelId="{A8E9D820-2F71-469D-AD65-7B34961947AD}" type="presParOf" srcId="{8C12E1D6-2BC1-42B5-9D2C-8E2E1D28CEA9}" destId="{8515AD43-AC85-40E5-AC4A-45D5C6FA7DDB}" srcOrd="1" destOrd="0" presId="urn:microsoft.com/office/officeart/2005/8/layout/hList1"/>
    <dgm:cxn modelId="{BD55C5B4-2A36-4B05-A046-E9C4D3BB534C}" type="presParOf" srcId="{E155B3D8-2A64-4E44-9490-7CD7213BEE4F}" destId="{DAE736CC-C375-4CFB-95E0-5AAAC789BE42}" srcOrd="3" destOrd="0" presId="urn:microsoft.com/office/officeart/2005/8/layout/hList1"/>
    <dgm:cxn modelId="{1FED269C-1276-4299-8BD2-17BAA1AF7CA2}" type="presParOf" srcId="{E155B3D8-2A64-4E44-9490-7CD7213BEE4F}" destId="{CEFD2804-B686-471E-BF6B-62CC1DDEDB25}" srcOrd="4" destOrd="0" presId="urn:microsoft.com/office/officeart/2005/8/layout/hList1"/>
    <dgm:cxn modelId="{87DC58E5-F91D-4828-83EE-1CAA954EC87B}" type="presParOf" srcId="{CEFD2804-B686-471E-BF6B-62CC1DDEDB25}" destId="{F0E9FA9D-76E7-4889-AECD-4BDC36EB455C}" srcOrd="0" destOrd="0" presId="urn:microsoft.com/office/officeart/2005/8/layout/hList1"/>
    <dgm:cxn modelId="{F31E0CA0-BBAB-46A3-A478-C45F0A821629}" type="presParOf" srcId="{CEFD2804-B686-471E-BF6B-62CC1DDEDB25}" destId="{AAF63C4E-8DD9-411E-8024-19C08DE75C35}" srcOrd="1" destOrd="0" presId="urn:microsoft.com/office/officeart/2005/8/layout/hList1"/>
    <dgm:cxn modelId="{69DA497B-741D-4CFC-AE12-B41D4B2F144A}" type="presParOf" srcId="{E155B3D8-2A64-4E44-9490-7CD7213BEE4F}" destId="{221516DF-68AB-4BD6-8F4F-E754E0A8043A}" srcOrd="5" destOrd="0" presId="urn:microsoft.com/office/officeart/2005/8/layout/hList1"/>
    <dgm:cxn modelId="{76484AFB-CB6B-4BF9-A5C2-68C1F4ED6B01}" type="presParOf" srcId="{E155B3D8-2A64-4E44-9490-7CD7213BEE4F}" destId="{184DB844-4CB8-4AFF-80EF-DD5F0E52C9E4}" srcOrd="6" destOrd="0" presId="urn:microsoft.com/office/officeart/2005/8/layout/hList1"/>
    <dgm:cxn modelId="{C1C90D95-6B1F-4C73-BF1A-EEC66129E5C6}" type="presParOf" srcId="{184DB844-4CB8-4AFF-80EF-DD5F0E52C9E4}" destId="{36D9419C-C32B-49DA-A31A-2E11525B84D4}" srcOrd="0" destOrd="0" presId="urn:microsoft.com/office/officeart/2005/8/layout/hList1"/>
    <dgm:cxn modelId="{1B97E57B-CB9A-4E1F-A8BF-D66D97A7F605}" type="presParOf" srcId="{184DB844-4CB8-4AFF-80EF-DD5F0E52C9E4}" destId="{6E1B3C3E-042A-43BC-BE2A-A2D67A245F1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5192DD-DD7A-46E9-B3AC-CA9EEE5F2CA6}">
      <dsp:nvSpPr>
        <dsp:cNvPr id="0" name=""/>
        <dsp:cNvSpPr/>
      </dsp:nvSpPr>
      <dsp:spPr>
        <a:xfrm>
          <a:off x="2789" y="440321"/>
          <a:ext cx="3398739" cy="1359495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EVOLUTION DE ESUP-SISCOL</a:t>
          </a:r>
        </a:p>
      </dsp:txBody>
      <dsp:txXfrm>
        <a:off x="682537" y="440321"/>
        <a:ext cx="2039244" cy="1359495"/>
      </dsp:txXfrm>
    </dsp:sp>
    <dsp:sp modelId="{34FDCAD2-6EAB-4B13-8F18-57BE8EFB398C}">
      <dsp:nvSpPr>
        <dsp:cNvPr id="0" name=""/>
        <dsp:cNvSpPr/>
      </dsp:nvSpPr>
      <dsp:spPr>
        <a:xfrm>
          <a:off x="3061654" y="440321"/>
          <a:ext cx="3398739" cy="1359495"/>
        </a:xfrm>
        <a:prstGeom prst="chevron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EVOLUTIONS TECHNIQUES ESUP-STAGE</a:t>
          </a:r>
        </a:p>
      </dsp:txBody>
      <dsp:txXfrm>
        <a:off x="3741402" y="440321"/>
        <a:ext cx="2039244" cy="1359495"/>
      </dsp:txXfrm>
    </dsp:sp>
    <dsp:sp modelId="{0341392A-14C6-4F84-9C03-1430617EE2B4}">
      <dsp:nvSpPr>
        <dsp:cNvPr id="0" name=""/>
        <dsp:cNvSpPr/>
      </dsp:nvSpPr>
      <dsp:spPr>
        <a:xfrm>
          <a:off x="6120520" y="440321"/>
          <a:ext cx="3398739" cy="1359495"/>
        </a:xfrm>
        <a:prstGeom prst="chevr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EVOLUTIONS FONCTIONNELLES ESUP-STAGE</a:t>
          </a:r>
        </a:p>
      </dsp:txBody>
      <dsp:txXfrm>
        <a:off x="6800268" y="440321"/>
        <a:ext cx="2039244" cy="13594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BB0189-B766-4234-9FE3-BEB51EA57ABC}">
      <dsp:nvSpPr>
        <dsp:cNvPr id="0" name=""/>
        <dsp:cNvSpPr/>
      </dsp:nvSpPr>
      <dsp:spPr>
        <a:xfrm>
          <a:off x="720207" y="827360"/>
          <a:ext cx="664301" cy="664301"/>
        </a:xfrm>
        <a:prstGeom prst="ellipse">
          <a:avLst/>
        </a:prstGeom>
        <a:solidFill>
          <a:srgbClr val="1C5CA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ESUP STAGE</a:t>
          </a:r>
          <a:br>
            <a:rPr lang="fr-FR" sz="1000" kern="1200" dirty="0"/>
          </a:br>
          <a:r>
            <a:rPr lang="fr-FR" sz="1000" kern="1200" dirty="0"/>
            <a:t>2.1.9</a:t>
          </a:r>
        </a:p>
      </dsp:txBody>
      <dsp:txXfrm>
        <a:off x="817492" y="924645"/>
        <a:ext cx="469731" cy="469731"/>
      </dsp:txXfrm>
    </dsp:sp>
    <dsp:sp modelId="{C4D4EF9D-397B-4BC7-8958-AF926D1A6DA1}">
      <dsp:nvSpPr>
        <dsp:cNvPr id="0" name=""/>
        <dsp:cNvSpPr/>
      </dsp:nvSpPr>
      <dsp:spPr>
        <a:xfrm rot="12900000">
          <a:off x="267246" y="702742"/>
          <a:ext cx="535940" cy="18932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1B32AD-1186-43B6-8FCD-61E4156BE37D}">
      <dsp:nvSpPr>
        <dsp:cNvPr id="0" name=""/>
        <dsp:cNvSpPr/>
      </dsp:nvSpPr>
      <dsp:spPr>
        <a:xfrm>
          <a:off x="165" y="391269"/>
          <a:ext cx="631086" cy="50486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ESUP SISCOL</a:t>
          </a:r>
          <a:br>
            <a:rPr lang="fr-FR" sz="1000" kern="1200" dirty="0"/>
          </a:br>
          <a:r>
            <a:rPr lang="fr-FR" sz="1000" kern="1200" dirty="0"/>
            <a:t>1.0.28</a:t>
          </a:r>
        </a:p>
      </dsp:txBody>
      <dsp:txXfrm>
        <a:off x="14952" y="406056"/>
        <a:ext cx="601512" cy="475294"/>
      </dsp:txXfrm>
    </dsp:sp>
    <dsp:sp modelId="{2DD5E9FD-ACF9-4B94-B5F1-6C59F8029D2A}">
      <dsp:nvSpPr>
        <dsp:cNvPr id="0" name=""/>
        <dsp:cNvSpPr/>
      </dsp:nvSpPr>
      <dsp:spPr>
        <a:xfrm rot="16200000">
          <a:off x="784388" y="433535"/>
          <a:ext cx="535940" cy="18932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D92DCF-036E-4BE8-BAE6-050492EB68A0}">
      <dsp:nvSpPr>
        <dsp:cNvPr id="0" name=""/>
        <dsp:cNvSpPr/>
      </dsp:nvSpPr>
      <dsp:spPr>
        <a:xfrm>
          <a:off x="736815" y="7793"/>
          <a:ext cx="631086" cy="50486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ESUP SISCOL</a:t>
          </a:r>
          <a:br>
            <a:rPr lang="fr-FR" sz="1000" kern="1200" dirty="0"/>
          </a:br>
          <a:r>
            <a:rPr lang="fr-FR" sz="1000" kern="1200" dirty="0"/>
            <a:t>1.0.27</a:t>
          </a:r>
        </a:p>
      </dsp:txBody>
      <dsp:txXfrm>
        <a:off x="751602" y="22580"/>
        <a:ext cx="601512" cy="475294"/>
      </dsp:txXfrm>
    </dsp:sp>
    <dsp:sp modelId="{6259638C-FCA9-454E-A734-5AA41A1DFBE1}">
      <dsp:nvSpPr>
        <dsp:cNvPr id="0" name=""/>
        <dsp:cNvSpPr/>
      </dsp:nvSpPr>
      <dsp:spPr>
        <a:xfrm rot="19500000">
          <a:off x="1301529" y="702742"/>
          <a:ext cx="535940" cy="18932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5C5ED9-71AA-4100-91CB-780F11135583}">
      <dsp:nvSpPr>
        <dsp:cNvPr id="0" name=""/>
        <dsp:cNvSpPr/>
      </dsp:nvSpPr>
      <dsp:spPr>
        <a:xfrm>
          <a:off x="1473465" y="391269"/>
          <a:ext cx="631086" cy="50486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ESUP SISCOL</a:t>
          </a:r>
          <a:br>
            <a:rPr lang="fr-FR" sz="1000" kern="1200" dirty="0"/>
          </a:br>
          <a:r>
            <a:rPr lang="fr-FR" sz="1000" kern="1200" dirty="0"/>
            <a:t>1.0.26</a:t>
          </a:r>
        </a:p>
      </dsp:txBody>
      <dsp:txXfrm>
        <a:off x="1488252" y="406056"/>
        <a:ext cx="601512" cy="4752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BAEDB1-8345-4B10-9001-0B920F442729}">
      <dsp:nvSpPr>
        <dsp:cNvPr id="0" name=""/>
        <dsp:cNvSpPr/>
      </dsp:nvSpPr>
      <dsp:spPr>
        <a:xfrm>
          <a:off x="3580" y="1061018"/>
          <a:ext cx="2152689" cy="65509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/>
            <a:t>Communications</a:t>
          </a:r>
        </a:p>
      </dsp:txBody>
      <dsp:txXfrm>
        <a:off x="3580" y="1061018"/>
        <a:ext cx="2152689" cy="655094"/>
      </dsp:txXfrm>
    </dsp:sp>
    <dsp:sp modelId="{37B54218-E4D5-4B45-BA2E-DA93A3C08A34}">
      <dsp:nvSpPr>
        <dsp:cNvPr id="0" name=""/>
        <dsp:cNvSpPr/>
      </dsp:nvSpPr>
      <dsp:spPr>
        <a:xfrm>
          <a:off x="3580" y="1716113"/>
          <a:ext cx="2152689" cy="130306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900" kern="1200" dirty="0"/>
            <a:t>GitHub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900" kern="1200" dirty="0"/>
            <a:t>Liste de diffusion</a:t>
          </a:r>
        </a:p>
      </dsp:txBody>
      <dsp:txXfrm>
        <a:off x="3580" y="1716113"/>
        <a:ext cx="2152689" cy="1303060"/>
      </dsp:txXfrm>
    </dsp:sp>
    <dsp:sp modelId="{CA1E4F6B-9CCA-4254-91EE-FDF98780731A}">
      <dsp:nvSpPr>
        <dsp:cNvPr id="0" name=""/>
        <dsp:cNvSpPr/>
      </dsp:nvSpPr>
      <dsp:spPr>
        <a:xfrm>
          <a:off x="2457646" y="1061018"/>
          <a:ext cx="2152689" cy="65509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/>
            <a:t>Support</a:t>
          </a:r>
        </a:p>
      </dsp:txBody>
      <dsp:txXfrm>
        <a:off x="2457646" y="1061018"/>
        <a:ext cx="2152689" cy="655094"/>
      </dsp:txXfrm>
    </dsp:sp>
    <dsp:sp modelId="{8515AD43-AC85-40E5-AC4A-45D5C6FA7DDB}">
      <dsp:nvSpPr>
        <dsp:cNvPr id="0" name=""/>
        <dsp:cNvSpPr/>
      </dsp:nvSpPr>
      <dsp:spPr>
        <a:xfrm>
          <a:off x="2457646" y="1716113"/>
          <a:ext cx="2152689" cy="130306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900" kern="1200" dirty="0"/>
            <a:t>Communauté </a:t>
          </a:r>
          <a:r>
            <a:rPr lang="fr-FR" sz="1900" kern="1200" dirty="0" err="1"/>
            <a:t>esup</a:t>
          </a:r>
          <a:r>
            <a:rPr lang="fr-FR" sz="1900" kern="1200" dirty="0"/>
            <a:t>-stage</a:t>
          </a:r>
        </a:p>
      </dsp:txBody>
      <dsp:txXfrm>
        <a:off x="2457646" y="1716113"/>
        <a:ext cx="2152689" cy="1303060"/>
      </dsp:txXfrm>
    </dsp:sp>
    <dsp:sp modelId="{F0E9FA9D-76E7-4889-AECD-4BDC36EB455C}">
      <dsp:nvSpPr>
        <dsp:cNvPr id="0" name=""/>
        <dsp:cNvSpPr/>
      </dsp:nvSpPr>
      <dsp:spPr>
        <a:xfrm>
          <a:off x="4911712" y="1061018"/>
          <a:ext cx="2152689" cy="65509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/>
            <a:t>COPIL Stratégique</a:t>
          </a:r>
        </a:p>
      </dsp:txBody>
      <dsp:txXfrm>
        <a:off x="4911712" y="1061018"/>
        <a:ext cx="2152689" cy="655094"/>
      </dsp:txXfrm>
    </dsp:sp>
    <dsp:sp modelId="{AAF63C4E-8DD9-411E-8024-19C08DE75C35}">
      <dsp:nvSpPr>
        <dsp:cNvPr id="0" name=""/>
        <dsp:cNvSpPr/>
      </dsp:nvSpPr>
      <dsp:spPr>
        <a:xfrm>
          <a:off x="4911712" y="1716113"/>
          <a:ext cx="2152689" cy="130306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900" kern="1200" dirty="0"/>
            <a:t>Orientation du projet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900" kern="1200" dirty="0"/>
            <a:t>Prise de décision</a:t>
          </a:r>
        </a:p>
      </dsp:txBody>
      <dsp:txXfrm>
        <a:off x="4911712" y="1716113"/>
        <a:ext cx="2152689" cy="1303060"/>
      </dsp:txXfrm>
    </dsp:sp>
    <dsp:sp modelId="{36D9419C-C32B-49DA-A31A-2E11525B84D4}">
      <dsp:nvSpPr>
        <dsp:cNvPr id="0" name=""/>
        <dsp:cNvSpPr/>
      </dsp:nvSpPr>
      <dsp:spPr>
        <a:xfrm>
          <a:off x="7365779" y="1061018"/>
          <a:ext cx="2152689" cy="6550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/>
            <a:t>Groupe projet</a:t>
          </a:r>
        </a:p>
      </dsp:txBody>
      <dsp:txXfrm>
        <a:off x="7365779" y="1061018"/>
        <a:ext cx="2152689" cy="655094"/>
      </dsp:txXfrm>
    </dsp:sp>
    <dsp:sp modelId="{6E1B3C3E-042A-43BC-BE2A-A2D67A245F11}">
      <dsp:nvSpPr>
        <dsp:cNvPr id="0" name=""/>
        <dsp:cNvSpPr/>
      </dsp:nvSpPr>
      <dsp:spPr>
        <a:xfrm>
          <a:off x="7365779" y="1716113"/>
          <a:ext cx="2152689" cy="130306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900" kern="1200" dirty="0"/>
            <a:t>Spécifications fonctionnelles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900" kern="1200" dirty="0"/>
            <a:t>Atelier de recette</a:t>
          </a:r>
        </a:p>
      </dsp:txBody>
      <dsp:txXfrm>
        <a:off x="7365779" y="1716113"/>
        <a:ext cx="2152689" cy="13030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7842D-10D9-DD49-B032-D8337C444EB9}" type="datetimeFigureOut">
              <a:rPr lang="fr-FR" smtClean="0"/>
              <a:t>27/03/2025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DCF9C-82EC-234D-8001-00815913CE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6536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882ED-32F5-496D-8590-3C291EB0D9C3}" type="datetimeFigureOut">
              <a:rPr lang="fr-FR" smtClean="0"/>
              <a:t>27/03/2025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FD083-80C9-4949-A58D-000ACEDEDD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0543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47400" y="288000"/>
            <a:ext cx="1452600" cy="651960"/>
          </a:xfrm>
          <a:prstGeom prst="rect">
            <a:avLst/>
          </a:prstGeom>
          <a:ln>
            <a:noFill/>
          </a:ln>
        </p:spPr>
      </p:pic>
      <p:sp>
        <p:nvSpPr>
          <p:cNvPr id="11" name="CustomShape 4"/>
          <p:cNvSpPr/>
          <p:nvPr userDrawn="1"/>
        </p:nvSpPr>
        <p:spPr>
          <a:xfrm>
            <a:off x="216000" y="216000"/>
            <a:ext cx="1728000" cy="792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2" name="Line 5"/>
          <p:cNvSpPr/>
          <p:nvPr userDrawn="1"/>
        </p:nvSpPr>
        <p:spPr>
          <a:xfrm>
            <a:off x="720000" y="2808000"/>
            <a:ext cx="8424000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27" name="Espace réservé du texte 26"/>
          <p:cNvSpPr>
            <a:spLocks noGrp="1"/>
          </p:cNvSpPr>
          <p:nvPr>
            <p:ph type="body" sz="quarter" idx="10" hasCustomPrompt="1"/>
          </p:nvPr>
        </p:nvSpPr>
        <p:spPr>
          <a:xfrm>
            <a:off x="4535488" y="4625064"/>
            <a:ext cx="4498975" cy="962025"/>
          </a:xfrm>
          <a:prstGeom prst="rect">
            <a:avLst/>
          </a:prstGeom>
        </p:spPr>
        <p:txBody>
          <a:bodyPr vert="horz"/>
          <a:lstStyle>
            <a:lvl1pPr>
              <a:defRPr sz="1600">
                <a:solidFill>
                  <a:srgbClr val="A6A6A6"/>
                </a:solidFill>
                <a:latin typeface="+mn-lt"/>
                <a:cs typeface="Arial"/>
              </a:defRPr>
            </a:lvl1pPr>
          </a:lstStyle>
          <a:p>
            <a:pPr lvl="0"/>
            <a:r>
              <a:rPr lang="fr-FR" dirty="0"/>
              <a:t> –  Etablissement A</a:t>
            </a:r>
          </a:p>
          <a:p>
            <a:pPr lvl="0"/>
            <a:r>
              <a:rPr lang="fr-FR" dirty="0"/>
              <a:t> –  Etablissement B</a:t>
            </a:r>
          </a:p>
          <a:p>
            <a:pPr lvl="0"/>
            <a:r>
              <a:rPr lang="fr-FR" dirty="0"/>
              <a:t> –  Etablissement C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 hasCustomPrompt="1"/>
          </p:nvPr>
        </p:nvSpPr>
        <p:spPr>
          <a:xfrm>
            <a:off x="720725" y="4625064"/>
            <a:ext cx="3814763" cy="962025"/>
          </a:xfrm>
          <a:prstGeom prst="rect">
            <a:avLst/>
          </a:prstGeom>
        </p:spPr>
        <p:txBody>
          <a:bodyPr vert="horz"/>
          <a:lstStyle>
            <a:lvl1pPr algn="r">
              <a:defRPr sz="16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Intervenant 1</a:t>
            </a:r>
          </a:p>
          <a:p>
            <a:pPr lvl="0"/>
            <a:r>
              <a:rPr lang="fr-FR" dirty="0"/>
              <a:t>Intervenant 2, Intervenant 3</a:t>
            </a:r>
          </a:p>
          <a:p>
            <a:pPr lvl="0"/>
            <a:r>
              <a:rPr lang="fr-FR" dirty="0"/>
              <a:t>Intervenant 4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 hasCustomPrompt="1"/>
          </p:nvPr>
        </p:nvSpPr>
        <p:spPr>
          <a:xfrm>
            <a:off x="720724" y="2861139"/>
            <a:ext cx="8423275" cy="1593386"/>
          </a:xfrm>
          <a:prstGeom prst="rect">
            <a:avLst/>
          </a:prstGeom>
        </p:spPr>
        <p:txBody>
          <a:bodyPr vert="horz" lIns="0" tIns="46800" rIns="0" bIns="46800"/>
          <a:lstStyle>
            <a:lvl1pPr>
              <a:defRPr sz="4000" b="0" i="0" cap="all" baseline="0">
                <a:solidFill>
                  <a:srgbClr val="2273B9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Titre principal (présentation)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046E444-B257-2C4D-8650-5797C88D0A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5191" y="234862"/>
            <a:ext cx="1554578" cy="700075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83461"/>
            <a:ext cx="2084960" cy="1008000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7B4583E-A1A7-4BC3-A91B-3142EED4E9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76"/>
          <a:stretch/>
        </p:blipFill>
        <p:spPr>
          <a:xfrm>
            <a:off x="3110738" y="1427442"/>
            <a:ext cx="3859148" cy="85938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3B6B6441-ACA0-4F87-BDF7-49B1F4BD06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7370" y="308670"/>
            <a:ext cx="2318676" cy="51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307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ction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sp>
        <p:nvSpPr>
          <p:cNvPr id="9" name="Line 3"/>
          <p:cNvSpPr/>
          <p:nvPr userDrawn="1"/>
        </p:nvSpPr>
        <p:spPr>
          <a:xfrm>
            <a:off x="720000" y="3240000"/>
            <a:ext cx="8424000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pic>
        <p:nvPicPr>
          <p:cNvPr id="11" name="Imag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>
          <a:xfrm>
            <a:off x="8712000" y="5040000"/>
            <a:ext cx="1224000" cy="576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16" name="Image 15" descr="rvb_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720725" y="3296375"/>
            <a:ext cx="8423275" cy="1743938"/>
          </a:xfrm>
          <a:prstGeom prst="rect">
            <a:avLst/>
          </a:prstGeom>
        </p:spPr>
        <p:txBody>
          <a:bodyPr vert="horz" lIns="0" tIns="46800" rIns="0"/>
          <a:lstStyle>
            <a:lvl1pPr>
              <a:defRPr sz="4000" b="0" cap="all">
                <a:solidFill>
                  <a:srgbClr val="2273B9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Sous-titre (section) v1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720725" y="1741488"/>
            <a:ext cx="8423275" cy="1433512"/>
          </a:xfrm>
          <a:prstGeom prst="rect">
            <a:avLst/>
          </a:prstGeom>
        </p:spPr>
        <p:txBody>
          <a:bodyPr vert="horz" lIns="0" tIns="46800" rIns="0" anchor="b"/>
          <a:lstStyle>
            <a:lvl1pPr algn="l">
              <a:tabLst>
                <a:tab pos="363538" algn="l"/>
                <a:tab pos="715963" algn="l"/>
                <a:tab pos="1079500" algn="l"/>
              </a:tabLst>
              <a:defRPr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niveau 1</a:t>
            </a:r>
          </a:p>
          <a:p>
            <a:pPr lvl="0"/>
            <a:r>
              <a:rPr lang="fr-FR" dirty="0"/>
              <a:t>	Texte niveau 2</a:t>
            </a:r>
          </a:p>
          <a:p>
            <a:pPr lvl="0"/>
            <a:r>
              <a:rPr lang="fr-FR" dirty="0"/>
              <a:t>		Texte niveau 3</a:t>
            </a:r>
          </a:p>
          <a:p>
            <a:pPr lvl="0"/>
            <a:r>
              <a:rPr lang="fr-FR" dirty="0"/>
              <a:t>			Texte niveau 4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1968CB-35FD-4580-AF7A-B7A2ABF9B2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76"/>
          <a:stretch/>
        </p:blipFill>
        <p:spPr>
          <a:xfrm>
            <a:off x="3896037" y="279946"/>
            <a:ext cx="2343324" cy="521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00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ction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sp>
        <p:nvSpPr>
          <p:cNvPr id="9" name="Line 3"/>
          <p:cNvSpPr/>
          <p:nvPr userDrawn="1"/>
        </p:nvSpPr>
        <p:spPr>
          <a:xfrm>
            <a:off x="4200070" y="3240000"/>
            <a:ext cx="5735929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pic>
        <p:nvPicPr>
          <p:cNvPr id="11" name="Imag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>
          <a:xfrm>
            <a:off x="8712000" y="5040000"/>
            <a:ext cx="1224000" cy="576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16" name="Image 15" descr="rvb_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4200071" y="3296375"/>
            <a:ext cx="5735929" cy="1743938"/>
          </a:xfrm>
          <a:prstGeom prst="rect">
            <a:avLst/>
          </a:prstGeom>
        </p:spPr>
        <p:txBody>
          <a:bodyPr vert="horz" lIns="0" rIns="0"/>
          <a:lstStyle>
            <a:lvl1pPr>
              <a:defRPr sz="4000" b="0" cap="all">
                <a:solidFill>
                  <a:srgbClr val="2273B9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Sous-titre (section) v2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4200071" y="1741488"/>
            <a:ext cx="5735929" cy="1433512"/>
          </a:xfrm>
          <a:prstGeom prst="rect">
            <a:avLst/>
          </a:prstGeom>
        </p:spPr>
        <p:txBody>
          <a:bodyPr vert="horz" lIns="0" rIns="0" anchor="b"/>
          <a:lstStyle>
            <a:lvl1pPr algn="l">
              <a:tabLst>
                <a:tab pos="363538" algn="l"/>
                <a:tab pos="715963" algn="l"/>
                <a:tab pos="1079500" algn="l"/>
              </a:tabLst>
              <a:defRPr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niveau 1</a:t>
            </a:r>
          </a:p>
          <a:p>
            <a:pPr lvl="0"/>
            <a:r>
              <a:rPr lang="fr-FR" dirty="0"/>
              <a:t>	Texte niveau 2</a:t>
            </a:r>
          </a:p>
          <a:p>
            <a:pPr lvl="0"/>
            <a:r>
              <a:rPr lang="fr-FR" dirty="0"/>
              <a:t>		Texte niveau 3</a:t>
            </a:r>
          </a:p>
          <a:p>
            <a:pPr lvl="0"/>
            <a:r>
              <a:rPr lang="fr-FR" dirty="0"/>
              <a:t>			Texte niveau 4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45857" cy="5670550"/>
          </a:xfrm>
          <a:prstGeom prst="rect">
            <a:avLst/>
          </a:prstGeom>
        </p:spPr>
        <p:txBody>
          <a:bodyPr vert="horz"/>
          <a:lstStyle/>
          <a:p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D31ADF9-22E7-4BF6-B05D-C99F0BE3F3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76"/>
          <a:stretch/>
        </p:blipFill>
        <p:spPr>
          <a:xfrm>
            <a:off x="5896372" y="309135"/>
            <a:ext cx="2343324" cy="521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003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à coins arrondis 18"/>
          <p:cNvSpPr/>
          <p:nvPr userDrawn="1"/>
        </p:nvSpPr>
        <p:spPr>
          <a:xfrm>
            <a:off x="1309234" y="698472"/>
            <a:ext cx="7471909" cy="3202086"/>
          </a:xfrm>
          <a:prstGeom prst="roundRect">
            <a:avLst>
              <a:gd name="adj" fmla="val 2786"/>
            </a:avLst>
          </a:prstGeom>
          <a:solidFill>
            <a:srgbClr val="2273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4" hasCustomPrompt="1"/>
          </p:nvPr>
        </p:nvSpPr>
        <p:spPr>
          <a:xfrm>
            <a:off x="1308100" y="4352271"/>
            <a:ext cx="7471909" cy="769937"/>
          </a:xfrm>
          <a:prstGeom prst="rect">
            <a:avLst/>
          </a:prstGeom>
        </p:spPr>
        <p:txBody>
          <a:bodyPr vert="horz"/>
          <a:lstStyle>
            <a:lvl1pPr algn="r">
              <a:defRPr sz="2000" b="0" i="0">
                <a:solidFill>
                  <a:schemeClr val="bg1">
                    <a:lumMod val="65000"/>
                  </a:schemeClr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 err="1"/>
              <a:t>Whoever</a:t>
            </a:r>
            <a:r>
              <a:rPr lang="fr-FR" dirty="0"/>
              <a:t> </a:t>
            </a:r>
            <a:r>
              <a:rPr lang="fr-FR" dirty="0" err="1"/>
              <a:t>said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first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1309234" y="698472"/>
            <a:ext cx="7470775" cy="3084162"/>
          </a:xfrm>
          <a:prstGeom prst="rect">
            <a:avLst/>
          </a:prstGeom>
        </p:spPr>
        <p:txBody>
          <a:bodyPr vert="horz" lIns="180000" tIns="133200" rIns="180000" bIns="180000"/>
          <a:lstStyle>
            <a:lvl1pPr>
              <a:defRPr sz="4000" b="0" cap="all" baseline="0">
                <a:solidFill>
                  <a:schemeClr val="bg1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Saisissez une citation ici.</a:t>
            </a:r>
          </a:p>
        </p:txBody>
      </p:sp>
      <p:sp>
        <p:nvSpPr>
          <p:cNvPr id="20" name="Triangle isocèle 19"/>
          <p:cNvSpPr/>
          <p:nvPr userDrawn="1"/>
        </p:nvSpPr>
        <p:spPr>
          <a:xfrm rot="10800000">
            <a:off x="7338784" y="3900557"/>
            <a:ext cx="453571" cy="362843"/>
          </a:xfrm>
          <a:prstGeom prst="triangle">
            <a:avLst/>
          </a:prstGeom>
          <a:solidFill>
            <a:srgbClr val="1D5C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24" name="Image 23" descr="rvb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25" name="Rectangle 24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v2">
    <p:bg>
      <p:bgPr>
        <a:solidFill>
          <a:srgbClr val="2273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11" name="Imag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>
          <a:xfrm>
            <a:off x="9037122" y="5117364"/>
            <a:ext cx="898877" cy="462352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16" name="Image 15" descr="rvb_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4" name="Espace réservé pour une image 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45857" cy="5670550"/>
          </a:xfrm>
          <a:prstGeom prst="rect">
            <a:avLst/>
          </a:prstGeom>
        </p:spPr>
        <p:txBody>
          <a:bodyPr vert="horz"/>
          <a:lstStyle/>
          <a:p>
            <a:endParaRPr lang="fr-FR" dirty="0"/>
          </a:p>
        </p:txBody>
      </p:sp>
      <p:sp>
        <p:nvSpPr>
          <p:cNvPr id="18" name="CustomShape 5"/>
          <p:cNvSpPr/>
          <p:nvPr userDrawn="1"/>
        </p:nvSpPr>
        <p:spPr>
          <a:xfrm>
            <a:off x="9036332" y="5117364"/>
            <a:ext cx="898877" cy="462352"/>
          </a:xfrm>
          <a:prstGeom prst="flowChartProcess">
            <a:avLst/>
          </a:prstGeom>
          <a:solidFill>
            <a:srgbClr val="1D5CAB">
              <a:alpha val="50000"/>
            </a:srgbClr>
          </a:solidFill>
          <a:ln>
            <a:noFill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3" hasCustomPrompt="1"/>
          </p:nvPr>
        </p:nvSpPr>
        <p:spPr>
          <a:xfrm>
            <a:off x="4137025" y="1025030"/>
            <a:ext cx="5799138" cy="2503615"/>
          </a:xfrm>
          <a:prstGeom prst="rect">
            <a:avLst/>
          </a:prstGeom>
        </p:spPr>
        <p:txBody>
          <a:bodyPr vert="horz"/>
          <a:lstStyle>
            <a:lvl1pPr>
              <a:defRPr sz="3600" b="0" i="0" cap="all" baseline="0">
                <a:solidFill>
                  <a:schemeClr val="bg1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Saisissez une citation ici.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 hasCustomPrompt="1"/>
          </p:nvPr>
        </p:nvSpPr>
        <p:spPr>
          <a:xfrm>
            <a:off x="4137025" y="3529013"/>
            <a:ext cx="5797550" cy="769937"/>
          </a:xfrm>
          <a:prstGeom prst="rect">
            <a:avLst/>
          </a:prstGeom>
        </p:spPr>
        <p:txBody>
          <a:bodyPr vert="horz"/>
          <a:lstStyle>
            <a:lvl1pPr>
              <a:defRPr sz="2000" b="0" i="0">
                <a:solidFill>
                  <a:schemeClr val="bg1">
                    <a:lumMod val="75000"/>
                  </a:schemeClr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 err="1"/>
              <a:t>Whoever</a:t>
            </a:r>
            <a:r>
              <a:rPr lang="fr-FR" dirty="0"/>
              <a:t> </a:t>
            </a:r>
            <a:r>
              <a:rPr lang="fr-FR" dirty="0" err="1"/>
              <a:t>said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first</a:t>
            </a:r>
          </a:p>
        </p:txBody>
      </p:sp>
    </p:spTree>
    <p:extLst>
      <p:ext uri="{BB962C8B-B14F-4D97-AF65-F5344CB8AC3E}">
        <p14:creationId xmlns:p14="http://schemas.microsoft.com/office/powerpoint/2010/main" val="1373956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puces coloré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Texte de 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buClrTx/>
              <a:buSzPct val="60000"/>
              <a:buFont typeface="Wingdings" charset="2"/>
              <a:buChar char="u"/>
              <a:defRPr sz="2000" b="0" i="0">
                <a:solidFill>
                  <a:srgbClr val="E30037"/>
                </a:solidFill>
                <a:latin typeface="Oswald Regular"/>
                <a:cs typeface="Oswald Regular"/>
              </a:defRPr>
            </a:lvl1pPr>
            <a:lvl2pPr marL="541338" indent="-179388" algn="l">
              <a:buClrTx/>
              <a:buSzPct val="60000"/>
              <a:buFont typeface="Wingdings" charset="2"/>
              <a:buChar char="u"/>
              <a:defRPr>
                <a:solidFill>
                  <a:srgbClr val="1D5CAB"/>
                </a:solidFill>
                <a:latin typeface="Oswald Regular" panose="00000500000000000000" pitchFamily="2" charset="0"/>
              </a:defRPr>
            </a:lvl2pPr>
            <a:lvl3pPr marL="533400" indent="179388" algn="l">
              <a:buClrTx/>
              <a:buSzPct val="100000"/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Oswald Light"/>
                <a:cs typeface="Oswald Light"/>
              </a:defRPr>
            </a:lvl3pPr>
            <a:lvl4pPr marL="714375" indent="179388" algn="l">
              <a:buClrTx/>
              <a:buSzPct val="100000"/>
              <a:buFont typeface="Lucida Grande"/>
              <a:buChar char="-"/>
              <a:defRPr sz="1600" b="0" i="1">
                <a:solidFill>
                  <a:srgbClr val="7F7F7F"/>
                </a:solidFill>
                <a:latin typeface="Oswald Light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rgbClr val="1D5CAB"/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13" name="Image 12" descr="rvb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8119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puces B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Texte de 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buClrTx/>
              <a:buSzPct val="60000"/>
              <a:buFont typeface="Wingdings" charset="2"/>
              <a:buChar char="u"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1pPr>
            <a:lvl2pPr marL="541338" indent="-179388" algn="l">
              <a:buClrTx/>
              <a:buSzPct val="60000"/>
              <a:buFont typeface="Wingdings" charset="2"/>
              <a:buChar char="u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swald Regular" panose="00000500000000000000" pitchFamily="2" charset="0"/>
              </a:defRPr>
            </a:lvl2pPr>
            <a:lvl3pPr marL="533400" indent="179388" algn="l">
              <a:buClrTx/>
              <a:buSzPct val="100000"/>
              <a:buFont typeface="Wingdings" charset="2"/>
              <a:buChar char="§"/>
              <a:defRPr sz="1800" b="0" i="0">
                <a:solidFill>
                  <a:srgbClr val="7F7F7F"/>
                </a:solidFill>
                <a:latin typeface="Oswald Light"/>
                <a:cs typeface="Oswald Light"/>
              </a:defRPr>
            </a:lvl3pPr>
            <a:lvl4pPr marL="714375" indent="179388" algn="l">
              <a:buClrTx/>
              <a:buSzPct val="100000"/>
              <a:buFont typeface="Lucida Grande"/>
              <a:buChar char="-"/>
              <a:defRPr sz="1800" b="0" i="1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13" name="Image 12" descr="rvb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107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iste puces B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Texte de titrée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buClrTx/>
              <a:buSzPct val="60000"/>
              <a:buFont typeface="Wingdings" charset="2"/>
              <a:buChar char="u"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Light" panose="02000303000000000000" pitchFamily="2" charset="0"/>
                <a:cs typeface="Oswald Light" panose="02000303000000000000" pitchFamily="2" charset="0"/>
              </a:defRPr>
            </a:lvl1pPr>
            <a:lvl2pPr marL="541338" indent="-179388" algn="l">
              <a:buClrTx/>
              <a:buSzPct val="60000"/>
              <a:buFont typeface="Wingdings" charset="2"/>
              <a:buChar char="u"/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Light" panose="02000303000000000000" pitchFamily="2" charset="0"/>
              </a:defRPr>
            </a:lvl2pPr>
            <a:lvl3pPr marL="533400" indent="179388" algn="l">
              <a:buClrTx/>
              <a:buSzPct val="100000"/>
              <a:buFont typeface="Wingdings" charset="2"/>
              <a:buChar char="§"/>
              <a:defRPr sz="1800" b="0" i="0">
                <a:solidFill>
                  <a:srgbClr val="7F7F7F"/>
                </a:solidFill>
                <a:latin typeface="Oswald Light" panose="02000303000000000000" pitchFamily="2" charset="0"/>
                <a:cs typeface="Oswald Light"/>
              </a:defRPr>
            </a:lvl3pPr>
            <a:lvl4pPr marL="714375" indent="179388" algn="l">
              <a:buClrTx/>
              <a:buSzPct val="100000"/>
              <a:buFont typeface="Lucida Grande"/>
              <a:buChar char="-"/>
              <a:defRPr sz="1800" b="0" i="0">
                <a:solidFill>
                  <a:schemeClr val="bg1">
                    <a:lumMod val="65000"/>
                  </a:schemeClr>
                </a:solidFill>
                <a:latin typeface="Oswald Light" panose="02000303000000000000" pitchFamily="2" charset="0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13" name="Image 12" descr="rvb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862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50" r:id="rId4"/>
    <p:sldLayoutId id="2147483664" r:id="rId5"/>
    <p:sldLayoutId id="2147483665" r:id="rId6"/>
    <p:sldLayoutId id="2147483666" r:id="rId7"/>
    <p:sldLayoutId id="2147483667" r:id="rId8"/>
    <p:sldLayoutId id="2147483649" r:id="rId9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21.png"/><Relationship Id="rId7" Type="http://schemas.openxmlformats.org/officeDocument/2006/relationships/image" Target="../media/image43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2.png"/><Relationship Id="rId5" Type="http://schemas.openxmlformats.org/officeDocument/2006/relationships/image" Target="../media/image41.svg"/><Relationship Id="rId4" Type="http://schemas.openxmlformats.org/officeDocument/2006/relationships/image" Target="../media/image40.png"/><Relationship Id="rId9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supPortail/esup-stage/wiki" TargetMode="External"/><Relationship Id="rId2" Type="http://schemas.openxmlformats.org/officeDocument/2006/relationships/hyperlink" Target="https://github.com/EsupPortail/esup-stage/issues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esup-stage@esup-portail.org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5040312" y="4625064"/>
            <a:ext cx="4850448" cy="962025"/>
          </a:xfrm>
        </p:spPr>
        <p:txBody>
          <a:bodyPr/>
          <a:lstStyle/>
          <a:p>
            <a:r>
              <a:rPr lang="fr-FR" sz="1400" dirty="0"/>
              <a:t>-- Ecole des Hautes Etudes en Sciences Sociales</a:t>
            </a:r>
          </a:p>
          <a:p>
            <a:r>
              <a:rPr lang="fr-FR" sz="1400" dirty="0"/>
              <a:t>-- Université de Lorraine</a:t>
            </a:r>
          </a:p>
          <a:p>
            <a:r>
              <a:rPr lang="fr-FR" sz="1400" dirty="0"/>
              <a:t>-- Université Paris Dauphine-PSL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720725" y="4625064"/>
            <a:ext cx="4064000" cy="962025"/>
          </a:xfrm>
        </p:spPr>
        <p:txBody>
          <a:bodyPr/>
          <a:lstStyle/>
          <a:p>
            <a:pPr algn="l"/>
            <a:r>
              <a:rPr lang="fr-FR" sz="1400" dirty="0"/>
              <a:t>Mustapha ALOUANI, Abdelhamid CHERAGA</a:t>
            </a:r>
          </a:p>
          <a:p>
            <a:pPr algn="l"/>
            <a:r>
              <a:rPr lang="fr-FR" sz="1400" dirty="0"/>
              <a:t>Matthieu MANGINOT, Lucas THOUVENOT</a:t>
            </a:r>
          </a:p>
          <a:p>
            <a:pPr algn="l"/>
            <a:r>
              <a:rPr lang="fr-FR" sz="1400" dirty="0"/>
              <a:t>Claude SYLVANIE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ESUP-Stage</a:t>
            </a:r>
          </a:p>
          <a:p>
            <a:r>
              <a:rPr lang="fr-FR" dirty="0"/>
              <a:t>Évolutions 2025</a:t>
            </a:r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A122F05D-C9C9-208C-CF01-7BE57CDAEDE0}"/>
              </a:ext>
            </a:extLst>
          </p:cNvPr>
          <p:cNvSpPr/>
          <p:nvPr/>
        </p:nvSpPr>
        <p:spPr>
          <a:xfrm>
            <a:off x="416526" y="1396677"/>
            <a:ext cx="2336199" cy="962025"/>
          </a:xfrm>
          <a:custGeom>
            <a:avLst/>
            <a:gdLst/>
            <a:ahLst/>
            <a:cxnLst/>
            <a:rect l="l" t="t" r="r" b="b"/>
            <a:pathLst>
              <a:path w="3382440" h="1290644">
                <a:moveTo>
                  <a:pt x="0" y="0"/>
                </a:moveTo>
                <a:lnTo>
                  <a:pt x="3382440" y="0"/>
                </a:lnTo>
                <a:lnTo>
                  <a:pt x="3382440" y="1290644"/>
                </a:lnTo>
                <a:lnTo>
                  <a:pt x="0" y="129064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1694" t="-43308" r="-13220" b="-56301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Freeform 2">
            <a:extLst>
              <a:ext uri="{FF2B5EF4-FFF2-40B4-BE49-F238E27FC236}">
                <a16:creationId xmlns:a16="http://schemas.microsoft.com/office/drawing/2014/main" id="{459424DE-B441-F4A5-1316-56CE48EFA1E1}"/>
              </a:ext>
            </a:extLst>
          </p:cNvPr>
          <p:cNvSpPr/>
          <p:nvPr/>
        </p:nvSpPr>
        <p:spPr>
          <a:xfrm>
            <a:off x="7701680" y="1084395"/>
            <a:ext cx="1538925" cy="1586588"/>
          </a:xfrm>
          <a:custGeom>
            <a:avLst/>
            <a:gdLst/>
            <a:ahLst/>
            <a:cxnLst/>
            <a:rect l="l" t="t" r="r" b="b"/>
            <a:pathLst>
              <a:path w="1538925" h="1586588">
                <a:moveTo>
                  <a:pt x="0" y="0"/>
                </a:moveTo>
                <a:lnTo>
                  <a:pt x="1538925" y="0"/>
                </a:lnTo>
                <a:lnTo>
                  <a:pt x="1538925" y="1586589"/>
                </a:lnTo>
                <a:lnTo>
                  <a:pt x="0" y="158658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604" r="-3902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8" name="Freeform 4">
            <a:extLst>
              <a:ext uri="{FF2B5EF4-FFF2-40B4-BE49-F238E27FC236}">
                <a16:creationId xmlns:a16="http://schemas.microsoft.com/office/drawing/2014/main" id="{784FD463-0435-E7E8-03DB-2B6D65EBD62C}"/>
              </a:ext>
            </a:extLst>
          </p:cNvPr>
          <p:cNvSpPr/>
          <p:nvPr/>
        </p:nvSpPr>
        <p:spPr>
          <a:xfrm>
            <a:off x="5216979" y="3086113"/>
            <a:ext cx="1603654" cy="526372"/>
          </a:xfrm>
          <a:custGeom>
            <a:avLst/>
            <a:gdLst/>
            <a:ahLst/>
            <a:cxnLst/>
            <a:rect l="l" t="t" r="r" b="b"/>
            <a:pathLst>
              <a:path w="3048733" h="1059435">
                <a:moveTo>
                  <a:pt x="0" y="0"/>
                </a:moveTo>
                <a:lnTo>
                  <a:pt x="3048733" y="0"/>
                </a:lnTo>
                <a:lnTo>
                  <a:pt x="3048733" y="1059435"/>
                </a:lnTo>
                <a:lnTo>
                  <a:pt x="0" y="105943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C56861C-801C-5411-156B-EA03D59E97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283" y="3206442"/>
            <a:ext cx="2171429" cy="28571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EB4436CE-5880-6509-FF78-04953877CB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7217" y="3611232"/>
            <a:ext cx="898749" cy="894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355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3595B7-5710-968C-A691-18071210B4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002F7FD-A464-353B-FFD4-4D31F2AE24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Section </a:t>
            </a:r>
            <a:r>
              <a:rPr lang="fr-FR" sz="3200" dirty="0"/>
              <a:t>#2</a:t>
            </a:r>
            <a:r>
              <a:rPr lang="fr-FR" dirty="0"/>
              <a:t>: évolutions techniques ESUP-STAGE</a:t>
            </a:r>
          </a:p>
        </p:txBody>
      </p:sp>
    </p:spTree>
    <p:extLst>
      <p:ext uri="{BB962C8B-B14F-4D97-AF65-F5344CB8AC3E}">
        <p14:creationId xmlns:p14="http://schemas.microsoft.com/office/powerpoint/2010/main" val="951360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911206" y="5103415"/>
            <a:ext cx="1044328" cy="439923"/>
          </a:xfrm>
          <a:custGeom>
            <a:avLst/>
            <a:gdLst/>
            <a:ahLst/>
            <a:cxnLst/>
            <a:rect l="l" t="t" r="r" b="b"/>
            <a:pathLst>
              <a:path w="1894591" h="798096">
                <a:moveTo>
                  <a:pt x="0" y="0"/>
                </a:moveTo>
                <a:lnTo>
                  <a:pt x="1894591" y="0"/>
                </a:lnTo>
                <a:lnTo>
                  <a:pt x="1894591" y="798096"/>
                </a:lnTo>
                <a:lnTo>
                  <a:pt x="0" y="79809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fr-FR" sz="992"/>
          </a:p>
        </p:txBody>
      </p:sp>
      <p:sp>
        <p:nvSpPr>
          <p:cNvPr id="3" name="AutoShape 3"/>
          <p:cNvSpPr/>
          <p:nvPr/>
        </p:nvSpPr>
        <p:spPr>
          <a:xfrm>
            <a:off x="275619" y="451627"/>
            <a:ext cx="9529387" cy="0"/>
          </a:xfrm>
          <a:prstGeom prst="line">
            <a:avLst/>
          </a:prstGeom>
          <a:ln w="19050" cap="flat">
            <a:solidFill>
              <a:srgbClr val="38373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sz="992"/>
          </a:p>
        </p:txBody>
      </p:sp>
      <p:grpSp>
        <p:nvGrpSpPr>
          <p:cNvPr id="4" name="Group 4"/>
          <p:cNvGrpSpPr/>
          <p:nvPr/>
        </p:nvGrpSpPr>
        <p:grpSpPr>
          <a:xfrm>
            <a:off x="275619" y="1976171"/>
            <a:ext cx="4883121" cy="3415531"/>
            <a:chOff x="0" y="0"/>
            <a:chExt cx="11525306" cy="8261820"/>
          </a:xfrm>
        </p:grpSpPr>
        <p:sp>
          <p:nvSpPr>
            <p:cNvPr id="5" name="TextBox 5"/>
            <p:cNvSpPr txBox="1"/>
            <p:nvPr/>
          </p:nvSpPr>
          <p:spPr>
            <a:xfrm>
              <a:off x="0" y="114416"/>
              <a:ext cx="11525306" cy="81474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1134995" lvl="2" indent="-378332">
                <a:lnSpc>
                  <a:spcPts val="5414"/>
                </a:lnSpc>
                <a:buFont typeface="Arial"/>
                <a:buChar char="⚬"/>
              </a:pPr>
              <a:r>
                <a:rPr lang="en-US" sz="2628" dirty="0">
                  <a:solidFill>
                    <a:srgbClr val="000000"/>
                  </a:solidFill>
                  <a:latin typeface="Oswald"/>
                  <a:ea typeface="Oswald"/>
                  <a:cs typeface="Oswald"/>
                  <a:sym typeface="Oswald"/>
                </a:rPr>
                <a:t>Java 11           21</a:t>
              </a:r>
            </a:p>
            <a:p>
              <a:pPr marL="1134995" lvl="2" indent="-378332">
                <a:lnSpc>
                  <a:spcPts val="5414"/>
                </a:lnSpc>
                <a:buFont typeface="Arial"/>
                <a:buChar char="⚬"/>
              </a:pPr>
              <a:r>
                <a:rPr lang="en-US" sz="2628" dirty="0">
                  <a:solidFill>
                    <a:srgbClr val="000000"/>
                  </a:solidFill>
                  <a:latin typeface="Oswald"/>
                  <a:ea typeface="Oswald"/>
                  <a:cs typeface="Oswald"/>
                  <a:sym typeface="Oswald"/>
                </a:rPr>
                <a:t>Angular 14           18</a:t>
              </a:r>
            </a:p>
            <a:p>
              <a:pPr marL="1134995" lvl="2" indent="-378332">
                <a:lnSpc>
                  <a:spcPts val="5414"/>
                </a:lnSpc>
                <a:buFont typeface="Arial"/>
                <a:buChar char="⚬"/>
              </a:pPr>
              <a:r>
                <a:rPr lang="en-US" sz="2628" dirty="0">
                  <a:solidFill>
                    <a:srgbClr val="000000"/>
                  </a:solidFill>
                  <a:latin typeface="Oswald"/>
                  <a:ea typeface="Oswald"/>
                  <a:cs typeface="Oswald"/>
                  <a:sym typeface="Oswald"/>
                </a:rPr>
                <a:t>Spring Boot 2.5.4            3.3.8</a:t>
              </a:r>
            </a:p>
            <a:p>
              <a:pPr marL="1134995" lvl="2" indent="-378332">
                <a:lnSpc>
                  <a:spcPts val="5414"/>
                </a:lnSpc>
                <a:buFont typeface="Arial"/>
                <a:buChar char="⚬"/>
              </a:pPr>
              <a:r>
                <a:rPr lang="en-US" sz="2628" dirty="0">
                  <a:solidFill>
                    <a:srgbClr val="000000"/>
                  </a:solidFill>
                  <a:latin typeface="Oswald"/>
                  <a:ea typeface="Oswald"/>
                  <a:cs typeface="Oswald"/>
                  <a:sym typeface="Oswald"/>
                </a:rPr>
                <a:t>Tomcat 9           10</a:t>
              </a:r>
            </a:p>
            <a:p>
              <a:pPr>
                <a:lnSpc>
                  <a:spcPts val="5414"/>
                </a:lnSpc>
              </a:pPr>
              <a:endParaRPr lang="en-US" sz="2628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endParaRPr>
            </a:p>
          </p:txBody>
        </p:sp>
        <p:sp>
          <p:nvSpPr>
            <p:cNvPr id="6" name="Freeform 6"/>
            <p:cNvSpPr/>
            <p:nvPr/>
          </p:nvSpPr>
          <p:spPr>
            <a:xfrm>
              <a:off x="983573" y="3624300"/>
              <a:ext cx="1439988" cy="1439988"/>
            </a:xfrm>
            <a:custGeom>
              <a:avLst/>
              <a:gdLst/>
              <a:ahLst/>
              <a:cxnLst/>
              <a:rect l="l" t="t" r="r" b="b"/>
              <a:pathLst>
                <a:path w="1439988" h="1439988">
                  <a:moveTo>
                    <a:pt x="0" y="0"/>
                  </a:moveTo>
                  <a:lnTo>
                    <a:pt x="1439988" y="0"/>
                  </a:lnTo>
                  <a:lnTo>
                    <a:pt x="1439988" y="1439988"/>
                  </a:lnTo>
                  <a:lnTo>
                    <a:pt x="0" y="14399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fr-FR" sz="992"/>
            </a:p>
          </p:txBody>
        </p:sp>
        <p:sp>
          <p:nvSpPr>
            <p:cNvPr id="7" name="AutoShape 7"/>
            <p:cNvSpPr/>
            <p:nvPr/>
          </p:nvSpPr>
          <p:spPr>
            <a:xfrm>
              <a:off x="5122333" y="977946"/>
              <a:ext cx="1280640" cy="0"/>
            </a:xfrm>
            <a:prstGeom prst="line">
              <a:avLst/>
            </a:prstGeom>
            <a:ln w="78210" cap="flat">
              <a:solidFill>
                <a:srgbClr val="383737"/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fr-FR" sz="992"/>
            </a:p>
          </p:txBody>
        </p:sp>
        <p:sp>
          <p:nvSpPr>
            <p:cNvPr id="8" name="AutoShape 8"/>
            <p:cNvSpPr/>
            <p:nvPr/>
          </p:nvSpPr>
          <p:spPr>
            <a:xfrm>
              <a:off x="6110405" y="2635609"/>
              <a:ext cx="1280640" cy="0"/>
            </a:xfrm>
            <a:prstGeom prst="line">
              <a:avLst/>
            </a:prstGeom>
            <a:ln w="78210" cap="flat">
              <a:solidFill>
                <a:srgbClr val="383737"/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fr-FR" sz="992"/>
            </a:p>
          </p:txBody>
        </p:sp>
        <p:sp>
          <p:nvSpPr>
            <p:cNvPr id="9" name="AutoShape 9"/>
            <p:cNvSpPr/>
            <p:nvPr/>
          </p:nvSpPr>
          <p:spPr>
            <a:xfrm>
              <a:off x="8119177" y="4308669"/>
              <a:ext cx="1280640" cy="0"/>
            </a:xfrm>
            <a:prstGeom prst="line">
              <a:avLst/>
            </a:prstGeom>
            <a:ln w="78210" cap="flat">
              <a:solidFill>
                <a:srgbClr val="383737"/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fr-FR" sz="992"/>
            </a:p>
          </p:txBody>
        </p:sp>
        <p:sp>
          <p:nvSpPr>
            <p:cNvPr id="10" name="AutoShape 10"/>
            <p:cNvSpPr/>
            <p:nvPr/>
          </p:nvSpPr>
          <p:spPr>
            <a:xfrm>
              <a:off x="5762653" y="5952976"/>
              <a:ext cx="1280640" cy="0"/>
            </a:xfrm>
            <a:prstGeom prst="line">
              <a:avLst/>
            </a:prstGeom>
            <a:ln w="78210" cap="flat">
              <a:solidFill>
                <a:srgbClr val="383737"/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fr-FR" sz="992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1119263" y="0"/>
              <a:ext cx="1168608" cy="1580578"/>
            </a:xfrm>
            <a:custGeom>
              <a:avLst/>
              <a:gdLst/>
              <a:ahLst/>
              <a:cxnLst/>
              <a:rect l="l" t="t" r="r" b="b"/>
              <a:pathLst>
                <a:path w="1168608" h="1580578">
                  <a:moveTo>
                    <a:pt x="0" y="0"/>
                  </a:moveTo>
                  <a:lnTo>
                    <a:pt x="1168608" y="0"/>
                  </a:lnTo>
                  <a:lnTo>
                    <a:pt x="1168608" y="1580578"/>
                  </a:lnTo>
                  <a:lnTo>
                    <a:pt x="0" y="1580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t="-10279" r="-142505" b="-9177"/>
              </a:stretch>
            </a:blipFill>
          </p:spPr>
          <p:txBody>
            <a:bodyPr/>
            <a:lstStyle/>
            <a:p>
              <a:endParaRPr lang="fr-FR" sz="992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1142921" y="1990309"/>
              <a:ext cx="1280640" cy="1386084"/>
            </a:xfrm>
            <a:custGeom>
              <a:avLst/>
              <a:gdLst/>
              <a:ahLst/>
              <a:cxnLst/>
              <a:rect l="l" t="t" r="r" b="b"/>
              <a:pathLst>
                <a:path w="1280640" h="1386084">
                  <a:moveTo>
                    <a:pt x="0" y="0"/>
                  </a:moveTo>
                  <a:lnTo>
                    <a:pt x="1280640" y="0"/>
                  </a:lnTo>
                  <a:lnTo>
                    <a:pt x="1280640" y="1386084"/>
                  </a:lnTo>
                  <a:lnTo>
                    <a:pt x="0" y="13860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20797" t="-23624" r="-478397" b="-30694"/>
              </a:stretch>
            </a:blipFill>
          </p:spPr>
          <p:txBody>
            <a:bodyPr/>
            <a:lstStyle/>
            <a:p>
              <a:endParaRPr lang="fr-FR" sz="992"/>
            </a:p>
          </p:txBody>
        </p:sp>
        <p:sp>
          <p:nvSpPr>
            <p:cNvPr id="13" name="Freeform 13"/>
            <p:cNvSpPr/>
            <p:nvPr/>
          </p:nvSpPr>
          <p:spPr>
            <a:xfrm>
              <a:off x="713400" y="5347695"/>
              <a:ext cx="1710160" cy="1210563"/>
            </a:xfrm>
            <a:custGeom>
              <a:avLst/>
              <a:gdLst/>
              <a:ahLst/>
              <a:cxnLst/>
              <a:rect l="l" t="t" r="r" b="b"/>
              <a:pathLst>
                <a:path w="1710160" h="1210563">
                  <a:moveTo>
                    <a:pt x="0" y="0"/>
                  </a:moveTo>
                  <a:lnTo>
                    <a:pt x="1710161" y="0"/>
                  </a:lnTo>
                  <a:lnTo>
                    <a:pt x="1710161" y="1210563"/>
                  </a:lnTo>
                  <a:lnTo>
                    <a:pt x="0" y="12105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  <p:txBody>
            <a:bodyPr/>
            <a:lstStyle/>
            <a:p>
              <a:endParaRPr lang="fr-FR" sz="992"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275545" y="509381"/>
            <a:ext cx="4625833" cy="4917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7"/>
              </a:lnSpc>
            </a:pPr>
            <a:r>
              <a:rPr lang="en-US" sz="3005" b="1">
                <a:solidFill>
                  <a:srgbClr val="0028B8"/>
                </a:solidFill>
                <a:latin typeface="Oswald Bold"/>
                <a:ea typeface="Oswald Bold"/>
                <a:cs typeface="Oswald Bold"/>
                <a:sym typeface="Oswald Bold"/>
              </a:rPr>
              <a:t>ESUP-STAGE 3.0.0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97122" y="204513"/>
            <a:ext cx="1188777" cy="2353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006"/>
              </a:lnSpc>
            </a:pPr>
            <a:r>
              <a:rPr lang="en-US" sz="1433" dirty="0">
                <a:solidFill>
                  <a:srgbClr val="787676"/>
                </a:solidFill>
                <a:latin typeface="Oswald"/>
                <a:ea typeface="Oswald"/>
                <a:cs typeface="Oswald"/>
                <a:sym typeface="Oswald"/>
              </a:rPr>
              <a:t>ESUP-STAGE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297123" y="1297454"/>
            <a:ext cx="7637689" cy="421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27"/>
              </a:lnSpc>
              <a:spcBef>
                <a:spcPct val="0"/>
              </a:spcBef>
            </a:pPr>
            <a:r>
              <a:rPr lang="en-US" sz="2591" b="1">
                <a:solidFill>
                  <a:srgbClr val="E20F46"/>
                </a:solidFill>
                <a:latin typeface="Oswald Bold"/>
                <a:ea typeface="Oswald Bold"/>
                <a:cs typeface="Oswald Bold"/>
                <a:sym typeface="Oswald Bold"/>
              </a:rPr>
              <a:t>Migration technique de l’application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911206" y="5103415"/>
            <a:ext cx="1044328" cy="439923"/>
          </a:xfrm>
          <a:custGeom>
            <a:avLst/>
            <a:gdLst/>
            <a:ahLst/>
            <a:cxnLst/>
            <a:rect l="l" t="t" r="r" b="b"/>
            <a:pathLst>
              <a:path w="1894591" h="798096">
                <a:moveTo>
                  <a:pt x="0" y="0"/>
                </a:moveTo>
                <a:lnTo>
                  <a:pt x="1894591" y="0"/>
                </a:lnTo>
                <a:lnTo>
                  <a:pt x="1894591" y="798096"/>
                </a:lnTo>
                <a:lnTo>
                  <a:pt x="0" y="7980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fr-FR" sz="992"/>
          </a:p>
        </p:txBody>
      </p:sp>
      <p:sp>
        <p:nvSpPr>
          <p:cNvPr id="3" name="AutoShape 3"/>
          <p:cNvSpPr/>
          <p:nvPr/>
        </p:nvSpPr>
        <p:spPr>
          <a:xfrm>
            <a:off x="275619" y="451627"/>
            <a:ext cx="9529387" cy="0"/>
          </a:xfrm>
          <a:prstGeom prst="line">
            <a:avLst/>
          </a:prstGeom>
          <a:ln w="19050" cap="flat">
            <a:solidFill>
              <a:srgbClr val="38373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sz="992"/>
          </a:p>
        </p:txBody>
      </p:sp>
      <p:grpSp>
        <p:nvGrpSpPr>
          <p:cNvPr id="4" name="Group 4"/>
          <p:cNvGrpSpPr/>
          <p:nvPr/>
        </p:nvGrpSpPr>
        <p:grpSpPr>
          <a:xfrm>
            <a:off x="374376" y="1481443"/>
            <a:ext cx="2667183" cy="2983973"/>
            <a:chOff x="0" y="0"/>
            <a:chExt cx="1274399" cy="142576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274399" cy="1425763"/>
            </a:xfrm>
            <a:custGeom>
              <a:avLst/>
              <a:gdLst/>
              <a:ahLst/>
              <a:cxnLst/>
              <a:rect l="l" t="t" r="r" b="b"/>
              <a:pathLst>
                <a:path w="1274399" h="1425763">
                  <a:moveTo>
                    <a:pt x="81599" y="0"/>
                  </a:moveTo>
                  <a:lnTo>
                    <a:pt x="1192799" y="0"/>
                  </a:lnTo>
                  <a:cubicBezTo>
                    <a:pt x="1237865" y="0"/>
                    <a:pt x="1274399" y="36533"/>
                    <a:pt x="1274399" y="81599"/>
                  </a:cubicBezTo>
                  <a:lnTo>
                    <a:pt x="1274399" y="1344163"/>
                  </a:lnTo>
                  <a:cubicBezTo>
                    <a:pt x="1274399" y="1389230"/>
                    <a:pt x="1237865" y="1425763"/>
                    <a:pt x="1192799" y="1425763"/>
                  </a:cubicBezTo>
                  <a:lnTo>
                    <a:pt x="81599" y="1425763"/>
                  </a:lnTo>
                  <a:cubicBezTo>
                    <a:pt x="36533" y="1425763"/>
                    <a:pt x="0" y="1389230"/>
                    <a:pt x="0" y="1344163"/>
                  </a:cubicBezTo>
                  <a:lnTo>
                    <a:pt x="0" y="81599"/>
                  </a:lnTo>
                  <a:cubicBezTo>
                    <a:pt x="0" y="36533"/>
                    <a:pt x="36533" y="0"/>
                    <a:pt x="81599" y="0"/>
                  </a:cubicBezTo>
                  <a:close/>
                </a:path>
              </a:pathLst>
            </a:custGeom>
            <a:solidFill>
              <a:srgbClr val="E20F46"/>
            </a:solidFill>
          </p:spPr>
          <p:txBody>
            <a:bodyPr/>
            <a:lstStyle/>
            <a:p>
              <a:endParaRPr lang="fr-FR" sz="992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1274399" cy="1473388"/>
            </a:xfrm>
            <a:prstGeom prst="rect">
              <a:avLst/>
            </a:prstGeom>
          </p:spPr>
          <p:txBody>
            <a:bodyPr lIns="28002" tIns="28002" rIns="28002" bIns="28002" rtlCol="0" anchor="ctr"/>
            <a:lstStyle/>
            <a:p>
              <a:pPr algn="ctr">
                <a:lnSpc>
                  <a:spcPts val="2006"/>
                </a:lnSpc>
              </a:pPr>
              <a:endParaRPr sz="992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282839" y="1712234"/>
            <a:ext cx="724152" cy="724152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 sz="992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8002" tIns="28002" rIns="28002" bIns="28002" rtlCol="0" anchor="ctr"/>
            <a:lstStyle/>
            <a:p>
              <a:pPr algn="ctr">
                <a:lnSpc>
                  <a:spcPts val="2006"/>
                </a:lnSpc>
              </a:pPr>
              <a:endParaRPr sz="992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3729352" y="1481443"/>
            <a:ext cx="2646493" cy="2983973"/>
            <a:chOff x="0" y="0"/>
            <a:chExt cx="1264513" cy="1425763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264513" cy="1425763"/>
            </a:xfrm>
            <a:custGeom>
              <a:avLst/>
              <a:gdLst/>
              <a:ahLst/>
              <a:cxnLst/>
              <a:rect l="l" t="t" r="r" b="b"/>
              <a:pathLst>
                <a:path w="1264513" h="1425763">
                  <a:moveTo>
                    <a:pt x="82237" y="0"/>
                  </a:moveTo>
                  <a:lnTo>
                    <a:pt x="1182275" y="0"/>
                  </a:lnTo>
                  <a:cubicBezTo>
                    <a:pt x="1204086" y="0"/>
                    <a:pt x="1225003" y="8664"/>
                    <a:pt x="1240426" y="24087"/>
                  </a:cubicBezTo>
                  <a:cubicBezTo>
                    <a:pt x="1255848" y="39509"/>
                    <a:pt x="1264513" y="60427"/>
                    <a:pt x="1264513" y="82237"/>
                  </a:cubicBezTo>
                  <a:lnTo>
                    <a:pt x="1264513" y="1343526"/>
                  </a:lnTo>
                  <a:cubicBezTo>
                    <a:pt x="1264513" y="1365336"/>
                    <a:pt x="1255848" y="1386254"/>
                    <a:pt x="1240426" y="1401676"/>
                  </a:cubicBezTo>
                  <a:cubicBezTo>
                    <a:pt x="1225003" y="1417099"/>
                    <a:pt x="1204086" y="1425763"/>
                    <a:pt x="1182275" y="1425763"/>
                  </a:cubicBezTo>
                  <a:lnTo>
                    <a:pt x="82237" y="1425763"/>
                  </a:lnTo>
                  <a:cubicBezTo>
                    <a:pt x="60427" y="1425763"/>
                    <a:pt x="39509" y="1417099"/>
                    <a:pt x="24087" y="1401676"/>
                  </a:cubicBezTo>
                  <a:cubicBezTo>
                    <a:pt x="8664" y="1386254"/>
                    <a:pt x="0" y="1365336"/>
                    <a:pt x="0" y="1343526"/>
                  </a:cubicBezTo>
                  <a:lnTo>
                    <a:pt x="0" y="82237"/>
                  </a:lnTo>
                  <a:cubicBezTo>
                    <a:pt x="0" y="60427"/>
                    <a:pt x="8664" y="39509"/>
                    <a:pt x="24087" y="24087"/>
                  </a:cubicBezTo>
                  <a:cubicBezTo>
                    <a:pt x="39509" y="8664"/>
                    <a:pt x="60427" y="0"/>
                    <a:pt x="82237" y="0"/>
                  </a:cubicBezTo>
                  <a:close/>
                </a:path>
              </a:pathLst>
            </a:custGeom>
            <a:solidFill>
              <a:srgbClr val="E20F46"/>
            </a:solidFill>
          </p:spPr>
          <p:txBody>
            <a:bodyPr/>
            <a:lstStyle/>
            <a:p>
              <a:endParaRPr lang="fr-FR" sz="992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47625"/>
              <a:ext cx="1264513" cy="1473388"/>
            </a:xfrm>
            <a:prstGeom prst="rect">
              <a:avLst/>
            </a:prstGeom>
          </p:spPr>
          <p:txBody>
            <a:bodyPr lIns="28002" tIns="28002" rIns="28002" bIns="28002" rtlCol="0" anchor="ctr"/>
            <a:lstStyle/>
            <a:p>
              <a:pPr algn="ctr">
                <a:lnSpc>
                  <a:spcPts val="2006"/>
                </a:lnSpc>
              </a:pPr>
              <a:endParaRPr sz="992"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4681634" y="1712234"/>
            <a:ext cx="724152" cy="724152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 sz="992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8002" tIns="28002" rIns="28002" bIns="28002" rtlCol="0" anchor="ctr"/>
            <a:lstStyle/>
            <a:p>
              <a:pPr algn="ctr">
                <a:lnSpc>
                  <a:spcPts val="2006"/>
                </a:lnSpc>
              </a:pPr>
              <a:endParaRPr sz="992"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7008670" y="1481443"/>
            <a:ext cx="2647629" cy="2983973"/>
            <a:chOff x="0" y="0"/>
            <a:chExt cx="1265055" cy="1425763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265055" cy="1425763"/>
            </a:xfrm>
            <a:custGeom>
              <a:avLst/>
              <a:gdLst/>
              <a:ahLst/>
              <a:cxnLst/>
              <a:rect l="l" t="t" r="r" b="b"/>
              <a:pathLst>
                <a:path w="1265055" h="1425763">
                  <a:moveTo>
                    <a:pt x="82202" y="0"/>
                  </a:moveTo>
                  <a:lnTo>
                    <a:pt x="1182853" y="0"/>
                  </a:lnTo>
                  <a:cubicBezTo>
                    <a:pt x="1204655" y="0"/>
                    <a:pt x="1225563" y="8661"/>
                    <a:pt x="1240979" y="24076"/>
                  </a:cubicBezTo>
                  <a:cubicBezTo>
                    <a:pt x="1256395" y="39492"/>
                    <a:pt x="1265055" y="60401"/>
                    <a:pt x="1265055" y="82202"/>
                  </a:cubicBezTo>
                  <a:lnTo>
                    <a:pt x="1265055" y="1343561"/>
                  </a:lnTo>
                  <a:cubicBezTo>
                    <a:pt x="1265055" y="1365362"/>
                    <a:pt x="1256395" y="1386271"/>
                    <a:pt x="1240979" y="1401687"/>
                  </a:cubicBezTo>
                  <a:cubicBezTo>
                    <a:pt x="1225563" y="1417102"/>
                    <a:pt x="1204655" y="1425763"/>
                    <a:pt x="1182853" y="1425763"/>
                  </a:cubicBezTo>
                  <a:lnTo>
                    <a:pt x="82202" y="1425763"/>
                  </a:lnTo>
                  <a:cubicBezTo>
                    <a:pt x="60401" y="1425763"/>
                    <a:pt x="39492" y="1417102"/>
                    <a:pt x="24076" y="1401687"/>
                  </a:cubicBezTo>
                  <a:cubicBezTo>
                    <a:pt x="8661" y="1386271"/>
                    <a:pt x="0" y="1365362"/>
                    <a:pt x="0" y="1343561"/>
                  </a:cubicBezTo>
                  <a:lnTo>
                    <a:pt x="0" y="82202"/>
                  </a:lnTo>
                  <a:cubicBezTo>
                    <a:pt x="0" y="60401"/>
                    <a:pt x="8661" y="39492"/>
                    <a:pt x="24076" y="24076"/>
                  </a:cubicBezTo>
                  <a:cubicBezTo>
                    <a:pt x="39492" y="8661"/>
                    <a:pt x="60401" y="0"/>
                    <a:pt x="82202" y="0"/>
                  </a:cubicBezTo>
                  <a:close/>
                </a:path>
              </a:pathLst>
            </a:custGeom>
            <a:solidFill>
              <a:srgbClr val="E20F46"/>
            </a:solidFill>
          </p:spPr>
          <p:txBody>
            <a:bodyPr/>
            <a:lstStyle/>
            <a:p>
              <a:endParaRPr lang="fr-FR" sz="992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-47625"/>
              <a:ext cx="1265055" cy="1473388"/>
            </a:xfrm>
            <a:prstGeom prst="rect">
              <a:avLst/>
            </a:prstGeom>
          </p:spPr>
          <p:txBody>
            <a:bodyPr lIns="28002" tIns="28002" rIns="28002" bIns="28002" rtlCol="0" anchor="ctr"/>
            <a:lstStyle/>
            <a:p>
              <a:pPr algn="ctr">
                <a:lnSpc>
                  <a:spcPts val="2006"/>
                </a:lnSpc>
              </a:pPr>
              <a:endParaRPr sz="992"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7960127" y="1712234"/>
            <a:ext cx="724152" cy="724152"/>
            <a:chOff x="0" y="0"/>
            <a:chExt cx="812800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 sz="992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8002" tIns="28002" rIns="28002" bIns="28002" rtlCol="0" anchor="ctr"/>
            <a:lstStyle/>
            <a:p>
              <a:pPr algn="ctr">
                <a:lnSpc>
                  <a:spcPts val="2006"/>
                </a:lnSpc>
              </a:pPr>
              <a:endParaRPr sz="992"/>
            </a:p>
          </p:txBody>
        </p:sp>
      </p:grpSp>
      <p:sp>
        <p:nvSpPr>
          <p:cNvPr id="22" name="Freeform 22"/>
          <p:cNvSpPr/>
          <p:nvPr/>
        </p:nvSpPr>
        <p:spPr>
          <a:xfrm>
            <a:off x="4773573" y="1804173"/>
            <a:ext cx="540275" cy="540275"/>
          </a:xfrm>
          <a:custGeom>
            <a:avLst/>
            <a:gdLst/>
            <a:ahLst/>
            <a:cxnLst/>
            <a:rect l="l" t="t" r="r" b="b"/>
            <a:pathLst>
              <a:path w="980153" h="980153">
                <a:moveTo>
                  <a:pt x="0" y="0"/>
                </a:moveTo>
                <a:lnTo>
                  <a:pt x="980153" y="0"/>
                </a:lnTo>
                <a:lnTo>
                  <a:pt x="980153" y="980153"/>
                </a:lnTo>
                <a:lnTo>
                  <a:pt x="0" y="98015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fr-FR" sz="992"/>
          </a:p>
        </p:txBody>
      </p:sp>
      <p:sp>
        <p:nvSpPr>
          <p:cNvPr id="23" name="Freeform 23"/>
          <p:cNvSpPr/>
          <p:nvPr/>
        </p:nvSpPr>
        <p:spPr>
          <a:xfrm>
            <a:off x="1341879" y="1761042"/>
            <a:ext cx="606074" cy="606074"/>
          </a:xfrm>
          <a:custGeom>
            <a:avLst/>
            <a:gdLst/>
            <a:ahLst/>
            <a:cxnLst/>
            <a:rect l="l" t="t" r="r" b="b"/>
            <a:pathLst>
              <a:path w="1099523" h="1099523">
                <a:moveTo>
                  <a:pt x="0" y="0"/>
                </a:moveTo>
                <a:lnTo>
                  <a:pt x="1099523" y="0"/>
                </a:lnTo>
                <a:lnTo>
                  <a:pt x="1099523" y="1099523"/>
                </a:lnTo>
                <a:lnTo>
                  <a:pt x="0" y="109952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992"/>
          </a:p>
        </p:txBody>
      </p:sp>
      <p:sp>
        <p:nvSpPr>
          <p:cNvPr id="24" name="Freeform 24"/>
          <p:cNvSpPr/>
          <p:nvPr/>
        </p:nvSpPr>
        <p:spPr>
          <a:xfrm>
            <a:off x="8029398" y="1781505"/>
            <a:ext cx="585611" cy="585611"/>
          </a:xfrm>
          <a:custGeom>
            <a:avLst/>
            <a:gdLst/>
            <a:ahLst/>
            <a:cxnLst/>
            <a:rect l="l" t="t" r="r" b="b"/>
            <a:pathLst>
              <a:path w="1062399" h="1062399">
                <a:moveTo>
                  <a:pt x="0" y="0"/>
                </a:moveTo>
                <a:lnTo>
                  <a:pt x="1062399" y="0"/>
                </a:lnTo>
                <a:lnTo>
                  <a:pt x="1062399" y="1062399"/>
                </a:lnTo>
                <a:lnTo>
                  <a:pt x="0" y="106239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992"/>
          </a:p>
        </p:txBody>
      </p:sp>
      <p:sp>
        <p:nvSpPr>
          <p:cNvPr id="25" name="TextBox 25"/>
          <p:cNvSpPr txBox="1"/>
          <p:nvPr/>
        </p:nvSpPr>
        <p:spPr>
          <a:xfrm>
            <a:off x="275619" y="509038"/>
            <a:ext cx="4764693" cy="10303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7"/>
              </a:lnSpc>
              <a:spcBef>
                <a:spcPct val="0"/>
              </a:spcBef>
            </a:pPr>
            <a:r>
              <a:rPr lang="en-US" sz="3005" b="1">
                <a:solidFill>
                  <a:srgbClr val="0028B8"/>
                </a:solidFill>
                <a:latin typeface="Oswald Bold"/>
                <a:ea typeface="Oswald Bold"/>
                <a:cs typeface="Oswald Bold"/>
                <a:sym typeface="Oswald Bold"/>
              </a:rPr>
              <a:t>Signature (ESUP-STAGE 3.0.0)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297122" y="204513"/>
            <a:ext cx="1524057" cy="2353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006"/>
              </a:lnSpc>
            </a:pPr>
            <a:r>
              <a:rPr lang="en-US" sz="1433" dirty="0">
                <a:solidFill>
                  <a:srgbClr val="787676"/>
                </a:solidFill>
                <a:latin typeface="Oswald"/>
                <a:ea typeface="Oswald"/>
                <a:cs typeface="Oswald"/>
                <a:sym typeface="Oswald"/>
              </a:rPr>
              <a:t>ESUP-STAGE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471637" y="3050658"/>
            <a:ext cx="2419835" cy="11030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1"/>
              </a:lnSpc>
              <a:spcBef>
                <a:spcPct val="0"/>
              </a:spcBef>
            </a:pPr>
            <a:r>
              <a:rPr lang="en-US" sz="1543" b="1">
                <a:solidFill>
                  <a:srgbClr val="E9E5E5"/>
                </a:solidFill>
                <a:latin typeface="Oswald Bold"/>
                <a:ea typeface="Oswald Bold"/>
                <a:cs typeface="Oswald Bold"/>
                <a:sym typeface="Oswald Bold"/>
              </a:rPr>
              <a:t>Accès pour les gestionnaires et les étudiants à la page de suivi des signatures 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3818991" y="3050658"/>
            <a:ext cx="2449439" cy="820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1"/>
              </a:lnSpc>
              <a:spcBef>
                <a:spcPct val="0"/>
              </a:spcBef>
            </a:pPr>
            <a:r>
              <a:rPr lang="en-US" sz="1543" b="1">
                <a:solidFill>
                  <a:srgbClr val="E9E5E5"/>
                </a:solidFill>
                <a:latin typeface="Oswald Bold"/>
                <a:ea typeface="Oswald Bold"/>
                <a:cs typeface="Oswald Bold"/>
                <a:sym typeface="Oswald Bold"/>
              </a:rPr>
              <a:t>Ajout d’une icone de suivi de signature dans le tableau de bord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7063389" y="3050658"/>
            <a:ext cx="2538190" cy="11030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1"/>
              </a:lnSpc>
              <a:spcBef>
                <a:spcPct val="0"/>
              </a:spcBef>
            </a:pPr>
            <a:r>
              <a:rPr lang="en-US" sz="1543" b="1">
                <a:solidFill>
                  <a:srgbClr val="E9E5E5"/>
                </a:solidFill>
                <a:latin typeface="Oswald Bold"/>
                <a:ea typeface="Oswald Bold"/>
                <a:cs typeface="Oswald Bold"/>
                <a:sym typeface="Oswald Bold"/>
              </a:rPr>
              <a:t>Correction du problème de mise à jour des informations de signature électronique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911206" y="5103415"/>
            <a:ext cx="1044328" cy="439923"/>
          </a:xfrm>
          <a:custGeom>
            <a:avLst/>
            <a:gdLst/>
            <a:ahLst/>
            <a:cxnLst/>
            <a:rect l="l" t="t" r="r" b="b"/>
            <a:pathLst>
              <a:path w="1894591" h="798096">
                <a:moveTo>
                  <a:pt x="0" y="0"/>
                </a:moveTo>
                <a:lnTo>
                  <a:pt x="1894591" y="0"/>
                </a:lnTo>
                <a:lnTo>
                  <a:pt x="1894591" y="798096"/>
                </a:lnTo>
                <a:lnTo>
                  <a:pt x="0" y="7980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fr-FR" sz="992"/>
          </a:p>
        </p:txBody>
      </p:sp>
      <p:sp>
        <p:nvSpPr>
          <p:cNvPr id="3" name="AutoShape 3"/>
          <p:cNvSpPr/>
          <p:nvPr/>
        </p:nvSpPr>
        <p:spPr>
          <a:xfrm>
            <a:off x="275619" y="451627"/>
            <a:ext cx="9529387" cy="0"/>
          </a:xfrm>
          <a:prstGeom prst="line">
            <a:avLst/>
          </a:prstGeom>
          <a:ln w="19050" cap="flat">
            <a:solidFill>
              <a:srgbClr val="38373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sz="992"/>
          </a:p>
        </p:txBody>
      </p:sp>
      <p:grpSp>
        <p:nvGrpSpPr>
          <p:cNvPr id="4" name="Group 4"/>
          <p:cNvGrpSpPr/>
          <p:nvPr/>
        </p:nvGrpSpPr>
        <p:grpSpPr>
          <a:xfrm>
            <a:off x="374376" y="1481443"/>
            <a:ext cx="2667183" cy="2983973"/>
            <a:chOff x="0" y="0"/>
            <a:chExt cx="1274399" cy="142576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274399" cy="1425763"/>
            </a:xfrm>
            <a:custGeom>
              <a:avLst/>
              <a:gdLst/>
              <a:ahLst/>
              <a:cxnLst/>
              <a:rect l="l" t="t" r="r" b="b"/>
              <a:pathLst>
                <a:path w="1274399" h="1425763">
                  <a:moveTo>
                    <a:pt x="81599" y="0"/>
                  </a:moveTo>
                  <a:lnTo>
                    <a:pt x="1192799" y="0"/>
                  </a:lnTo>
                  <a:cubicBezTo>
                    <a:pt x="1237865" y="0"/>
                    <a:pt x="1274399" y="36533"/>
                    <a:pt x="1274399" y="81599"/>
                  </a:cubicBezTo>
                  <a:lnTo>
                    <a:pt x="1274399" y="1344163"/>
                  </a:lnTo>
                  <a:cubicBezTo>
                    <a:pt x="1274399" y="1389230"/>
                    <a:pt x="1237865" y="1425763"/>
                    <a:pt x="1192799" y="1425763"/>
                  </a:cubicBezTo>
                  <a:lnTo>
                    <a:pt x="81599" y="1425763"/>
                  </a:lnTo>
                  <a:cubicBezTo>
                    <a:pt x="36533" y="1425763"/>
                    <a:pt x="0" y="1389230"/>
                    <a:pt x="0" y="1344163"/>
                  </a:cubicBezTo>
                  <a:lnTo>
                    <a:pt x="0" y="81599"/>
                  </a:lnTo>
                  <a:cubicBezTo>
                    <a:pt x="0" y="36533"/>
                    <a:pt x="36533" y="0"/>
                    <a:pt x="81599" y="0"/>
                  </a:cubicBezTo>
                  <a:close/>
                </a:path>
              </a:pathLst>
            </a:custGeom>
            <a:solidFill>
              <a:srgbClr val="E20F46"/>
            </a:solidFill>
          </p:spPr>
          <p:txBody>
            <a:bodyPr/>
            <a:lstStyle/>
            <a:p>
              <a:endParaRPr lang="fr-FR" sz="992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1274399" cy="1473388"/>
            </a:xfrm>
            <a:prstGeom prst="rect">
              <a:avLst/>
            </a:prstGeom>
          </p:spPr>
          <p:txBody>
            <a:bodyPr lIns="28002" tIns="28002" rIns="28002" bIns="28002" rtlCol="0" anchor="ctr"/>
            <a:lstStyle/>
            <a:p>
              <a:pPr algn="ctr">
                <a:lnSpc>
                  <a:spcPts val="2006"/>
                </a:lnSpc>
              </a:pPr>
              <a:endParaRPr sz="992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282839" y="1712234"/>
            <a:ext cx="724152" cy="724152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 sz="992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8002" tIns="28002" rIns="28002" bIns="28002" rtlCol="0" anchor="ctr"/>
            <a:lstStyle/>
            <a:p>
              <a:pPr algn="ctr">
                <a:lnSpc>
                  <a:spcPts val="2006"/>
                </a:lnSpc>
              </a:pPr>
              <a:endParaRPr sz="992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3729352" y="1481443"/>
            <a:ext cx="2646493" cy="2983973"/>
            <a:chOff x="0" y="0"/>
            <a:chExt cx="1264513" cy="1425763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264513" cy="1425763"/>
            </a:xfrm>
            <a:custGeom>
              <a:avLst/>
              <a:gdLst/>
              <a:ahLst/>
              <a:cxnLst/>
              <a:rect l="l" t="t" r="r" b="b"/>
              <a:pathLst>
                <a:path w="1264513" h="1425763">
                  <a:moveTo>
                    <a:pt x="82237" y="0"/>
                  </a:moveTo>
                  <a:lnTo>
                    <a:pt x="1182275" y="0"/>
                  </a:lnTo>
                  <a:cubicBezTo>
                    <a:pt x="1204086" y="0"/>
                    <a:pt x="1225003" y="8664"/>
                    <a:pt x="1240426" y="24087"/>
                  </a:cubicBezTo>
                  <a:cubicBezTo>
                    <a:pt x="1255848" y="39509"/>
                    <a:pt x="1264513" y="60427"/>
                    <a:pt x="1264513" y="82237"/>
                  </a:cubicBezTo>
                  <a:lnTo>
                    <a:pt x="1264513" y="1343526"/>
                  </a:lnTo>
                  <a:cubicBezTo>
                    <a:pt x="1264513" y="1365336"/>
                    <a:pt x="1255848" y="1386254"/>
                    <a:pt x="1240426" y="1401676"/>
                  </a:cubicBezTo>
                  <a:cubicBezTo>
                    <a:pt x="1225003" y="1417099"/>
                    <a:pt x="1204086" y="1425763"/>
                    <a:pt x="1182275" y="1425763"/>
                  </a:cubicBezTo>
                  <a:lnTo>
                    <a:pt x="82237" y="1425763"/>
                  </a:lnTo>
                  <a:cubicBezTo>
                    <a:pt x="60427" y="1425763"/>
                    <a:pt x="39509" y="1417099"/>
                    <a:pt x="24087" y="1401676"/>
                  </a:cubicBezTo>
                  <a:cubicBezTo>
                    <a:pt x="8664" y="1386254"/>
                    <a:pt x="0" y="1365336"/>
                    <a:pt x="0" y="1343526"/>
                  </a:cubicBezTo>
                  <a:lnTo>
                    <a:pt x="0" y="82237"/>
                  </a:lnTo>
                  <a:cubicBezTo>
                    <a:pt x="0" y="60427"/>
                    <a:pt x="8664" y="39509"/>
                    <a:pt x="24087" y="24087"/>
                  </a:cubicBezTo>
                  <a:cubicBezTo>
                    <a:pt x="39509" y="8664"/>
                    <a:pt x="60427" y="0"/>
                    <a:pt x="82237" y="0"/>
                  </a:cubicBezTo>
                  <a:close/>
                </a:path>
              </a:pathLst>
            </a:custGeom>
            <a:solidFill>
              <a:srgbClr val="E20F46"/>
            </a:solidFill>
          </p:spPr>
          <p:txBody>
            <a:bodyPr/>
            <a:lstStyle/>
            <a:p>
              <a:endParaRPr lang="fr-FR" sz="992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47625"/>
              <a:ext cx="1264513" cy="1473388"/>
            </a:xfrm>
            <a:prstGeom prst="rect">
              <a:avLst/>
            </a:prstGeom>
          </p:spPr>
          <p:txBody>
            <a:bodyPr lIns="28002" tIns="28002" rIns="28002" bIns="28002" rtlCol="0" anchor="ctr"/>
            <a:lstStyle/>
            <a:p>
              <a:pPr algn="ctr">
                <a:lnSpc>
                  <a:spcPts val="2006"/>
                </a:lnSpc>
              </a:pPr>
              <a:endParaRPr sz="992"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4681634" y="1712234"/>
            <a:ext cx="724152" cy="724152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 sz="992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8002" tIns="28002" rIns="28002" bIns="28002" rtlCol="0" anchor="ctr"/>
            <a:lstStyle/>
            <a:p>
              <a:pPr algn="ctr">
                <a:lnSpc>
                  <a:spcPts val="2006"/>
                </a:lnSpc>
              </a:pPr>
              <a:endParaRPr sz="992"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7008670" y="1481443"/>
            <a:ext cx="2647629" cy="2983973"/>
            <a:chOff x="0" y="0"/>
            <a:chExt cx="1265055" cy="1425763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265055" cy="1425763"/>
            </a:xfrm>
            <a:custGeom>
              <a:avLst/>
              <a:gdLst/>
              <a:ahLst/>
              <a:cxnLst/>
              <a:rect l="l" t="t" r="r" b="b"/>
              <a:pathLst>
                <a:path w="1265055" h="1425763">
                  <a:moveTo>
                    <a:pt x="82202" y="0"/>
                  </a:moveTo>
                  <a:lnTo>
                    <a:pt x="1182853" y="0"/>
                  </a:lnTo>
                  <a:cubicBezTo>
                    <a:pt x="1204655" y="0"/>
                    <a:pt x="1225563" y="8661"/>
                    <a:pt x="1240979" y="24076"/>
                  </a:cubicBezTo>
                  <a:cubicBezTo>
                    <a:pt x="1256395" y="39492"/>
                    <a:pt x="1265055" y="60401"/>
                    <a:pt x="1265055" y="82202"/>
                  </a:cubicBezTo>
                  <a:lnTo>
                    <a:pt x="1265055" y="1343561"/>
                  </a:lnTo>
                  <a:cubicBezTo>
                    <a:pt x="1265055" y="1365362"/>
                    <a:pt x="1256395" y="1386271"/>
                    <a:pt x="1240979" y="1401687"/>
                  </a:cubicBezTo>
                  <a:cubicBezTo>
                    <a:pt x="1225563" y="1417102"/>
                    <a:pt x="1204655" y="1425763"/>
                    <a:pt x="1182853" y="1425763"/>
                  </a:cubicBezTo>
                  <a:lnTo>
                    <a:pt x="82202" y="1425763"/>
                  </a:lnTo>
                  <a:cubicBezTo>
                    <a:pt x="60401" y="1425763"/>
                    <a:pt x="39492" y="1417102"/>
                    <a:pt x="24076" y="1401687"/>
                  </a:cubicBezTo>
                  <a:cubicBezTo>
                    <a:pt x="8661" y="1386271"/>
                    <a:pt x="0" y="1365362"/>
                    <a:pt x="0" y="1343561"/>
                  </a:cubicBezTo>
                  <a:lnTo>
                    <a:pt x="0" y="82202"/>
                  </a:lnTo>
                  <a:cubicBezTo>
                    <a:pt x="0" y="60401"/>
                    <a:pt x="8661" y="39492"/>
                    <a:pt x="24076" y="24076"/>
                  </a:cubicBezTo>
                  <a:cubicBezTo>
                    <a:pt x="39492" y="8661"/>
                    <a:pt x="60401" y="0"/>
                    <a:pt x="82202" y="0"/>
                  </a:cubicBezTo>
                  <a:close/>
                </a:path>
              </a:pathLst>
            </a:custGeom>
            <a:solidFill>
              <a:srgbClr val="E20F46"/>
            </a:solidFill>
          </p:spPr>
          <p:txBody>
            <a:bodyPr/>
            <a:lstStyle/>
            <a:p>
              <a:endParaRPr lang="fr-FR" sz="992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-47625"/>
              <a:ext cx="1265055" cy="1473388"/>
            </a:xfrm>
            <a:prstGeom prst="rect">
              <a:avLst/>
            </a:prstGeom>
          </p:spPr>
          <p:txBody>
            <a:bodyPr lIns="28002" tIns="28002" rIns="28002" bIns="28002" rtlCol="0" anchor="ctr"/>
            <a:lstStyle/>
            <a:p>
              <a:pPr algn="ctr">
                <a:lnSpc>
                  <a:spcPts val="2006"/>
                </a:lnSpc>
              </a:pPr>
              <a:endParaRPr sz="992"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7960127" y="1712234"/>
            <a:ext cx="724152" cy="724152"/>
            <a:chOff x="0" y="0"/>
            <a:chExt cx="812800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 sz="992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8002" tIns="28002" rIns="28002" bIns="28002" rtlCol="0" anchor="ctr"/>
            <a:lstStyle/>
            <a:p>
              <a:pPr algn="ctr">
                <a:lnSpc>
                  <a:spcPts val="2006"/>
                </a:lnSpc>
              </a:pPr>
              <a:endParaRPr sz="992"/>
            </a:p>
          </p:txBody>
        </p:sp>
      </p:grpSp>
      <p:sp>
        <p:nvSpPr>
          <p:cNvPr id="22" name="Freeform 22"/>
          <p:cNvSpPr/>
          <p:nvPr/>
        </p:nvSpPr>
        <p:spPr>
          <a:xfrm>
            <a:off x="1411242" y="1840637"/>
            <a:ext cx="467347" cy="467347"/>
          </a:xfrm>
          <a:custGeom>
            <a:avLst/>
            <a:gdLst/>
            <a:ahLst/>
            <a:cxnLst/>
            <a:rect l="l" t="t" r="r" b="b"/>
            <a:pathLst>
              <a:path w="847848" h="847848">
                <a:moveTo>
                  <a:pt x="0" y="0"/>
                </a:moveTo>
                <a:lnTo>
                  <a:pt x="847848" y="0"/>
                </a:lnTo>
                <a:lnTo>
                  <a:pt x="847848" y="847848"/>
                </a:lnTo>
                <a:lnTo>
                  <a:pt x="0" y="84784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992"/>
          </a:p>
        </p:txBody>
      </p:sp>
      <p:sp>
        <p:nvSpPr>
          <p:cNvPr id="23" name="Freeform 23"/>
          <p:cNvSpPr/>
          <p:nvPr/>
        </p:nvSpPr>
        <p:spPr>
          <a:xfrm>
            <a:off x="8079128" y="1831235"/>
            <a:ext cx="486151" cy="486151"/>
          </a:xfrm>
          <a:custGeom>
            <a:avLst/>
            <a:gdLst/>
            <a:ahLst/>
            <a:cxnLst/>
            <a:rect l="l" t="t" r="r" b="b"/>
            <a:pathLst>
              <a:path w="881963" h="881963">
                <a:moveTo>
                  <a:pt x="0" y="0"/>
                </a:moveTo>
                <a:lnTo>
                  <a:pt x="881963" y="0"/>
                </a:lnTo>
                <a:lnTo>
                  <a:pt x="881963" y="881963"/>
                </a:lnTo>
                <a:lnTo>
                  <a:pt x="0" y="8819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992"/>
          </a:p>
        </p:txBody>
      </p:sp>
      <p:sp>
        <p:nvSpPr>
          <p:cNvPr id="24" name="Freeform 24"/>
          <p:cNvSpPr/>
          <p:nvPr/>
        </p:nvSpPr>
        <p:spPr>
          <a:xfrm>
            <a:off x="4781599" y="1811103"/>
            <a:ext cx="541998" cy="526416"/>
          </a:xfrm>
          <a:custGeom>
            <a:avLst/>
            <a:gdLst/>
            <a:ahLst/>
            <a:cxnLst/>
            <a:rect l="l" t="t" r="r" b="b"/>
            <a:pathLst>
              <a:path w="983278" h="955009">
                <a:moveTo>
                  <a:pt x="0" y="0"/>
                </a:moveTo>
                <a:lnTo>
                  <a:pt x="983278" y="0"/>
                </a:lnTo>
                <a:lnTo>
                  <a:pt x="983278" y="955009"/>
                </a:lnTo>
                <a:lnTo>
                  <a:pt x="0" y="95500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992"/>
          </a:p>
        </p:txBody>
      </p:sp>
      <p:sp>
        <p:nvSpPr>
          <p:cNvPr id="25" name="TextBox 25"/>
          <p:cNvSpPr txBox="1"/>
          <p:nvPr/>
        </p:nvSpPr>
        <p:spPr>
          <a:xfrm>
            <a:off x="275619" y="509038"/>
            <a:ext cx="8635587" cy="10303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7"/>
              </a:lnSpc>
              <a:spcBef>
                <a:spcPct val="0"/>
              </a:spcBef>
            </a:pPr>
            <a:r>
              <a:rPr lang="en-US" sz="3005" b="1">
                <a:solidFill>
                  <a:srgbClr val="0028B8"/>
                </a:solidFill>
                <a:latin typeface="Oswald Bold"/>
                <a:ea typeface="Oswald Bold"/>
                <a:cs typeface="Oswald Bold"/>
                <a:sym typeface="Oswald Bold"/>
              </a:rPr>
              <a:t>Intégration de l’API Sirene  (ESUP-STAGE 3.1.0)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297122" y="204513"/>
            <a:ext cx="1053605" cy="2353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006"/>
              </a:lnSpc>
            </a:pPr>
            <a:r>
              <a:rPr lang="en-US" sz="1433" dirty="0">
                <a:solidFill>
                  <a:srgbClr val="787676"/>
                </a:solidFill>
                <a:latin typeface="Oswald"/>
                <a:ea typeface="Oswald"/>
                <a:cs typeface="Oswald"/>
                <a:sym typeface="Oswald"/>
              </a:rPr>
              <a:t>ESUP-STAGE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434998" y="3187167"/>
            <a:ext cx="2419835" cy="820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1"/>
              </a:lnSpc>
              <a:spcBef>
                <a:spcPct val="0"/>
              </a:spcBef>
            </a:pPr>
            <a:r>
              <a:rPr lang="en-US" sz="1543" b="1">
                <a:solidFill>
                  <a:srgbClr val="E9E5E5"/>
                </a:solidFill>
                <a:latin typeface="Oswald Bold"/>
                <a:ea typeface="Oswald Bold"/>
                <a:cs typeface="Oswald Bold"/>
                <a:sym typeface="Oswald Bold"/>
              </a:rPr>
              <a:t>Recherche d’établissements d’accueil via l’API Sirene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3815593" y="3187167"/>
            <a:ext cx="2449439" cy="820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1"/>
              </a:lnSpc>
              <a:spcBef>
                <a:spcPct val="0"/>
              </a:spcBef>
            </a:pPr>
            <a:r>
              <a:rPr lang="en-US" sz="1543" b="1">
                <a:solidFill>
                  <a:srgbClr val="E9E5E5"/>
                </a:solidFill>
                <a:latin typeface="Oswald Bold"/>
                <a:ea typeface="Oswald Bold"/>
                <a:cs typeface="Oswald Bold"/>
                <a:sym typeface="Oswald Bold"/>
              </a:rPr>
              <a:t>Évite les erreurs de saisis sur les établissements d’accueil 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7063389" y="3050658"/>
            <a:ext cx="2538190" cy="11030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1"/>
              </a:lnSpc>
              <a:spcBef>
                <a:spcPct val="0"/>
              </a:spcBef>
            </a:pPr>
            <a:r>
              <a:rPr lang="en-US" sz="1543" b="1">
                <a:solidFill>
                  <a:srgbClr val="E9E5E5"/>
                </a:solidFill>
                <a:latin typeface="Oswald Bold"/>
                <a:ea typeface="Oswald Bold"/>
                <a:cs typeface="Oswald Bold"/>
                <a:sym typeface="Oswald Bold"/>
              </a:rPr>
              <a:t>Gestion des droits et paramètrage plus fin pour la gestion des établissements d’accueil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911206" y="5103415"/>
            <a:ext cx="1044328" cy="439923"/>
          </a:xfrm>
          <a:custGeom>
            <a:avLst/>
            <a:gdLst/>
            <a:ahLst/>
            <a:cxnLst/>
            <a:rect l="l" t="t" r="r" b="b"/>
            <a:pathLst>
              <a:path w="1894591" h="798096">
                <a:moveTo>
                  <a:pt x="0" y="0"/>
                </a:moveTo>
                <a:lnTo>
                  <a:pt x="1894591" y="0"/>
                </a:lnTo>
                <a:lnTo>
                  <a:pt x="1894591" y="798096"/>
                </a:lnTo>
                <a:lnTo>
                  <a:pt x="0" y="7980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fr-FR" sz="992"/>
          </a:p>
        </p:txBody>
      </p:sp>
      <p:sp>
        <p:nvSpPr>
          <p:cNvPr id="3" name="AutoShape 3"/>
          <p:cNvSpPr/>
          <p:nvPr/>
        </p:nvSpPr>
        <p:spPr>
          <a:xfrm>
            <a:off x="275619" y="451627"/>
            <a:ext cx="9529387" cy="0"/>
          </a:xfrm>
          <a:prstGeom prst="line">
            <a:avLst/>
          </a:prstGeom>
          <a:ln w="19050" cap="flat">
            <a:solidFill>
              <a:srgbClr val="38373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sz="992"/>
          </a:p>
        </p:txBody>
      </p:sp>
      <p:sp>
        <p:nvSpPr>
          <p:cNvPr id="4" name="Freeform 4"/>
          <p:cNvSpPr/>
          <p:nvPr/>
        </p:nvSpPr>
        <p:spPr>
          <a:xfrm>
            <a:off x="7791359" y="722942"/>
            <a:ext cx="2164174" cy="819681"/>
          </a:xfrm>
          <a:custGeom>
            <a:avLst/>
            <a:gdLst/>
            <a:ahLst/>
            <a:cxnLst/>
            <a:rect l="l" t="t" r="r" b="b"/>
            <a:pathLst>
              <a:path w="3926187" h="1487043">
                <a:moveTo>
                  <a:pt x="0" y="0"/>
                </a:moveTo>
                <a:lnTo>
                  <a:pt x="3926188" y="0"/>
                </a:lnTo>
                <a:lnTo>
                  <a:pt x="3926188" y="1487043"/>
                </a:lnTo>
                <a:lnTo>
                  <a:pt x="0" y="14870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fr-FR" sz="992"/>
          </a:p>
        </p:txBody>
      </p:sp>
      <p:sp>
        <p:nvSpPr>
          <p:cNvPr id="5" name="Freeform 5"/>
          <p:cNvSpPr/>
          <p:nvPr/>
        </p:nvSpPr>
        <p:spPr>
          <a:xfrm>
            <a:off x="5800174" y="840794"/>
            <a:ext cx="1680508" cy="583977"/>
          </a:xfrm>
          <a:custGeom>
            <a:avLst/>
            <a:gdLst/>
            <a:ahLst/>
            <a:cxnLst/>
            <a:rect l="l" t="t" r="r" b="b"/>
            <a:pathLst>
              <a:path w="3048733" h="1059435">
                <a:moveTo>
                  <a:pt x="0" y="0"/>
                </a:moveTo>
                <a:lnTo>
                  <a:pt x="3048733" y="0"/>
                </a:lnTo>
                <a:lnTo>
                  <a:pt x="3048733" y="1059435"/>
                </a:lnTo>
                <a:lnTo>
                  <a:pt x="0" y="105943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 sz="992"/>
          </a:p>
        </p:txBody>
      </p:sp>
      <p:sp>
        <p:nvSpPr>
          <p:cNvPr id="6" name="Freeform 6"/>
          <p:cNvSpPr/>
          <p:nvPr/>
        </p:nvSpPr>
        <p:spPr>
          <a:xfrm>
            <a:off x="4057377" y="1928345"/>
            <a:ext cx="236269" cy="243068"/>
          </a:xfrm>
          <a:custGeom>
            <a:avLst/>
            <a:gdLst/>
            <a:ahLst/>
            <a:cxnLst/>
            <a:rect l="l" t="t" r="r" b="b"/>
            <a:pathLst>
              <a:path w="428632" h="440967">
                <a:moveTo>
                  <a:pt x="0" y="0"/>
                </a:moveTo>
                <a:lnTo>
                  <a:pt x="428633" y="0"/>
                </a:lnTo>
                <a:lnTo>
                  <a:pt x="428633" y="440967"/>
                </a:lnTo>
                <a:lnTo>
                  <a:pt x="0" y="44096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3593" t="-71570" r="-370652" b="-73500"/>
            </a:stretch>
          </a:blipFill>
        </p:spPr>
        <p:txBody>
          <a:bodyPr/>
          <a:lstStyle/>
          <a:p>
            <a:endParaRPr lang="fr-FR" sz="992"/>
          </a:p>
        </p:txBody>
      </p:sp>
      <p:sp>
        <p:nvSpPr>
          <p:cNvPr id="7" name="Freeform 7"/>
          <p:cNvSpPr/>
          <p:nvPr/>
        </p:nvSpPr>
        <p:spPr>
          <a:xfrm>
            <a:off x="2815863" y="1885730"/>
            <a:ext cx="367941" cy="271956"/>
          </a:xfrm>
          <a:custGeom>
            <a:avLst/>
            <a:gdLst/>
            <a:ahLst/>
            <a:cxnLst/>
            <a:rect l="l" t="t" r="r" b="b"/>
            <a:pathLst>
              <a:path w="667508" h="493375">
                <a:moveTo>
                  <a:pt x="0" y="0"/>
                </a:moveTo>
                <a:lnTo>
                  <a:pt x="667507" y="0"/>
                </a:lnTo>
                <a:lnTo>
                  <a:pt x="667507" y="493375"/>
                </a:lnTo>
                <a:lnTo>
                  <a:pt x="0" y="49337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2343" t="-17829" r="-12035" b="-50448"/>
            </a:stretch>
          </a:blipFill>
        </p:spPr>
        <p:txBody>
          <a:bodyPr/>
          <a:lstStyle/>
          <a:p>
            <a:endParaRPr lang="fr-FR" sz="992"/>
          </a:p>
        </p:txBody>
      </p:sp>
      <p:grpSp>
        <p:nvGrpSpPr>
          <p:cNvPr id="8" name="Group 8"/>
          <p:cNvGrpSpPr/>
          <p:nvPr/>
        </p:nvGrpSpPr>
        <p:grpSpPr>
          <a:xfrm>
            <a:off x="567035" y="4524650"/>
            <a:ext cx="200684" cy="200684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812800" y="406400"/>
                  </a:moveTo>
                  <a:lnTo>
                    <a:pt x="406400" y="0"/>
                  </a:lnTo>
                  <a:lnTo>
                    <a:pt x="406400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406400" y="609600"/>
                  </a:lnTo>
                  <a:lnTo>
                    <a:pt x="406400" y="812800"/>
                  </a:lnTo>
                  <a:lnTo>
                    <a:pt x="812800" y="406400"/>
                  </a:lnTo>
                  <a:close/>
                </a:path>
              </a:pathLst>
            </a:custGeom>
            <a:solidFill>
              <a:srgbClr val="0028B8"/>
            </a:solidFill>
          </p:spPr>
          <p:txBody>
            <a:bodyPr/>
            <a:lstStyle/>
            <a:p>
              <a:endParaRPr lang="fr-FR" sz="992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155575"/>
              <a:ext cx="711200" cy="454025"/>
            </a:xfrm>
            <a:prstGeom prst="rect">
              <a:avLst/>
            </a:prstGeom>
          </p:spPr>
          <p:txBody>
            <a:bodyPr lIns="28002" tIns="28002" rIns="28002" bIns="28002" rtlCol="0" anchor="ctr"/>
            <a:lstStyle/>
            <a:p>
              <a:pPr algn="ctr">
                <a:lnSpc>
                  <a:spcPts val="2006"/>
                </a:lnSpc>
              </a:pPr>
              <a:endParaRPr sz="992"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275619" y="509038"/>
            <a:ext cx="5213878" cy="4917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7"/>
              </a:lnSpc>
              <a:spcBef>
                <a:spcPct val="0"/>
              </a:spcBef>
            </a:pPr>
            <a:r>
              <a:rPr lang="en-US" sz="3005" b="1">
                <a:solidFill>
                  <a:srgbClr val="0028B8"/>
                </a:solidFill>
                <a:latin typeface="Oswald Bold"/>
                <a:ea typeface="Oswald Bold"/>
                <a:cs typeface="Oswald Bold"/>
                <a:sym typeface="Oswald Bold"/>
              </a:rPr>
              <a:t>Documentation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97122" y="204513"/>
            <a:ext cx="1272597" cy="2353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006"/>
              </a:lnSpc>
            </a:pPr>
            <a:r>
              <a:rPr lang="en-US" sz="1433" dirty="0">
                <a:solidFill>
                  <a:srgbClr val="787676"/>
                </a:solidFill>
                <a:latin typeface="Oswald"/>
                <a:ea typeface="Oswald"/>
                <a:cs typeface="Oswald"/>
                <a:sym typeface="Oswald"/>
              </a:rPr>
              <a:t>ESUP-STAGE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97122" y="1417050"/>
            <a:ext cx="7413857" cy="3400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32"/>
              </a:lnSpc>
              <a:spcBef>
                <a:spcPct val="0"/>
              </a:spcBef>
            </a:pPr>
            <a:r>
              <a:rPr lang="en-US" sz="2095" b="1">
                <a:solidFill>
                  <a:srgbClr val="E20F46"/>
                </a:solidFill>
                <a:latin typeface="Oswald Bold"/>
                <a:ea typeface="Oswald Bold"/>
                <a:cs typeface="Oswald Bold"/>
                <a:sym typeface="Oswald Bold"/>
              </a:rPr>
              <a:t>Documentation technique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75618" y="3494467"/>
            <a:ext cx="7413857" cy="3400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32"/>
              </a:lnSpc>
              <a:spcBef>
                <a:spcPct val="0"/>
              </a:spcBef>
            </a:pPr>
            <a:r>
              <a:rPr lang="en-US" sz="2095" b="1">
                <a:solidFill>
                  <a:srgbClr val="E20F46"/>
                </a:solidFill>
                <a:latin typeface="Oswald Bold"/>
                <a:ea typeface="Oswald Bold"/>
                <a:cs typeface="Oswald Bold"/>
                <a:sym typeface="Oswald Bold"/>
              </a:rPr>
              <a:t>Disponible via GitHub Pages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68893" y="1915822"/>
            <a:ext cx="4571419" cy="10047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09418" lvl="1" indent="-154709">
              <a:lnSpc>
                <a:spcPts val="2006"/>
              </a:lnSpc>
              <a:buFont typeface="Arial"/>
              <a:buChar char="•"/>
            </a:pPr>
            <a:r>
              <a:rPr lang="en-US" sz="1433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Sur Github en utilisant Antora            et AsciiDoc</a:t>
            </a:r>
          </a:p>
          <a:p>
            <a:pPr marL="309418" lvl="1" indent="-154709">
              <a:lnSpc>
                <a:spcPts val="2006"/>
              </a:lnSpc>
              <a:buFont typeface="Arial"/>
              <a:buChar char="•"/>
            </a:pPr>
            <a:r>
              <a:rPr lang="en-US" sz="1433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Objectifs :</a:t>
            </a:r>
          </a:p>
          <a:p>
            <a:pPr marL="618836" lvl="2" indent="-206279">
              <a:lnSpc>
                <a:spcPts val="2006"/>
              </a:lnSpc>
              <a:buFont typeface="Arial"/>
              <a:buChar char="⚬"/>
            </a:pPr>
            <a:r>
              <a:rPr lang="en-US" sz="1433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Aide au déploiement de ESUP-Stage</a:t>
            </a:r>
          </a:p>
          <a:p>
            <a:pPr marL="618836" lvl="2" indent="-206279">
              <a:lnSpc>
                <a:spcPts val="2006"/>
              </a:lnSpc>
              <a:buFont typeface="Arial"/>
              <a:buChar char="⚬"/>
            </a:pPr>
            <a:r>
              <a:rPr lang="en-US" sz="1433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Aide pour proposer des évolutions sur Github 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817840" y="4483470"/>
            <a:ext cx="3475805" cy="2353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006"/>
              </a:lnSpc>
              <a:spcBef>
                <a:spcPct val="0"/>
              </a:spcBef>
            </a:pPr>
            <a:r>
              <a:rPr lang="en-US" sz="1433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https://esupportail.github.io/esup-stage/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567035" y="4147101"/>
            <a:ext cx="5634923" cy="2353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006"/>
              </a:lnSpc>
            </a:pPr>
            <a:r>
              <a:rPr lang="en-US" sz="1433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Déploiement automatique par GitHub à chaque nouvelle version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567035" y="4835592"/>
            <a:ext cx="5634923" cy="2353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006"/>
              </a:lnSpc>
            </a:pPr>
            <a:r>
              <a:rPr lang="en-US" sz="1433" dirty="0" err="1">
                <a:solidFill>
                  <a:srgbClr val="787676"/>
                </a:solidFill>
                <a:latin typeface="Oswald"/>
                <a:ea typeface="Oswald"/>
                <a:cs typeface="Oswald"/>
                <a:sym typeface="Oswald"/>
              </a:rPr>
              <a:t>En</a:t>
            </a:r>
            <a:r>
              <a:rPr lang="en-US" sz="1433" dirty="0">
                <a:solidFill>
                  <a:srgbClr val="78767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1433" dirty="0" err="1">
                <a:solidFill>
                  <a:srgbClr val="787676"/>
                </a:solidFill>
                <a:latin typeface="Oswald"/>
                <a:ea typeface="Oswald"/>
                <a:cs typeface="Oswald"/>
                <a:sym typeface="Oswald"/>
              </a:rPr>
              <a:t>cours</a:t>
            </a:r>
            <a:r>
              <a:rPr lang="en-US" sz="1433" dirty="0">
                <a:solidFill>
                  <a:srgbClr val="787676"/>
                </a:solidFill>
                <a:latin typeface="Oswald"/>
                <a:ea typeface="Oswald"/>
                <a:cs typeface="Oswald"/>
                <a:sym typeface="Oswald"/>
              </a:rPr>
              <a:t> de </a:t>
            </a:r>
            <a:r>
              <a:rPr lang="en-US" sz="1433" dirty="0" err="1">
                <a:solidFill>
                  <a:srgbClr val="787676"/>
                </a:solidFill>
                <a:latin typeface="Oswald"/>
                <a:ea typeface="Oswald"/>
                <a:cs typeface="Oswald"/>
                <a:sym typeface="Oswald"/>
              </a:rPr>
              <a:t>réorganisation</a:t>
            </a:r>
            <a:endParaRPr lang="en-US" sz="1433" dirty="0">
              <a:solidFill>
                <a:srgbClr val="78767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911206" y="5103415"/>
            <a:ext cx="1044328" cy="439923"/>
          </a:xfrm>
          <a:custGeom>
            <a:avLst/>
            <a:gdLst/>
            <a:ahLst/>
            <a:cxnLst/>
            <a:rect l="l" t="t" r="r" b="b"/>
            <a:pathLst>
              <a:path w="1894591" h="798096">
                <a:moveTo>
                  <a:pt x="0" y="0"/>
                </a:moveTo>
                <a:lnTo>
                  <a:pt x="1894591" y="0"/>
                </a:lnTo>
                <a:lnTo>
                  <a:pt x="1894591" y="798096"/>
                </a:lnTo>
                <a:lnTo>
                  <a:pt x="0" y="79809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fr-FR" sz="992"/>
          </a:p>
        </p:txBody>
      </p:sp>
      <p:sp>
        <p:nvSpPr>
          <p:cNvPr id="3" name="AutoShape 3"/>
          <p:cNvSpPr/>
          <p:nvPr/>
        </p:nvSpPr>
        <p:spPr>
          <a:xfrm>
            <a:off x="275619" y="451627"/>
            <a:ext cx="9529387" cy="0"/>
          </a:xfrm>
          <a:prstGeom prst="line">
            <a:avLst/>
          </a:prstGeom>
          <a:ln w="19050" cap="flat">
            <a:solidFill>
              <a:srgbClr val="38373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sz="992"/>
          </a:p>
        </p:txBody>
      </p:sp>
      <p:sp>
        <p:nvSpPr>
          <p:cNvPr id="4" name="Freeform 4"/>
          <p:cNvSpPr/>
          <p:nvPr/>
        </p:nvSpPr>
        <p:spPr>
          <a:xfrm>
            <a:off x="275619" y="1340459"/>
            <a:ext cx="1252789" cy="1085228"/>
          </a:xfrm>
          <a:custGeom>
            <a:avLst/>
            <a:gdLst/>
            <a:ahLst/>
            <a:cxnLst/>
            <a:rect l="l" t="t" r="r" b="b"/>
            <a:pathLst>
              <a:path w="2272776" h="1968792">
                <a:moveTo>
                  <a:pt x="0" y="0"/>
                </a:moveTo>
                <a:lnTo>
                  <a:pt x="2272775" y="0"/>
                </a:lnTo>
                <a:lnTo>
                  <a:pt x="2272775" y="1968792"/>
                </a:lnTo>
                <a:lnTo>
                  <a:pt x="0" y="196879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992"/>
          </a:p>
        </p:txBody>
      </p:sp>
      <p:sp>
        <p:nvSpPr>
          <p:cNvPr id="5" name="Freeform 5"/>
          <p:cNvSpPr/>
          <p:nvPr/>
        </p:nvSpPr>
        <p:spPr>
          <a:xfrm>
            <a:off x="297123" y="3895863"/>
            <a:ext cx="1336400" cy="1002300"/>
          </a:xfrm>
          <a:custGeom>
            <a:avLst/>
            <a:gdLst/>
            <a:ahLst/>
            <a:cxnLst/>
            <a:rect l="l" t="t" r="r" b="b"/>
            <a:pathLst>
              <a:path w="2424461" h="1818346">
                <a:moveTo>
                  <a:pt x="0" y="0"/>
                </a:moveTo>
                <a:lnTo>
                  <a:pt x="2424461" y="0"/>
                </a:lnTo>
                <a:lnTo>
                  <a:pt x="2424461" y="1818346"/>
                </a:lnTo>
                <a:lnTo>
                  <a:pt x="0" y="181834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992"/>
          </a:p>
        </p:txBody>
      </p:sp>
      <p:sp>
        <p:nvSpPr>
          <p:cNvPr id="6" name="AutoShape 6"/>
          <p:cNvSpPr/>
          <p:nvPr/>
        </p:nvSpPr>
        <p:spPr>
          <a:xfrm>
            <a:off x="275619" y="3160732"/>
            <a:ext cx="9507883" cy="0"/>
          </a:xfrm>
          <a:prstGeom prst="line">
            <a:avLst/>
          </a:prstGeom>
          <a:ln w="38100" cap="flat">
            <a:solidFill>
              <a:srgbClr val="38373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sz="992"/>
          </a:p>
        </p:txBody>
      </p:sp>
      <p:sp>
        <p:nvSpPr>
          <p:cNvPr id="7" name="TextBox 7"/>
          <p:cNvSpPr txBox="1"/>
          <p:nvPr/>
        </p:nvSpPr>
        <p:spPr>
          <a:xfrm>
            <a:off x="275619" y="509038"/>
            <a:ext cx="6999991" cy="4917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7"/>
              </a:lnSpc>
              <a:spcBef>
                <a:spcPct val="0"/>
              </a:spcBef>
            </a:pPr>
            <a:r>
              <a:rPr lang="en-US" sz="3005" b="1">
                <a:solidFill>
                  <a:srgbClr val="0028B8"/>
                </a:solidFill>
                <a:latin typeface="Oswald Bold"/>
                <a:ea typeface="Oswald Bold"/>
                <a:cs typeface="Oswald Bold"/>
                <a:sym typeface="Oswald Bold"/>
              </a:rPr>
              <a:t>Docker &amp; Mode SAAS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97122" y="204513"/>
            <a:ext cx="1231285" cy="2353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006"/>
              </a:lnSpc>
            </a:pPr>
            <a:r>
              <a:rPr lang="en-US" sz="1433" dirty="0">
                <a:solidFill>
                  <a:srgbClr val="787676"/>
                </a:solidFill>
                <a:latin typeface="Oswald"/>
                <a:ea typeface="Oswald"/>
                <a:cs typeface="Oswald"/>
                <a:sym typeface="Oswald"/>
              </a:rPr>
              <a:t>ESUP-STAGE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909192" y="1563154"/>
            <a:ext cx="3435356" cy="3063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04619" lvl="1" indent="-202310">
              <a:lnSpc>
                <a:spcPts val="2624"/>
              </a:lnSpc>
              <a:buFont typeface="Arial"/>
              <a:buChar char="•"/>
            </a:pPr>
            <a:r>
              <a:rPr lang="en-US" sz="1874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Mode SAAS en cours d’étude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909192" y="3653274"/>
            <a:ext cx="5456903" cy="13610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04619" lvl="1" indent="-202310" algn="just">
              <a:lnSpc>
                <a:spcPts val="3748"/>
              </a:lnSpc>
              <a:buFont typeface="Arial"/>
              <a:buChar char="•"/>
            </a:pPr>
            <a:r>
              <a:rPr lang="en-US" sz="1874" dirty="0" err="1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Création</a:t>
            </a:r>
            <a:r>
              <a:rPr lang="en-US" sz="1874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1874" dirty="0" err="1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d’une</a:t>
            </a:r>
            <a:r>
              <a:rPr lang="en-US" sz="1874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image Docker</a:t>
            </a:r>
          </a:p>
          <a:p>
            <a:pPr marL="809238" lvl="2" indent="-269746" algn="just">
              <a:lnSpc>
                <a:spcPts val="3748"/>
              </a:lnSpc>
              <a:buFont typeface="Arial"/>
              <a:buChar char="⚬"/>
            </a:pPr>
            <a:r>
              <a:rPr lang="en-US" sz="1874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Disponible </a:t>
            </a:r>
            <a:r>
              <a:rPr lang="en-US" sz="1874" dirty="0" err="1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en</a:t>
            </a:r>
            <a:r>
              <a:rPr lang="en-US" sz="1874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public sur </a:t>
            </a:r>
            <a:r>
              <a:rPr lang="en-US" sz="1874" dirty="0" err="1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l’Harbor</a:t>
            </a:r>
            <a:r>
              <a:rPr lang="en-US" sz="1874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ESUP </a:t>
            </a:r>
          </a:p>
          <a:p>
            <a:pPr marL="809238" lvl="2" indent="-269746" algn="just">
              <a:lnSpc>
                <a:spcPts val="3748"/>
              </a:lnSpc>
              <a:buFont typeface="Arial"/>
              <a:buChar char="⚬"/>
            </a:pPr>
            <a:r>
              <a:rPr lang="en-US" sz="1874" dirty="0" err="1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Déployée</a:t>
            </a:r>
            <a:r>
              <a:rPr lang="en-US" sz="1874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à </a:t>
            </a:r>
            <a:r>
              <a:rPr lang="en-US" sz="1874" dirty="0" err="1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l’Université</a:t>
            </a:r>
            <a:r>
              <a:rPr lang="en-US" sz="1874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de Lorraine</a:t>
            </a:r>
          </a:p>
        </p:txBody>
      </p:sp>
      <p:sp>
        <p:nvSpPr>
          <p:cNvPr id="11" name="Freeform 11"/>
          <p:cNvSpPr/>
          <p:nvPr/>
        </p:nvSpPr>
        <p:spPr>
          <a:xfrm>
            <a:off x="6139639" y="4214233"/>
            <a:ext cx="429431" cy="399274"/>
          </a:xfrm>
          <a:custGeom>
            <a:avLst/>
            <a:gdLst/>
            <a:ahLst/>
            <a:cxnLst/>
            <a:rect l="l" t="t" r="r" b="b"/>
            <a:pathLst>
              <a:path w="779062" h="724352">
                <a:moveTo>
                  <a:pt x="0" y="0"/>
                </a:moveTo>
                <a:lnTo>
                  <a:pt x="779062" y="0"/>
                </a:lnTo>
                <a:lnTo>
                  <a:pt x="779062" y="724352"/>
                </a:lnTo>
                <a:lnTo>
                  <a:pt x="0" y="72435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r="-227674"/>
            </a:stretch>
          </a:blipFill>
        </p:spPr>
        <p:txBody>
          <a:bodyPr/>
          <a:lstStyle/>
          <a:p>
            <a:endParaRPr lang="fr-FR" sz="992"/>
          </a:p>
        </p:txBody>
      </p:sp>
      <p:sp>
        <p:nvSpPr>
          <p:cNvPr id="12" name="Freeform 12"/>
          <p:cNvSpPr/>
          <p:nvPr/>
        </p:nvSpPr>
        <p:spPr>
          <a:xfrm>
            <a:off x="5752774" y="4705831"/>
            <a:ext cx="386864" cy="384663"/>
          </a:xfrm>
          <a:custGeom>
            <a:avLst/>
            <a:gdLst/>
            <a:ahLst/>
            <a:cxnLst/>
            <a:rect l="l" t="t" r="r" b="b"/>
            <a:pathLst>
              <a:path w="701838" h="697846">
                <a:moveTo>
                  <a:pt x="0" y="0"/>
                </a:moveTo>
                <a:lnTo>
                  <a:pt x="701839" y="0"/>
                </a:lnTo>
                <a:lnTo>
                  <a:pt x="701839" y="697846"/>
                </a:lnTo>
                <a:lnTo>
                  <a:pt x="0" y="69784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r="-186132"/>
            </a:stretch>
          </a:blipFill>
        </p:spPr>
        <p:txBody>
          <a:bodyPr/>
          <a:lstStyle/>
          <a:p>
            <a:endParaRPr lang="fr-FR" sz="992"/>
          </a:p>
        </p:txBody>
      </p:sp>
      <p:sp>
        <p:nvSpPr>
          <p:cNvPr id="13" name="TextBox 13"/>
          <p:cNvSpPr txBox="1"/>
          <p:nvPr/>
        </p:nvSpPr>
        <p:spPr>
          <a:xfrm>
            <a:off x="6930430" y="3300970"/>
            <a:ext cx="2853072" cy="2353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006"/>
              </a:lnSpc>
              <a:spcBef>
                <a:spcPct val="0"/>
              </a:spcBef>
            </a:pPr>
            <a:r>
              <a:rPr lang="en-US" sz="1433" dirty="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https://harbor.esup-portail.org/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Section </a:t>
            </a:r>
            <a:r>
              <a:rPr lang="fr-FR" sz="3200" dirty="0"/>
              <a:t>#3</a:t>
            </a:r>
            <a:r>
              <a:rPr lang="fr-FR" dirty="0"/>
              <a:t>: évolutions fonctionnelles</a:t>
            </a:r>
          </a:p>
        </p:txBody>
      </p:sp>
    </p:spTree>
    <p:extLst>
      <p:ext uri="{BB962C8B-B14F-4D97-AF65-F5344CB8AC3E}">
        <p14:creationId xmlns:p14="http://schemas.microsoft.com/office/powerpoint/2010/main" val="17751513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127AA09-220A-1B43-357D-4C8AEE6457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ESUP-Stage – EVOLUTIONS 2025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B1FDDF-9D27-1CB9-E4A3-AD8E18E203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Section 3: Evolutions fonctionnelles à venir en 2025</a:t>
            </a:r>
          </a:p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75A2D4C-AD08-9099-FD64-2BCA411ECC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84162" y="1082030"/>
            <a:ext cx="9522051" cy="4110038"/>
          </a:xfrm>
        </p:spPr>
        <p:txBody>
          <a:bodyPr/>
          <a:lstStyle/>
          <a:p>
            <a:r>
              <a:rPr lang="fr-FR" sz="2400" dirty="0"/>
              <a:t> Version 3.0.0 =&gt; Sprint 1</a:t>
            </a:r>
          </a:p>
          <a:p>
            <a:pPr lvl="1"/>
            <a:r>
              <a:rPr lang="fr-FR" sz="2000" dirty="0">
                <a:latin typeface="Oswald Light" panose="02000303000000000000" pitchFamily="2" charset="0"/>
              </a:rPr>
              <a:t> Nouveautés</a:t>
            </a:r>
          </a:p>
          <a:p>
            <a:pPr lvl="2"/>
            <a:r>
              <a:rPr lang="fr-FR" sz="2000" dirty="0">
                <a:latin typeface="Oswald Light" panose="02000303000000000000" pitchFamily="2" charset="0"/>
              </a:rPr>
              <a:t>Ajout d'un indicateur de suivi de la signature électronique dans le tableau de bord (#173)</a:t>
            </a:r>
          </a:p>
          <a:p>
            <a:pPr lvl="2"/>
            <a:endParaRPr lang="fr-FR" sz="2000" dirty="0">
              <a:latin typeface="Oswald Light" panose="02000303000000000000" pitchFamily="2" charset="0"/>
            </a:endParaRPr>
          </a:p>
          <a:p>
            <a:pPr lvl="1"/>
            <a:r>
              <a:rPr lang="fr-FR" sz="2000" dirty="0">
                <a:latin typeface="Oswald Light" panose="02000303000000000000" pitchFamily="2" charset="0"/>
              </a:rPr>
              <a:t> Améliorations</a:t>
            </a:r>
          </a:p>
          <a:p>
            <a:pPr lvl="2"/>
            <a:r>
              <a:rPr lang="fr-FR" sz="2000" dirty="0">
                <a:latin typeface="Oswald Light" panose="02000303000000000000" pitchFamily="2" charset="0"/>
              </a:rPr>
              <a:t>Accès au suivi des signatures pour les étudiants et les gestionnaires (#231).</a:t>
            </a:r>
          </a:p>
          <a:p>
            <a:pPr lvl="2"/>
            <a:r>
              <a:rPr lang="fr-FR" sz="2000" dirty="0">
                <a:latin typeface="Oswald Light" panose="02000303000000000000" pitchFamily="2" charset="0"/>
              </a:rPr>
              <a:t>Suppression de l'impression du récapitulatif et de la convention en mode brouillon.</a:t>
            </a:r>
          </a:p>
          <a:p>
            <a:pPr lvl="2"/>
            <a:endParaRPr lang="fr-FR" sz="2000" dirty="0">
              <a:latin typeface="Oswald Light" panose="02000303000000000000" pitchFamily="2" charset="0"/>
            </a:endParaRPr>
          </a:p>
          <a:p>
            <a:pPr lvl="1"/>
            <a:r>
              <a:rPr lang="fr-FR" sz="2000" dirty="0">
                <a:latin typeface="Oswald Light" panose="02000303000000000000" pitchFamily="2" charset="0"/>
              </a:rPr>
              <a:t> Corrections diverses</a:t>
            </a:r>
          </a:p>
          <a:p>
            <a:pPr lvl="2"/>
            <a:r>
              <a:rPr lang="fr-FR" sz="2000" dirty="0">
                <a:latin typeface="Oswald Light" panose="02000303000000000000" pitchFamily="2" charset="0"/>
              </a:rPr>
              <a:t>Correction des actions du tableau de bord qui contournaient le processus de validation (#230).</a:t>
            </a:r>
          </a:p>
          <a:p>
            <a:pPr lvl="2"/>
            <a:r>
              <a:rPr lang="fr-FR" sz="2000" dirty="0">
                <a:latin typeface="Oswald Light" panose="02000303000000000000" pitchFamily="2" charset="0"/>
              </a:rPr>
              <a:t>Correction d'un problème d'initialisation des valeurs dans la table </a:t>
            </a:r>
            <a:r>
              <a:rPr lang="fr-FR" sz="2000" dirty="0" err="1">
                <a:latin typeface="Oswald Light" panose="02000303000000000000" pitchFamily="2" charset="0"/>
              </a:rPr>
              <a:t>CentreGestion</a:t>
            </a:r>
            <a:r>
              <a:rPr lang="fr-FR" sz="2000" dirty="0">
                <a:latin typeface="Oswald Light" panose="02000303000000000000" pitchFamily="2" charset="0"/>
              </a:rPr>
              <a:t> (#191).</a:t>
            </a:r>
          </a:p>
          <a:p>
            <a:pPr lvl="2"/>
            <a:r>
              <a:rPr lang="fr-FR" sz="2000" dirty="0">
                <a:latin typeface="Oswald Light" panose="02000303000000000000" pitchFamily="2" charset="0"/>
              </a:rPr>
              <a:t>Correction du problème de mise à jour des informations de signature électronique (#22).</a:t>
            </a:r>
          </a:p>
          <a:p>
            <a:pPr lvl="2"/>
            <a:r>
              <a:rPr lang="fr-FR" sz="2000" dirty="0">
                <a:latin typeface="Oswald Light" panose="02000303000000000000" pitchFamily="2" charset="0"/>
              </a:rPr>
              <a:t>…</a:t>
            </a:r>
          </a:p>
          <a:p>
            <a:pPr lvl="2"/>
            <a:endParaRPr lang="fr-FR" sz="2000" dirty="0">
              <a:latin typeface="Oswald Light" panose="02000303000000000000" pitchFamily="2" charset="0"/>
            </a:endParaRPr>
          </a:p>
          <a:p>
            <a:pPr lvl="2"/>
            <a:endParaRPr lang="fr-FR" sz="2000" dirty="0">
              <a:latin typeface="Oswald Light" panose="02000303000000000000" pitchFamily="2" charset="0"/>
            </a:endParaRPr>
          </a:p>
          <a:p>
            <a:pPr lvl="1"/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7357006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9C26D7-1A2F-7E45-F2FE-2BC52C320A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72C9E08-97BA-DF00-6069-8CBE62C9D34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ESUP-Stage – EVOLUTIONS 2025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E1E64B-D663-E4AD-26D7-F8723A061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Section 3: Evolutions fonctionnelles à venir en 2025</a:t>
            </a:r>
          </a:p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A81AC8E-8C49-E0DC-3869-05FEFA6B770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sz="2400" dirty="0">
                <a:latin typeface="Oswald Light" panose="02000303000000000000" pitchFamily="2" charset="0"/>
              </a:rPr>
              <a:t> Version 3.0.1 – Sprint 2 (En cours de développement)</a:t>
            </a:r>
          </a:p>
          <a:p>
            <a:pPr lvl="1"/>
            <a:r>
              <a:rPr lang="fr-FR" sz="2000" dirty="0">
                <a:latin typeface="Oswald Light" panose="02000303000000000000" pitchFamily="2" charset="0"/>
              </a:rPr>
              <a:t> Nouveautés</a:t>
            </a:r>
          </a:p>
          <a:p>
            <a:pPr lvl="2"/>
            <a:r>
              <a:rPr lang="fr-FR" sz="2000" dirty="0">
                <a:latin typeface="Oswald Light" panose="02000303000000000000" pitchFamily="2" charset="0"/>
              </a:rPr>
              <a:t>Évolution de la gestion des établissements d'accueil (API </a:t>
            </a:r>
            <a:r>
              <a:rPr lang="fr-FR" sz="2000" dirty="0" err="1">
                <a:latin typeface="Oswald Light" panose="02000303000000000000" pitchFamily="2" charset="0"/>
              </a:rPr>
              <a:t>Sirene</a:t>
            </a:r>
            <a:r>
              <a:rPr lang="fr-FR" sz="2000" dirty="0">
                <a:latin typeface="Oswald Light" panose="02000303000000000000" pitchFamily="2" charset="0"/>
              </a:rPr>
              <a:t>).</a:t>
            </a:r>
          </a:p>
          <a:p>
            <a:pPr lvl="2"/>
            <a:r>
              <a:rPr lang="fr-FR" sz="2000" dirty="0">
                <a:latin typeface="Oswald Light" panose="02000303000000000000" pitchFamily="2" charset="0"/>
              </a:rPr>
              <a:t>Création de la variable </a:t>
            </a:r>
            <a:r>
              <a:rPr lang="fr-FR" sz="2000" dirty="0" err="1">
                <a:latin typeface="Oswald Light" panose="02000303000000000000" pitchFamily="2" charset="0"/>
              </a:rPr>
              <a:t>convention.horaireIrregulier</a:t>
            </a:r>
            <a:r>
              <a:rPr lang="fr-FR" sz="2000" dirty="0">
                <a:latin typeface="Oswald Light" panose="02000303000000000000" pitchFamily="2" charset="0"/>
              </a:rPr>
              <a:t> (#219).Améliorations</a:t>
            </a:r>
          </a:p>
          <a:p>
            <a:pPr lvl="2"/>
            <a:r>
              <a:rPr lang="fr-FR" sz="2000" dirty="0">
                <a:latin typeface="Oswald Light" panose="02000303000000000000" pitchFamily="2" charset="0"/>
              </a:rPr>
              <a:t>Assouplissement de l’association des modèles de convention aux régimes d’inscription</a:t>
            </a:r>
          </a:p>
          <a:p>
            <a:pPr lvl="1"/>
            <a:r>
              <a:rPr lang="fr-FR" sz="2000" dirty="0">
                <a:latin typeface="Oswald Light" panose="02000303000000000000" pitchFamily="2" charset="0"/>
              </a:rPr>
              <a:t> Corrections</a:t>
            </a:r>
          </a:p>
          <a:p>
            <a:pPr lvl="2"/>
            <a:r>
              <a:rPr lang="fr-FR" sz="2000" dirty="0">
                <a:latin typeface="Oswald Light" panose="02000303000000000000" pitchFamily="2" charset="0"/>
              </a:rPr>
              <a:t>Possibilité de saisir manuellement la durée en mois, jour(s) et heure(s) (#212).</a:t>
            </a:r>
          </a:p>
          <a:p>
            <a:pPr lvl="2"/>
            <a:r>
              <a:rPr lang="fr-FR" sz="2000" dirty="0">
                <a:latin typeface="Oswald Light" panose="02000303000000000000" pitchFamily="2" charset="0"/>
              </a:rPr>
              <a:t>Autres corrections à venir dans la limite du temps disponible pour ce sprint.</a:t>
            </a:r>
          </a:p>
          <a:p>
            <a:endParaRPr lang="fr-FR" sz="2400" dirty="0">
              <a:latin typeface="Oswald Light" panose="02000303000000000000" pitchFamily="2" charset="0"/>
            </a:endParaRPr>
          </a:p>
          <a:p>
            <a:r>
              <a:rPr lang="fr-FR" sz="2400" dirty="0">
                <a:latin typeface="Oswald Light" panose="02000303000000000000" pitchFamily="2" charset="0"/>
              </a:rPr>
              <a:t> Autres versions à venir</a:t>
            </a:r>
          </a:p>
          <a:p>
            <a:pPr lvl="1"/>
            <a:r>
              <a:rPr lang="fr-FR" sz="2000" dirty="0">
                <a:latin typeface="Oswald Light" panose="02000303000000000000" pitchFamily="2" charset="0"/>
              </a:rPr>
              <a:t> Suivi administratif pour les INSPE (spécifications fonctionnelles en cours de finalisation)</a:t>
            </a:r>
          </a:p>
          <a:p>
            <a:pPr lvl="1"/>
            <a:r>
              <a:rPr lang="fr-FR" sz="2000" dirty="0">
                <a:latin typeface="Oswald Light" panose="02000303000000000000" pitchFamily="2" charset="0"/>
              </a:rPr>
              <a:t> Finalisation du module d’évaluation des stages</a:t>
            </a:r>
          </a:p>
          <a:p>
            <a:pPr lvl="1"/>
            <a:endParaRPr lang="fr-FR" sz="2000" dirty="0">
              <a:latin typeface="Oswald Light" panose="02000303000000000000" pitchFamily="2" charset="0"/>
            </a:endParaRPr>
          </a:p>
          <a:p>
            <a:pPr lvl="1"/>
            <a:endParaRPr lang="fr-FR" sz="2000" dirty="0">
              <a:latin typeface="Oswald Light" panose="02000303000000000000" pitchFamily="2" charset="0"/>
            </a:endParaRPr>
          </a:p>
          <a:p>
            <a:pPr lvl="1"/>
            <a:endParaRPr lang="fr-FR" sz="2000" dirty="0">
              <a:latin typeface="Oswald Light" panose="02000303000000000000" pitchFamily="2" charset="0"/>
            </a:endParaRPr>
          </a:p>
          <a:p>
            <a:pPr lvl="1"/>
            <a:endParaRPr lang="fr-FR" sz="2000" dirty="0">
              <a:latin typeface="Oswald Light" panose="02000303000000000000" pitchFamily="2" charset="0"/>
            </a:endParaRPr>
          </a:p>
          <a:p>
            <a:pPr lvl="1"/>
            <a:endParaRPr lang="fr-FR" sz="2000" dirty="0">
              <a:latin typeface="Oswald Light" panose="02000303000000000000" pitchFamily="2" charset="0"/>
            </a:endParaRPr>
          </a:p>
          <a:p>
            <a:pPr lvl="1"/>
            <a:endParaRPr lang="fr-FR" sz="2000" dirty="0">
              <a:latin typeface="Oswald Light" panose="02000303000000000000" pitchFamily="2" charset="0"/>
            </a:endParaRPr>
          </a:p>
          <a:p>
            <a:pPr lvl="1"/>
            <a:endParaRPr lang="fr-FR" sz="2000" dirty="0">
              <a:latin typeface="Oswald Light" panose="02000303000000000000" pitchFamily="2" charset="0"/>
            </a:endParaRPr>
          </a:p>
          <a:p>
            <a:pPr lvl="1"/>
            <a:endParaRPr lang="fr-FR" sz="2000" dirty="0">
              <a:latin typeface="Oswald Light" panose="02000303000000000000" pitchFamily="2" charset="0"/>
            </a:endParaRPr>
          </a:p>
          <a:p>
            <a:pPr lvl="1"/>
            <a:endParaRPr lang="fr-FR" sz="2000" dirty="0">
              <a:latin typeface="Oswald Light" panose="02000303000000000000" pitchFamily="2" charset="0"/>
            </a:endParaRPr>
          </a:p>
          <a:p>
            <a:pPr lvl="1"/>
            <a:endParaRPr lang="fr-FR" sz="2000" dirty="0">
              <a:latin typeface="Oswald Light" panose="02000303000000000000" pitchFamily="2" charset="0"/>
            </a:endParaRPr>
          </a:p>
          <a:p>
            <a:pPr lvl="1"/>
            <a:r>
              <a:rPr lang="fr-FR" sz="2000" dirty="0">
                <a:latin typeface="Oswald Light" panose="02000303000000000000" pitchFamily="2" charset="0"/>
              </a:rPr>
              <a:t>Statut d’avancement</a:t>
            </a:r>
          </a:p>
          <a:p>
            <a:pPr lvl="2"/>
            <a:r>
              <a:rPr lang="fr-FR" sz="2000" dirty="0">
                <a:latin typeface="Oswald Light" panose="02000303000000000000" pitchFamily="2" charset="0"/>
              </a:rPr>
              <a:t>En cours de recette</a:t>
            </a:r>
          </a:p>
          <a:p>
            <a:pPr lvl="1"/>
            <a:endParaRPr lang="fr-FR" sz="2000" dirty="0">
              <a:latin typeface="Oswald Light" panose="020003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2371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45A8DD-C7C3-E1D5-A770-68C8873DFB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F8F0458-9E7D-9ED6-AF65-5501FE224A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ESUP-Stage – EVOLUTIONS 2025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104FCDF-20B2-7457-D492-D1D276152C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Section 3: Structure DU PROJET</a:t>
            </a:r>
          </a:p>
          <a:p>
            <a:endParaRPr lang="fr-FR" dirty="0"/>
          </a:p>
        </p:txBody>
      </p:sp>
      <p:graphicFrame>
        <p:nvGraphicFramePr>
          <p:cNvPr id="9" name="Diagramme 8">
            <a:extLst>
              <a:ext uri="{FF2B5EF4-FFF2-40B4-BE49-F238E27FC236}">
                <a16:creationId xmlns:a16="http://schemas.microsoft.com/office/drawing/2014/main" id="{DC79EE5D-742D-5B2E-069E-23F81455F1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1183176"/>
              </p:ext>
            </p:extLst>
          </p:nvPr>
        </p:nvGraphicFramePr>
        <p:xfrm>
          <a:off x="284163" y="1036321"/>
          <a:ext cx="9522049" cy="4080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68203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2BB0F0-4EC1-FAC2-32C9-0A1C288A48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FF98547-8712-F88C-0C0F-F63063E879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ESUP-Stage – EVOLUTIONS 2025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F2F811-12B2-73C1-FD05-71082BFBDD0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INTRODUCTION ESUP-DAYS#39</a:t>
            </a:r>
          </a:p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952DD6A-E278-97FB-8D56-91462AE1D29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84162" y="1082030"/>
            <a:ext cx="9522051" cy="4110038"/>
          </a:xfrm>
        </p:spPr>
        <p:txBody>
          <a:bodyPr/>
          <a:lstStyle/>
          <a:p>
            <a:r>
              <a:rPr lang="fr-FR" sz="2400" dirty="0"/>
              <a:t> Démarrage de l’application de gestion des conventions de stages ESUP-STAGE</a:t>
            </a:r>
          </a:p>
          <a:p>
            <a:pPr lvl="1"/>
            <a:r>
              <a:rPr lang="fr-FR" sz="2000" dirty="0"/>
              <a:t> Première release le 07/11/2022</a:t>
            </a:r>
          </a:p>
          <a:p>
            <a:pPr lvl="1"/>
            <a:r>
              <a:rPr lang="fr-FR" sz="2000" dirty="0"/>
              <a:t> Dernière release le 14/11/2024</a:t>
            </a:r>
          </a:p>
          <a:p>
            <a:pPr lvl="1"/>
            <a:r>
              <a:rPr lang="fr-FR" sz="2000" dirty="0"/>
              <a:t> Installée dans plus de 26 établissements</a:t>
            </a:r>
          </a:p>
          <a:p>
            <a:endParaRPr lang="fr-FR" sz="2400" dirty="0"/>
          </a:p>
          <a:p>
            <a:r>
              <a:rPr lang="fr-FR" sz="2400" dirty="0"/>
              <a:t> Sommaire</a:t>
            </a:r>
          </a:p>
          <a:p>
            <a:pPr lvl="1"/>
            <a:endParaRPr lang="fr-FR" sz="2000" dirty="0"/>
          </a:p>
          <a:p>
            <a:endParaRPr lang="fr-FR" sz="2400" dirty="0">
              <a:latin typeface="Oswald Light" panose="02000303000000000000" pitchFamily="2" charset="0"/>
            </a:endParaRPr>
          </a:p>
          <a:p>
            <a:pPr lvl="2"/>
            <a:endParaRPr lang="fr-FR" sz="2000" dirty="0">
              <a:latin typeface="Oswald Light" panose="02000303000000000000" pitchFamily="2" charset="0"/>
            </a:endParaRPr>
          </a:p>
          <a:p>
            <a:pPr lvl="1"/>
            <a:endParaRPr lang="fr-FR" sz="2000" dirty="0"/>
          </a:p>
        </p:txBody>
      </p:sp>
      <p:graphicFrame>
        <p:nvGraphicFramePr>
          <p:cNvPr id="5" name="Diagramme 4">
            <a:extLst>
              <a:ext uri="{FF2B5EF4-FFF2-40B4-BE49-F238E27FC236}">
                <a16:creationId xmlns:a16="http://schemas.microsoft.com/office/drawing/2014/main" id="{A6ABFAD0-5649-B6AE-7874-CFCB7640DB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8988982"/>
              </p:ext>
            </p:extLst>
          </p:nvPr>
        </p:nvGraphicFramePr>
        <p:xfrm>
          <a:off x="284163" y="2835274"/>
          <a:ext cx="9522049" cy="2240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39670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90880-F71E-364A-C35F-35175D9594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57FBAA41-F0E4-F189-D175-FD1DBBC2D2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ESUP-Stage – EVOLUTIONS 2025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99EED8-E581-3737-C850-AB56B44400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Section 3: Liens utiles</a:t>
            </a:r>
          </a:p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6BE8A5B-9900-546A-A8D2-E2B9CB9AC0A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1"/>
            <a:r>
              <a:rPr lang="fr-FR" sz="2000" dirty="0" err="1">
                <a:latin typeface="Oswald Light" panose="02000303000000000000" pitchFamily="2" charset="0"/>
              </a:rPr>
              <a:t>Github</a:t>
            </a:r>
            <a:endParaRPr lang="fr-FR" sz="2000" dirty="0">
              <a:latin typeface="Oswald Light" panose="02000303000000000000" pitchFamily="2" charset="0"/>
            </a:endParaRPr>
          </a:p>
          <a:p>
            <a:pPr lvl="1"/>
            <a:endParaRPr lang="fr-FR" sz="2000" dirty="0">
              <a:latin typeface="Oswald Light" panose="02000303000000000000" pitchFamily="2" charset="0"/>
            </a:endParaRPr>
          </a:p>
          <a:p>
            <a:pPr lvl="2"/>
            <a:r>
              <a:rPr lang="fr-FR" sz="2000" dirty="0" err="1">
                <a:latin typeface="Oswald Light" panose="02000303000000000000" pitchFamily="2" charset="0"/>
              </a:rPr>
              <a:t>Github</a:t>
            </a:r>
            <a:r>
              <a:rPr lang="fr-FR" sz="2000" dirty="0">
                <a:latin typeface="Oswald Light" panose="02000303000000000000" pitchFamily="2" charset="0"/>
              </a:rPr>
              <a:t> Issues : Saisie et suivi des demandes d’amélioration et corrections (</a:t>
            </a:r>
            <a:r>
              <a:rPr lang="fr-FR" sz="2000" dirty="0">
                <a:hlinkClick r:id="rId2"/>
              </a:rPr>
              <a:t>https://github.com/EsupPortail/esup-stage/issues</a:t>
            </a:r>
            <a:r>
              <a:rPr lang="fr-FR" sz="2000" dirty="0"/>
              <a:t>)</a:t>
            </a:r>
          </a:p>
          <a:p>
            <a:pPr lvl="2"/>
            <a:endParaRPr lang="fr-FR" sz="2000" dirty="0">
              <a:latin typeface="Oswald Light" panose="02000303000000000000" pitchFamily="2" charset="0"/>
            </a:endParaRPr>
          </a:p>
          <a:p>
            <a:pPr lvl="2"/>
            <a:r>
              <a:rPr lang="fr-FR" sz="2000" dirty="0" err="1">
                <a:latin typeface="Oswald Light" panose="02000303000000000000" pitchFamily="2" charset="0"/>
              </a:rPr>
              <a:t>Github</a:t>
            </a:r>
            <a:r>
              <a:rPr lang="fr-FR" sz="2000" dirty="0">
                <a:latin typeface="Oswald Light" panose="02000303000000000000" pitchFamily="2" charset="0"/>
              </a:rPr>
              <a:t> Wiki : Source d’information et de documentation (</a:t>
            </a:r>
            <a:r>
              <a:rPr lang="fr-FR" sz="2000" dirty="0">
                <a:hlinkClick r:id="rId3"/>
              </a:rPr>
              <a:t>https://github.com/EsupPortail/esup-stage/wiki</a:t>
            </a:r>
            <a:r>
              <a:rPr lang="fr-FR" sz="2000" dirty="0"/>
              <a:t>)</a:t>
            </a:r>
          </a:p>
          <a:p>
            <a:pPr lvl="2"/>
            <a:endParaRPr lang="fr-FR" sz="2000" dirty="0">
              <a:latin typeface="Oswald Light" panose="02000303000000000000" pitchFamily="2" charset="0"/>
            </a:endParaRPr>
          </a:p>
          <a:p>
            <a:pPr lvl="1"/>
            <a:r>
              <a:rPr lang="fr-FR" sz="2000" dirty="0">
                <a:latin typeface="Oswald Light" panose="02000303000000000000" pitchFamily="2" charset="0"/>
              </a:rPr>
              <a:t>Liste de diffusion : </a:t>
            </a:r>
            <a:r>
              <a:rPr lang="fr-FR" sz="2000" dirty="0">
                <a:latin typeface="Oswald Light" panose="02000303000000000000" pitchFamily="2" charset="0"/>
                <a:hlinkClick r:id="rId4"/>
              </a:rPr>
              <a:t>esup-stage@esup-portail.org</a:t>
            </a:r>
            <a:endParaRPr lang="fr-FR" sz="2000" dirty="0">
              <a:latin typeface="Oswald Light" panose="02000303000000000000" pitchFamily="2" charset="0"/>
            </a:endParaRPr>
          </a:p>
          <a:p>
            <a:pPr marL="361950" lvl="1" indent="0">
              <a:buNone/>
            </a:pPr>
            <a:endParaRPr lang="fr-FR" sz="2000" dirty="0">
              <a:latin typeface="Oswald Light" panose="02000303000000000000" pitchFamily="2" charset="0"/>
            </a:endParaRPr>
          </a:p>
          <a:p>
            <a:pPr lvl="1"/>
            <a:endParaRPr lang="fr-FR" sz="2000" dirty="0">
              <a:latin typeface="Oswald Light" panose="02000303000000000000" pitchFamily="2" charset="0"/>
            </a:endParaRPr>
          </a:p>
          <a:p>
            <a:pPr lvl="1"/>
            <a:endParaRPr lang="fr-FR" sz="2000" dirty="0">
              <a:latin typeface="Oswald Light" panose="02000303000000000000" pitchFamily="2" charset="0"/>
            </a:endParaRPr>
          </a:p>
          <a:p>
            <a:pPr marL="361950" lvl="1" indent="0">
              <a:buNone/>
            </a:pPr>
            <a:endParaRPr lang="fr-FR" sz="2000" dirty="0">
              <a:latin typeface="Oswald Light" panose="020003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5149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pour une image  4" descr="26906445356_7e7934749d_o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4" b="3594"/>
          <a:stretch>
            <a:fillRect/>
          </a:stretch>
        </p:blipFill>
        <p:spPr/>
      </p:pic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Merci !</a:t>
            </a:r>
          </a:p>
        </p:txBody>
      </p:sp>
    </p:spTree>
    <p:extLst>
      <p:ext uri="{BB962C8B-B14F-4D97-AF65-F5344CB8AC3E}">
        <p14:creationId xmlns:p14="http://schemas.microsoft.com/office/powerpoint/2010/main" val="276246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A6C752-9A23-055C-B4D9-5DA14D59DF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A03BA92-1E1F-E9E1-D7DB-32029BF5D4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Section </a:t>
            </a:r>
            <a:r>
              <a:rPr lang="fr-FR" sz="3200" dirty="0"/>
              <a:t>#1</a:t>
            </a:r>
            <a:r>
              <a:rPr lang="fr-FR" dirty="0"/>
              <a:t>: </a:t>
            </a:r>
            <a:r>
              <a:rPr lang="fr-FR" dirty="0" err="1"/>
              <a:t>esup-siscol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9626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ESUP Stage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Section 1: ESUP SISCOL</a:t>
            </a:r>
          </a:p>
          <a:p>
            <a:r>
              <a:rPr lang="fr-FR" dirty="0"/>
              <a:t>Qu’est-ce qu’ESUP-SISCOL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284388" y="1157550"/>
            <a:ext cx="9521825" cy="4110038"/>
          </a:xfrm>
        </p:spPr>
        <p:txBody>
          <a:bodyPr/>
          <a:lstStyle/>
          <a:p>
            <a:r>
              <a:rPr lang="fr-FR" dirty="0">
                <a:latin typeface="Oswald Light" panose="02000303000000000000" pitchFamily="2" charset="0"/>
              </a:rPr>
              <a:t>Module intermédiaire (sans interface graphique) entre les SI (Apogée/Pégase) et ESUP-Stage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Basée sur des API REST – </a:t>
            </a:r>
            <a:r>
              <a:rPr lang="fr-FR" dirty="0" err="1">
                <a:latin typeface="Oswald Light" panose="02000303000000000000" pitchFamily="2" charset="0"/>
              </a:rPr>
              <a:t>endpoint</a:t>
            </a:r>
            <a:r>
              <a:rPr lang="fr-FR" dirty="0">
                <a:latin typeface="Oswald Light" panose="02000303000000000000" pitchFamily="2" charset="0"/>
              </a:rPr>
              <a:t> par implémentation de SI </a:t>
            </a:r>
          </a:p>
          <a:p>
            <a:pPr lvl="2"/>
            <a:r>
              <a:rPr lang="fr-FR" dirty="0">
                <a:latin typeface="Oswald Light" panose="02000303000000000000" pitchFamily="2" charset="0"/>
              </a:rPr>
              <a:t>Endpoint Apogée</a:t>
            </a:r>
          </a:p>
          <a:p>
            <a:pPr lvl="2"/>
            <a:r>
              <a:rPr lang="fr-FR" dirty="0">
                <a:latin typeface="Oswald Light" panose="02000303000000000000" pitchFamily="2" charset="0"/>
              </a:rPr>
              <a:t>Endpoint Pégase</a:t>
            </a:r>
          </a:p>
          <a:p>
            <a:pPr lvl="2"/>
            <a:r>
              <a:rPr lang="fr-FR" dirty="0">
                <a:latin typeface="Oswald Light" panose="02000303000000000000" pitchFamily="2" charset="0"/>
              </a:rPr>
              <a:t>Endpoint LDAP</a:t>
            </a:r>
          </a:p>
          <a:p>
            <a:pPr lvl="2"/>
            <a:endParaRPr lang="fr-FR" dirty="0">
              <a:latin typeface="Oswald Light" panose="02000303000000000000" pitchFamily="2" charset="0"/>
            </a:endParaRPr>
          </a:p>
          <a:p>
            <a:pPr lvl="1"/>
            <a:r>
              <a:rPr lang="fr-FR" dirty="0">
                <a:latin typeface="Oswald Light" panose="02000303000000000000" pitchFamily="2" charset="0"/>
              </a:rPr>
              <a:t>Endpoint pouvant fonctionner simultanément</a:t>
            </a:r>
          </a:p>
          <a:p>
            <a:pPr marL="361950" lvl="1" indent="0">
              <a:buNone/>
            </a:pPr>
            <a:endParaRPr lang="fr-FR" dirty="0">
              <a:latin typeface="Oswald Light" panose="02000303000000000000" pitchFamily="2" charset="0"/>
            </a:endParaRPr>
          </a:p>
          <a:p>
            <a:r>
              <a:rPr lang="fr-FR" dirty="0">
                <a:latin typeface="Oswald Light" panose="02000303000000000000" pitchFamily="2" charset="0"/>
              </a:rPr>
              <a:t>Permet de découpler les évolutions du SI et des fonctionnalités d’ESUP Stage</a:t>
            </a:r>
          </a:p>
          <a:p>
            <a:pPr lvl="1"/>
            <a:r>
              <a:rPr lang="fr-FR" dirty="0" err="1">
                <a:latin typeface="Oswald Light" panose="02000303000000000000" pitchFamily="2" charset="0"/>
              </a:rPr>
              <a:t>RoadMap</a:t>
            </a:r>
            <a:r>
              <a:rPr lang="fr-FR" dirty="0">
                <a:latin typeface="Oswald Light" panose="02000303000000000000" pitchFamily="2" charset="0"/>
              </a:rPr>
              <a:t> ESUP-SISCOL différente de celle d’ESUP Stage</a:t>
            </a:r>
          </a:p>
          <a:p>
            <a:pPr marL="361950" lvl="1" indent="0">
              <a:buNone/>
            </a:pPr>
            <a:endParaRPr lang="fr-FR" dirty="0">
              <a:latin typeface="Oswald Light" panose="02000303000000000000" pitchFamily="2" charset="0"/>
            </a:endParaRPr>
          </a:p>
          <a:p>
            <a:r>
              <a:rPr lang="fr-FR" dirty="0">
                <a:latin typeface="Oswald Light" panose="02000303000000000000" pitchFamily="2" charset="0"/>
              </a:rPr>
              <a:t>ESUP Stage dialogue avec ESUP-SISCOL toujours de la même manière :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L’objectif étant de stabiliser (quelque soit le SI) des « API scolarité » à l’image des API déployé par le MEN (scolarité de l’élève)</a:t>
            </a:r>
          </a:p>
        </p:txBody>
      </p:sp>
      <p:graphicFrame>
        <p:nvGraphicFramePr>
          <p:cNvPr id="6" name="Diagramme 5">
            <a:extLst>
              <a:ext uri="{FF2B5EF4-FFF2-40B4-BE49-F238E27FC236}">
                <a16:creationId xmlns:a16="http://schemas.microsoft.com/office/drawing/2014/main" id="{F9094C4D-0206-4144-A642-6C02089FF164}"/>
              </a:ext>
            </a:extLst>
          </p:cNvPr>
          <p:cNvGraphicFramePr/>
          <p:nvPr/>
        </p:nvGraphicFramePr>
        <p:xfrm>
          <a:off x="7556118" y="2902226"/>
          <a:ext cx="2104717" cy="1499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Flèche : droite 9">
            <a:extLst>
              <a:ext uri="{FF2B5EF4-FFF2-40B4-BE49-F238E27FC236}">
                <a16:creationId xmlns:a16="http://schemas.microsoft.com/office/drawing/2014/main" id="{B0DFC27A-946D-4D90-992F-2A67D48D1594}"/>
              </a:ext>
            </a:extLst>
          </p:cNvPr>
          <p:cNvSpPr/>
          <p:nvPr/>
        </p:nvSpPr>
        <p:spPr>
          <a:xfrm rot="448760" flipV="1">
            <a:off x="2365398" y="1907981"/>
            <a:ext cx="401562" cy="9729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138193C-2791-4600-AEF7-AE48EC7CAB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66960" y="1804621"/>
            <a:ext cx="890642" cy="902135"/>
          </a:xfrm>
          <a:prstGeom prst="rect">
            <a:avLst/>
          </a:prstGeom>
        </p:spPr>
      </p:pic>
      <p:sp>
        <p:nvSpPr>
          <p:cNvPr id="16" name="Flèche : droite 15">
            <a:extLst>
              <a:ext uri="{FF2B5EF4-FFF2-40B4-BE49-F238E27FC236}">
                <a16:creationId xmlns:a16="http://schemas.microsoft.com/office/drawing/2014/main" id="{3CFF84A8-28FF-4557-B8A4-27F82026B312}"/>
              </a:ext>
            </a:extLst>
          </p:cNvPr>
          <p:cNvSpPr/>
          <p:nvPr/>
        </p:nvSpPr>
        <p:spPr>
          <a:xfrm flipV="1">
            <a:off x="2359588" y="2178969"/>
            <a:ext cx="396250" cy="9729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Flèche : droite 17">
            <a:extLst>
              <a:ext uri="{FF2B5EF4-FFF2-40B4-BE49-F238E27FC236}">
                <a16:creationId xmlns:a16="http://schemas.microsoft.com/office/drawing/2014/main" id="{34D6F5A5-3CDF-479C-963E-8CEB6EF1EEA0}"/>
              </a:ext>
            </a:extLst>
          </p:cNvPr>
          <p:cNvSpPr/>
          <p:nvPr/>
        </p:nvSpPr>
        <p:spPr>
          <a:xfrm rot="21265361" flipV="1">
            <a:off x="2354522" y="2421697"/>
            <a:ext cx="396250" cy="9729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189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ESUP Stage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Intérêt du découpage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/>
          </p:nvPr>
        </p:nvSpPr>
        <p:spPr>
          <a:xfrm>
            <a:off x="284163" y="1006475"/>
            <a:ext cx="4398397" cy="4110038"/>
          </a:xfrm>
        </p:spPr>
        <p:txBody>
          <a:bodyPr/>
          <a:lstStyle/>
          <a:p>
            <a:r>
              <a:rPr lang="fr-FR" sz="2400" dirty="0">
                <a:latin typeface="Oswald Light" panose="02000303000000000000" pitchFamily="2" charset="0"/>
              </a:rPr>
              <a:t>Avant… c’était mieux ?</a:t>
            </a:r>
          </a:p>
          <a:p>
            <a:endParaRPr lang="fr-FR" sz="2400" u="sng" dirty="0">
              <a:latin typeface="Oswald" panose="02000503000000000000" pitchFamily="2" charset="0"/>
            </a:endParaRPr>
          </a:p>
          <a:p>
            <a:pPr marL="536575" lvl="1" indent="-179388"/>
            <a:r>
              <a:rPr lang="fr-FR" sz="2000" dirty="0">
                <a:latin typeface="Oswald Light" panose="02000303000000000000" pitchFamily="2" charset="0"/>
              </a:rPr>
              <a:t>Couplage fort entre les applications et WS apogée, le LDAP …</a:t>
            </a:r>
          </a:p>
          <a:p>
            <a:pPr marL="536575" lvl="1" indent="-179388"/>
            <a:r>
              <a:rPr lang="fr-FR" sz="2000" dirty="0">
                <a:latin typeface="Oswald Light" panose="02000303000000000000" pitchFamily="2" charset="0"/>
              </a:rPr>
              <a:t>Existence d’une couche d’abstraction de base de données</a:t>
            </a:r>
          </a:p>
          <a:p>
            <a:pPr marL="536575" lvl="1" indent="-179388"/>
            <a:r>
              <a:rPr lang="fr-FR" sz="2000" dirty="0">
                <a:latin typeface="Oswald Light" panose="02000303000000000000" pitchFamily="2" charset="0"/>
              </a:rPr>
              <a:t>Redéploiement des applications à chaque évolution des SI</a:t>
            </a:r>
          </a:p>
          <a:p>
            <a:pPr marL="536575" lvl="1" indent="-179388"/>
            <a:r>
              <a:rPr lang="fr-FR" sz="2000" dirty="0">
                <a:latin typeface="Oswald Light" panose="02000303000000000000" pitchFamily="2" charset="0"/>
              </a:rPr>
              <a:t>Pas de gestion d’accès à la donnée (absence ACL par requête)</a:t>
            </a:r>
          </a:p>
          <a:p>
            <a:pPr marL="536575" lvl="1" indent="-179388"/>
            <a:r>
              <a:rPr lang="fr-FR" sz="2000" dirty="0">
                <a:latin typeface="Oswald Light" panose="02000303000000000000" pitchFamily="2" charset="0"/>
              </a:rPr>
              <a:t>L’exposition du WS et du LDAP aux développeurs</a:t>
            </a:r>
          </a:p>
          <a:p>
            <a:endParaRPr lang="fr-FR" sz="2400" dirty="0">
              <a:latin typeface="Oswald Light" panose="02000303000000000000" pitchFamily="2" charset="0"/>
            </a:endParaRPr>
          </a:p>
          <a:p>
            <a:endParaRPr lang="fr-FR" sz="2400" dirty="0">
              <a:latin typeface="Oswald Light" panose="02000303000000000000" pitchFamily="2" charset="0"/>
            </a:endParaRPr>
          </a:p>
          <a:p>
            <a:endParaRPr lang="fr-FR" sz="2400" dirty="0">
              <a:latin typeface="Oswald Light" panose="02000303000000000000" pitchFamily="2" charset="0"/>
            </a:endParaRPr>
          </a:p>
        </p:txBody>
      </p:sp>
      <p:sp>
        <p:nvSpPr>
          <p:cNvPr id="8" name="Espace réservé du texte 6">
            <a:extLst>
              <a:ext uri="{FF2B5EF4-FFF2-40B4-BE49-F238E27FC236}">
                <a16:creationId xmlns:a16="http://schemas.microsoft.com/office/drawing/2014/main" id="{5C246C51-05A5-42E0-8896-52EF202FBF95}"/>
              </a:ext>
            </a:extLst>
          </p:cNvPr>
          <p:cNvSpPr txBox="1">
            <a:spLocks/>
          </p:cNvSpPr>
          <p:nvPr/>
        </p:nvSpPr>
        <p:spPr>
          <a:xfrm>
            <a:off x="4682561" y="994568"/>
            <a:ext cx="5123652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buClrTx/>
              <a:buSzPct val="60000"/>
              <a:buFont typeface="Wingdings" charset="2"/>
              <a:buChar char="u"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1pPr>
            <a:lvl2pPr marL="541338" indent="-179388" algn="l">
              <a:buClrTx/>
              <a:buSzPct val="60000"/>
              <a:buFont typeface="Wingdings" charset="2"/>
              <a:buChar char="u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swald Regular" panose="00000500000000000000" pitchFamily="2" charset="0"/>
              </a:defRPr>
            </a:lvl2pPr>
            <a:lvl3pPr marL="533400" indent="179388" algn="l">
              <a:buClrTx/>
              <a:buSzPct val="100000"/>
              <a:buFont typeface="Wingdings" charset="2"/>
              <a:buChar char="§"/>
              <a:defRPr sz="1800" b="0" i="0">
                <a:solidFill>
                  <a:srgbClr val="7F7F7F"/>
                </a:solidFill>
                <a:latin typeface="Oswald Light"/>
                <a:cs typeface="Oswald Light"/>
              </a:defRPr>
            </a:lvl3pPr>
            <a:lvl4pPr marL="714375" indent="179388" algn="l">
              <a:buClrTx/>
              <a:buSzPct val="100000"/>
              <a:buFont typeface="Lucida Grande"/>
              <a:buChar char="-"/>
              <a:defRPr sz="1800" b="0" i="1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5pPr>
          </a:lstStyle>
          <a:p>
            <a:pPr defTabSz="914400"/>
            <a:r>
              <a:rPr lang="fr-FR" sz="2400" kern="0" dirty="0">
                <a:latin typeface="Oswald Light" panose="02000303000000000000" pitchFamily="2" charset="0"/>
              </a:rPr>
              <a:t>Après… pourvu que ça dure !</a:t>
            </a:r>
          </a:p>
          <a:p>
            <a:pPr defTabSz="914400"/>
            <a:endParaRPr lang="fr-FR" sz="2400" u="sng" kern="0" dirty="0">
              <a:latin typeface="Oswald" panose="02000503000000000000" pitchFamily="2" charset="0"/>
            </a:endParaRPr>
          </a:p>
          <a:p>
            <a:pPr marL="536575" lvl="1" defTabSz="914400"/>
            <a:r>
              <a:rPr lang="fr-FR" sz="2000" kern="0" dirty="0">
                <a:latin typeface="Oswald Light" panose="02000303000000000000" pitchFamily="2" charset="0"/>
              </a:rPr>
              <a:t>Couplage faible entre le SI et les applications</a:t>
            </a:r>
          </a:p>
          <a:p>
            <a:pPr marL="536575" lvl="1" defTabSz="914400"/>
            <a:r>
              <a:rPr lang="fr-FR" sz="2000" kern="0" dirty="0">
                <a:latin typeface="Oswald Light" panose="02000303000000000000" pitchFamily="2" charset="0"/>
              </a:rPr>
              <a:t>Couche d’abstraction : on fournit la donnée sans dévoiler son origine</a:t>
            </a:r>
          </a:p>
          <a:p>
            <a:pPr marL="536575" lvl="1" defTabSz="914400"/>
            <a:r>
              <a:rPr lang="fr-FR" sz="2000" kern="0" dirty="0">
                <a:latin typeface="Oswald Light" panose="02000303000000000000" pitchFamily="2" charset="0"/>
              </a:rPr>
              <a:t>RGPD : on ne fournit que les données nécessaires dans le cadre de la convention</a:t>
            </a:r>
          </a:p>
          <a:p>
            <a:pPr marL="536575" lvl="1" defTabSz="914400"/>
            <a:r>
              <a:rPr lang="fr-FR" sz="2000" kern="0" dirty="0">
                <a:latin typeface="Oswald Light" panose="02000303000000000000" pitchFamily="2" charset="0"/>
              </a:rPr>
              <a:t>Sécurité et contrôle d'accès aux données.</a:t>
            </a:r>
          </a:p>
          <a:p>
            <a:pPr marL="536575" lvl="1" defTabSz="914400"/>
            <a:r>
              <a:rPr lang="fr-FR" sz="2000" kern="0" dirty="0">
                <a:latin typeface="Oswald Light" panose="02000303000000000000" pitchFamily="2" charset="0"/>
              </a:rPr>
              <a:t>Localisations des anomalies indépendamment des applications.</a:t>
            </a:r>
          </a:p>
          <a:p>
            <a:pPr marL="536575" lvl="1" defTabSz="914400"/>
            <a:r>
              <a:rPr lang="fr-FR" sz="2000" kern="0" dirty="0">
                <a:latin typeface="Oswald Light" panose="02000303000000000000" pitchFamily="2" charset="0"/>
              </a:rPr>
              <a:t>Fonctionnement en mode SAAS</a:t>
            </a:r>
          </a:p>
          <a:p>
            <a:pPr marL="536575" lvl="1" defTabSz="914400"/>
            <a:r>
              <a:rPr lang="fr-FR" sz="2000" kern="0" dirty="0">
                <a:latin typeface="Oswald Light" panose="02000303000000000000" pitchFamily="2" charset="0"/>
              </a:rPr>
              <a:t>Faciliter l’interrogation (REST, JSON)</a:t>
            </a:r>
          </a:p>
          <a:p>
            <a:pPr defTabSz="914400"/>
            <a:endParaRPr lang="fr-FR" sz="2400" kern="0" dirty="0">
              <a:latin typeface="Oswald Light" panose="02000303000000000000" pitchFamily="2" charset="0"/>
            </a:endParaRPr>
          </a:p>
          <a:p>
            <a:pPr defTabSz="914400"/>
            <a:endParaRPr lang="fr-FR" sz="2400" kern="0" dirty="0">
              <a:latin typeface="Oswald Light" panose="020003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492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284163" y="478481"/>
            <a:ext cx="9521825" cy="527993"/>
          </a:xfrm>
        </p:spPr>
        <p:txBody>
          <a:bodyPr/>
          <a:lstStyle/>
          <a:p>
            <a:r>
              <a:rPr lang="fr-FR" dirty="0"/>
              <a:t>Section12: ESUP SISCOL</a:t>
            </a:r>
          </a:p>
          <a:p>
            <a:r>
              <a:rPr lang="fr-FR" dirty="0"/>
              <a:t>Intégration au SI Scolarité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284163" y="1113155"/>
            <a:ext cx="4039486" cy="4110038"/>
          </a:xfrm>
        </p:spPr>
        <p:txBody>
          <a:bodyPr/>
          <a:lstStyle/>
          <a:p>
            <a:r>
              <a:rPr lang="fr-FR" dirty="0"/>
              <a:t>Module : Intégration des donnée du SI : </a:t>
            </a:r>
          </a:p>
          <a:p>
            <a:pPr lvl="1"/>
            <a:r>
              <a:rPr lang="fr-FR" dirty="0"/>
              <a:t>Continuité avec le WS APOGEE</a:t>
            </a:r>
          </a:p>
          <a:p>
            <a:pPr lvl="2"/>
            <a:r>
              <a:rPr lang="fr-FR" dirty="0"/>
              <a:t>Exploitation du client WS Apogée</a:t>
            </a:r>
          </a:p>
          <a:p>
            <a:pPr lvl="1"/>
            <a:r>
              <a:rPr lang="fr-FR" dirty="0"/>
              <a:t>PÉGASE : API REST (</a:t>
            </a:r>
            <a:r>
              <a:rPr lang="fr-FR" dirty="0" err="1"/>
              <a:t>Auth</a:t>
            </a:r>
            <a:r>
              <a:rPr lang="fr-FR" dirty="0"/>
              <a:t> Application)</a:t>
            </a:r>
          </a:p>
          <a:p>
            <a:pPr lvl="1"/>
            <a:r>
              <a:rPr lang="fr-FR" dirty="0"/>
              <a:t>Informations de scolarité composite</a:t>
            </a:r>
          </a:p>
          <a:p>
            <a:pPr lvl="1"/>
            <a:endParaRPr lang="fr-FR" dirty="0"/>
          </a:p>
          <a:p>
            <a:r>
              <a:rPr lang="fr-FR" dirty="0"/>
              <a:t>Données exploitable par le SI </a:t>
            </a:r>
          </a:p>
          <a:p>
            <a:pPr lvl="1"/>
            <a:r>
              <a:rPr lang="fr-FR" dirty="0"/>
              <a:t>Evolution fonctionnelle</a:t>
            </a:r>
          </a:p>
          <a:p>
            <a:pPr lvl="1"/>
            <a:r>
              <a:rPr lang="fr-FR" dirty="0"/>
              <a:t>ESUP-STAGE exposera des API-REST pour communiquer avec Pégase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F5EA77E-DA26-4DD3-B699-41038B623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949" y="1456277"/>
            <a:ext cx="5711066" cy="310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858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32A5955-0852-41B8-858C-A8A951B1E15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419" y="1283759"/>
            <a:ext cx="7689822" cy="3908310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284163" y="478481"/>
            <a:ext cx="9521825" cy="527993"/>
          </a:xfrm>
        </p:spPr>
        <p:txBody>
          <a:bodyPr/>
          <a:lstStyle/>
          <a:p>
            <a:r>
              <a:rPr lang="fr-FR" dirty="0"/>
              <a:t>Section 1: ESUP SISCOL</a:t>
            </a:r>
          </a:p>
          <a:p>
            <a:r>
              <a:rPr lang="fr-FR" dirty="0"/>
              <a:t>Intégration au SI Scolarité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3865944" y="3970116"/>
            <a:ext cx="5544274" cy="1449846"/>
          </a:xfrm>
        </p:spPr>
        <p:txBody>
          <a:bodyPr/>
          <a:lstStyle/>
          <a:p>
            <a:r>
              <a:rPr lang="fr-FR" dirty="0"/>
              <a:t>ESUP STAGE </a:t>
            </a:r>
          </a:p>
          <a:p>
            <a:pPr lvl="1"/>
            <a:r>
              <a:rPr lang="fr-FR" dirty="0"/>
              <a:t>Choix de l’établissement d’héberger ou de choisir un hébergeur externe</a:t>
            </a:r>
          </a:p>
          <a:p>
            <a:r>
              <a:rPr lang="fr-FR" dirty="0"/>
              <a:t>Module d’intégration au SI (Scolarité/Annuaire) </a:t>
            </a:r>
          </a:p>
          <a:p>
            <a:pPr lvl="1"/>
            <a:r>
              <a:rPr lang="fr-FR" dirty="0"/>
              <a:t>Hébergé par l’établissement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150320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284163" y="478481"/>
            <a:ext cx="9521825" cy="527993"/>
          </a:xfrm>
        </p:spPr>
        <p:txBody>
          <a:bodyPr/>
          <a:lstStyle/>
          <a:p>
            <a:r>
              <a:rPr lang="fr-FR" dirty="0"/>
              <a:t>Section 1: ESUP SISCOL</a:t>
            </a:r>
          </a:p>
          <a:p>
            <a:r>
              <a:rPr lang="fr-FR" dirty="0" err="1"/>
              <a:t>Swagger</a:t>
            </a:r>
            <a:r>
              <a:rPr lang="fr-FR" dirty="0"/>
              <a:t>-UI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9DC92D1-8258-484F-9EFE-A6199603F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414" y="1199213"/>
            <a:ext cx="2565481" cy="409231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A2AD50B-D528-4058-BF59-74D4F0C509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0262" y="1006474"/>
            <a:ext cx="2773727" cy="428505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7E016D7-A295-4DEE-BE3A-8FE6BB358A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3994" y="907013"/>
            <a:ext cx="3057525" cy="4285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512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90A60F9-0859-45D1-8FBE-7B942A6DF30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Section 1: ESUP SISCOL</a:t>
            </a:r>
            <a:br>
              <a:rPr lang="fr-FR" dirty="0"/>
            </a:br>
            <a:r>
              <a:rPr lang="fr-FR" dirty="0"/>
              <a:t>Des Nouvelles…</a:t>
            </a:r>
          </a:p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EB3D12A-7F48-4AD0-8BC8-239BE1F282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84163" y="1069230"/>
            <a:ext cx="9521825" cy="4110038"/>
          </a:xfrm>
        </p:spPr>
        <p:txBody>
          <a:bodyPr/>
          <a:lstStyle/>
          <a:p>
            <a:r>
              <a:rPr lang="fr-FR" dirty="0">
                <a:latin typeface="Oswald Light" panose="02000303000000000000" pitchFamily="2" charset="0"/>
              </a:rPr>
              <a:t>Dernières évolutions: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Java 17 et 21 sont compatible 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Compatibilité avec Tomcat10,</a:t>
            </a:r>
          </a:p>
          <a:p>
            <a:endParaRPr lang="fr-FR" dirty="0">
              <a:latin typeface="Oswald Light" panose="02000303000000000000" pitchFamily="2" charset="0"/>
            </a:endParaRPr>
          </a:p>
          <a:p>
            <a:r>
              <a:rPr lang="fr-FR" dirty="0">
                <a:latin typeface="Oswald Light" panose="02000303000000000000" pitchFamily="2" charset="0"/>
              </a:rPr>
              <a:t>ESUP SISCOL permet de dialoguer avec Pégase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Développeur : </a:t>
            </a:r>
            <a:r>
              <a:rPr lang="fr-FR" b="1" dirty="0">
                <a:latin typeface="Oswald Light" panose="02000303000000000000" pitchFamily="2" charset="0"/>
              </a:rPr>
              <a:t>Abdelhamid Cheraga – EHESS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Développement avec le soutien de PC </a:t>
            </a:r>
            <a:r>
              <a:rPr lang="fr-FR" dirty="0" err="1">
                <a:latin typeface="Oswald Light" panose="02000303000000000000" pitchFamily="2" charset="0"/>
              </a:rPr>
              <a:t>Scol</a:t>
            </a:r>
            <a:r>
              <a:rPr lang="fr-FR" dirty="0">
                <a:latin typeface="Oswald Light" panose="02000303000000000000" pitchFamily="2" charset="0"/>
              </a:rPr>
              <a:t> : Sébastien </a:t>
            </a:r>
            <a:r>
              <a:rPr lang="fr-FR" dirty="0" err="1">
                <a:latin typeface="Oswald Light" panose="02000303000000000000" pitchFamily="2" charset="0"/>
              </a:rPr>
              <a:t>Petitdemange</a:t>
            </a:r>
            <a:endParaRPr lang="fr-FR" dirty="0">
              <a:latin typeface="Oswald Light" panose="02000303000000000000" pitchFamily="2" charset="0"/>
            </a:endParaRPr>
          </a:p>
          <a:p>
            <a:pPr lvl="1"/>
            <a:r>
              <a:rPr lang="fr-FR" dirty="0">
                <a:latin typeface="Oswald Light" panose="02000303000000000000" pitchFamily="2" charset="0"/>
              </a:rPr>
              <a:t>Première version terminé et testé sur l’environnement « bac à sable »</a:t>
            </a:r>
          </a:p>
          <a:p>
            <a:pPr lvl="2"/>
            <a:r>
              <a:rPr lang="fr-FR" dirty="0">
                <a:latin typeface="Oswald Light" panose="02000303000000000000" pitchFamily="2" charset="0"/>
              </a:rPr>
              <a:t>https://github.com/EsupPortail/esup-siscol/tree/esup-siscol-dev-pgase</a:t>
            </a:r>
          </a:p>
          <a:p>
            <a:pPr lvl="1"/>
            <a:endParaRPr lang="fr-FR" dirty="0">
              <a:latin typeface="Oswald Light" panose="02000303000000000000" pitchFamily="2" charset="0"/>
            </a:endParaRPr>
          </a:p>
          <a:p>
            <a:r>
              <a:rPr lang="fr-FR" dirty="0">
                <a:latin typeface="Oswald Light" panose="02000303000000000000" pitchFamily="2" charset="0"/>
              </a:rPr>
              <a:t>ESUP SISCOL / Pégase : ce qu’il reste à faire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Recette sur environnement de </a:t>
            </a:r>
            <a:r>
              <a:rPr lang="fr-FR" dirty="0" err="1">
                <a:latin typeface="Oswald Light" panose="02000303000000000000" pitchFamily="2" charset="0"/>
              </a:rPr>
              <a:t>Pré-prod</a:t>
            </a:r>
            <a:r>
              <a:rPr lang="fr-FR" dirty="0">
                <a:latin typeface="Oswald Light" panose="02000303000000000000" pitchFamily="2" charset="0"/>
              </a:rPr>
              <a:t> et de Production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Etablissement pilote : UPHF, Univ-Rennes, Sciences Po – </a:t>
            </a:r>
            <a:r>
              <a:rPr lang="fr-FR" dirty="0" err="1">
                <a:latin typeface="Oswald Light" panose="02000303000000000000" pitchFamily="2" charset="0"/>
              </a:rPr>
              <a:t>Genoble</a:t>
            </a:r>
            <a:endParaRPr lang="fr-FR" dirty="0">
              <a:latin typeface="Oswald Light" panose="02000303000000000000" pitchFamily="2" charset="0"/>
            </a:endParaRPr>
          </a:p>
          <a:p>
            <a:pPr lvl="1"/>
            <a:r>
              <a:rPr lang="fr-FR" dirty="0">
                <a:latin typeface="Oswald Light" panose="02000303000000000000" pitchFamily="2" charset="0"/>
              </a:rPr>
              <a:t>Tests des scénarios : migration Apogée/Pégase ESUP Stage, migration </a:t>
            </a:r>
            <a:r>
              <a:rPr lang="fr-FR" dirty="0" err="1">
                <a:latin typeface="Oswald Light" panose="02000303000000000000" pitchFamily="2" charset="0"/>
              </a:rPr>
              <a:t>pStage</a:t>
            </a:r>
            <a:r>
              <a:rPr lang="fr-FR" dirty="0">
                <a:latin typeface="Oswald Light" panose="02000303000000000000" pitchFamily="2" charset="0"/>
              </a:rPr>
              <a:t>/</a:t>
            </a:r>
            <a:r>
              <a:rPr lang="fr-FR">
                <a:latin typeface="Oswald Light" panose="02000303000000000000" pitchFamily="2" charset="0"/>
              </a:rPr>
              <a:t>ESUP Stage</a:t>
            </a:r>
            <a:endParaRPr lang="fr-FR" dirty="0">
              <a:latin typeface="Oswald Light" panose="02000303000000000000" pitchFamily="2" charset="0"/>
            </a:endParaRPr>
          </a:p>
          <a:p>
            <a:pPr lvl="1"/>
            <a:r>
              <a:rPr lang="fr-FR" dirty="0">
                <a:latin typeface="Oswald Light" panose="02000303000000000000" pitchFamily="2" charset="0"/>
              </a:rPr>
              <a:t>Suivi et anticipation des évolutions WS-Pégase</a:t>
            </a:r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707" y="1063722"/>
            <a:ext cx="2081475" cy="109277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026" y="2031814"/>
            <a:ext cx="1231364" cy="66324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F4ACD0E-DB51-4A7E-B03D-29554023A3C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762" y="1069230"/>
            <a:ext cx="1096438" cy="109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581233"/>
      </p:ext>
    </p:extLst>
  </p:cSld>
  <p:clrMapOvr>
    <a:masterClrMapping/>
  </p:clrMapOvr>
</p:sld>
</file>

<file path=ppt/theme/theme1.xml><?xml version="1.0" encoding="utf-8"?>
<a:theme xmlns:a="http://schemas.openxmlformats.org/drawingml/2006/main" name="esupdays22--template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esupdays22--template4.potx</Template>
  <TotalTime>3742</TotalTime>
  <Words>1091</Words>
  <Application>Microsoft Office PowerPoint</Application>
  <PresentationFormat>Personnalisé</PresentationFormat>
  <Paragraphs>204</Paragraphs>
  <Slides>21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32" baseType="lpstr">
      <vt:lpstr>Aptos</vt:lpstr>
      <vt:lpstr>Arial</vt:lpstr>
      <vt:lpstr>Calibri</vt:lpstr>
      <vt:lpstr>DejaVu Sans</vt:lpstr>
      <vt:lpstr>Lucida Grande</vt:lpstr>
      <vt:lpstr>Oswald</vt:lpstr>
      <vt:lpstr>Oswald Bold</vt:lpstr>
      <vt:lpstr>Oswald Light</vt:lpstr>
      <vt:lpstr>Oswald Regular</vt:lpstr>
      <vt:lpstr>Wingdings</vt:lpstr>
      <vt:lpstr>esupdays22--template4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Julien Marchal</dc:creator>
  <cp:lastModifiedBy>Lucas Thouvenot</cp:lastModifiedBy>
  <cp:revision>82</cp:revision>
  <dcterms:modified xsi:type="dcterms:W3CDTF">2025-03-27T15:30:18Z</dcterms:modified>
</cp:coreProperties>
</file>