
<file path=[Content_Types].xml><?xml version="1.0" encoding="utf-8"?>
<Types xmlns="http://schemas.openxmlformats.org/package/2006/content-types">
  <Default Extension="png" ContentType="image/png"/>
  <Default Extension="web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356" r:id="rId2"/>
    <p:sldId id="358" r:id="rId3"/>
    <p:sldId id="367" r:id="rId4"/>
    <p:sldId id="368" r:id="rId5"/>
    <p:sldId id="383" r:id="rId6"/>
    <p:sldId id="374" r:id="rId7"/>
    <p:sldId id="376" r:id="rId8"/>
    <p:sldId id="377" r:id="rId9"/>
    <p:sldId id="378" r:id="rId10"/>
    <p:sldId id="362" r:id="rId11"/>
    <p:sldId id="385" r:id="rId12"/>
    <p:sldId id="370" r:id="rId13"/>
    <p:sldId id="384" r:id="rId14"/>
    <p:sldId id="382" r:id="rId15"/>
    <p:sldId id="381" r:id="rId16"/>
    <p:sldId id="372" r:id="rId17"/>
    <p:sldId id="373" r:id="rId18"/>
    <p:sldId id="369" r:id="rId19"/>
    <p:sldId id="371" r:id="rId20"/>
    <p:sldId id="375" r:id="rId21"/>
    <p:sldId id="379" r:id="rId22"/>
    <p:sldId id="380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6E7E"/>
    <a:srgbClr val="EE7E66"/>
    <a:srgbClr val="BB5C21"/>
    <a:srgbClr val="93C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76335" autoAdjust="0"/>
  </p:normalViewPr>
  <p:slideViewPr>
    <p:cSldViewPr snapToGrid="0">
      <p:cViewPr varScale="1">
        <p:scale>
          <a:sx n="104" d="100"/>
          <a:sy n="104" d="100"/>
        </p:scale>
        <p:origin x="12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E1C56-8C9E-42FE-BEA2-B2BEE5FE788F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431D8-B54C-466D-A53F-B7B35CEEEC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828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fork </a:t>
            </a:r>
            <a:r>
              <a:rPr lang="fr-FR" dirty="0" err="1"/>
              <a:t>Tanaguru</a:t>
            </a:r>
            <a:r>
              <a:rPr lang="fr-FR" dirty="0"/>
              <a:t> est disponible en ligne depuis le 8 juillet 2015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431D8-B54C-466D-A53F-B7B35CEEEC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04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4A4F1E-E8F4-43B5-839A-D9E6AE15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BDF5289A-7EB9-45DD-A0E4-F853873757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4250" y="2732284"/>
            <a:ext cx="9059402" cy="2095355"/>
          </a:xfrm>
        </p:spPr>
        <p:txBody>
          <a:bodyPr anchor="t" anchorCtr="0">
            <a:normAutofit/>
          </a:bodyPr>
          <a:lstStyle>
            <a:lvl1pPr algn="ctr">
              <a:defRPr sz="4400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sous-titre</a:t>
            </a:r>
          </a:p>
        </p:txBody>
      </p:sp>
    </p:spTree>
    <p:extLst>
      <p:ext uri="{BB962C8B-B14F-4D97-AF65-F5344CB8AC3E}">
        <p14:creationId xmlns:p14="http://schemas.microsoft.com/office/powerpoint/2010/main" val="283972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7739F0B-D1ED-4DF1-8BDC-0B5EE0EEABB2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F772195-BB76-4489-BC24-AD6F3CFF3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397B62-F9BA-4654-9B3D-A9F042F7F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295520-2CFA-400E-917D-597B07A80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49284C8-C964-41C7-B9D3-EC82D13E45FD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1C0E24B-C56C-4759-AB0B-C3F9022CB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50E4023-A8B3-4FBC-95ED-5E6C415CEB35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064B937-B732-4681-B4E7-474650CEA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vertical 1">
            <a:extLst>
              <a:ext uri="{FF2B5EF4-FFF2-40B4-BE49-F238E27FC236}">
                <a16:creationId xmlns:a16="http://schemas.microsoft.com/office/drawing/2014/main" id="{585CB3FB-CB65-4567-A1A1-596AABFBA0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8826A4-9998-4902-B369-B93BC4BCA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</p:spTree>
    <p:extLst>
      <p:ext uri="{BB962C8B-B14F-4D97-AF65-F5344CB8AC3E}">
        <p14:creationId xmlns:p14="http://schemas.microsoft.com/office/powerpoint/2010/main" val="19079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B0E099-6DAB-4696-A559-F01A13586C82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4E7AC2B-793D-4E30-8A50-E1DF3AD15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35730D-3729-40D4-B2F9-119CC3C7B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16E7E"/>
                </a:solidFill>
              </a:defRPr>
            </a:lvl1pPr>
            <a:lvl2pPr>
              <a:defRPr>
                <a:solidFill>
                  <a:srgbClr val="516E7E"/>
                </a:solidFill>
              </a:defRPr>
            </a:lvl2pPr>
            <a:lvl3pPr>
              <a:defRPr>
                <a:solidFill>
                  <a:srgbClr val="516E7E"/>
                </a:solidFill>
              </a:defRPr>
            </a:lvl3pPr>
            <a:lvl4pPr>
              <a:defRPr>
                <a:solidFill>
                  <a:srgbClr val="516E7E"/>
                </a:solidFill>
              </a:defRPr>
            </a:lvl4pPr>
            <a:lvl5pPr>
              <a:defRPr>
                <a:solidFill>
                  <a:srgbClr val="516E7E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3F83DD-78AB-432F-ADFD-8EF8565F3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92A28E-D549-478B-9F31-1DF839513A58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9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6B39FB-F3A0-4783-85F8-87FB779B1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FDD7F5-645C-488E-BB3C-952F2EF9B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040EB-1E9E-462B-8442-834E10273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Xaviéra</a:t>
            </a:r>
            <a:r>
              <a:rPr lang="fr-FR" dirty="0"/>
              <a:t> </a:t>
            </a:r>
            <a:r>
              <a:rPr lang="fr-FR" dirty="0" err="1"/>
              <a:t>AUTISSIER</a:t>
            </a:r>
            <a:r>
              <a:rPr lang="fr-FR" dirty="0"/>
              <a:t> - Université de Lorraine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E0EB3C1-9F83-44B9-BAFF-FF682DF5EA03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4F6C80-00B7-447B-ABD9-DB7F4D58CBE9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728E348-23EC-4ECD-9109-8A9AC5F530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24973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41948B-1EC4-42BF-A08E-8A12CF342E8C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66BD13-5EC8-4259-9845-DE21B102E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995CBB-21E4-438C-9B4B-66FD1F006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16E7E"/>
                </a:solidFill>
              </a:defRPr>
            </a:lvl1pPr>
            <a:lvl2pPr>
              <a:defRPr>
                <a:solidFill>
                  <a:srgbClr val="516E7E"/>
                </a:solidFill>
              </a:defRPr>
            </a:lvl2pPr>
            <a:lvl3pPr>
              <a:defRPr>
                <a:solidFill>
                  <a:srgbClr val="516E7E"/>
                </a:solidFill>
              </a:defRPr>
            </a:lvl3pPr>
            <a:lvl4pPr>
              <a:defRPr>
                <a:solidFill>
                  <a:srgbClr val="516E7E"/>
                </a:solidFill>
              </a:defRPr>
            </a:lvl4pPr>
            <a:lvl5pPr>
              <a:defRPr>
                <a:solidFill>
                  <a:srgbClr val="516E7E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835139-964F-46FF-BAC8-5A3C0D9C2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16E7E"/>
                </a:solidFill>
              </a:defRPr>
            </a:lvl1pPr>
            <a:lvl2pPr>
              <a:defRPr>
                <a:solidFill>
                  <a:srgbClr val="516E7E"/>
                </a:solidFill>
              </a:defRPr>
            </a:lvl2pPr>
            <a:lvl3pPr>
              <a:defRPr>
                <a:solidFill>
                  <a:srgbClr val="516E7E"/>
                </a:solidFill>
              </a:defRPr>
            </a:lvl3pPr>
            <a:lvl4pPr>
              <a:defRPr>
                <a:solidFill>
                  <a:srgbClr val="516E7E"/>
                </a:solidFill>
              </a:defRPr>
            </a:lvl4pPr>
            <a:lvl5pPr>
              <a:defRPr>
                <a:solidFill>
                  <a:srgbClr val="516E7E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13A155-8DC1-406B-AAF2-8DD9C37C5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48E976-0495-4DBF-808B-4E4A4FAC78FB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733DB13-A13E-4349-A6BA-3CF702762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0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6B3CCB8-61DD-4E61-A994-9CDC6C7A6032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B8BB248-E9FE-490F-ABA2-275E14B00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E0CB6B-7F2B-4D9B-B411-34A4A23E3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B2E5CE-B995-4BF9-BE8D-D71DEEB04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516E7E"/>
                </a:solidFill>
              </a:defRPr>
            </a:lvl1pPr>
            <a:lvl2pPr>
              <a:defRPr>
                <a:solidFill>
                  <a:srgbClr val="516E7E"/>
                </a:solidFill>
              </a:defRPr>
            </a:lvl2pPr>
            <a:lvl3pPr>
              <a:defRPr>
                <a:solidFill>
                  <a:srgbClr val="516E7E"/>
                </a:solidFill>
              </a:defRPr>
            </a:lvl3pPr>
            <a:lvl4pPr>
              <a:defRPr>
                <a:solidFill>
                  <a:srgbClr val="516E7E"/>
                </a:solidFill>
              </a:defRPr>
            </a:lvl4pPr>
            <a:lvl5pPr>
              <a:defRPr>
                <a:solidFill>
                  <a:srgbClr val="516E7E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2C70F92-87F3-412E-8CA1-5998C697BD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B7A2FD7-DBA7-472B-937A-A20DA9620F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516E7E"/>
                </a:solidFill>
              </a:defRPr>
            </a:lvl1pPr>
            <a:lvl2pPr>
              <a:defRPr>
                <a:solidFill>
                  <a:srgbClr val="516E7E"/>
                </a:solidFill>
              </a:defRPr>
            </a:lvl2pPr>
            <a:lvl3pPr>
              <a:defRPr>
                <a:solidFill>
                  <a:srgbClr val="516E7E"/>
                </a:solidFill>
              </a:defRPr>
            </a:lvl3pPr>
            <a:lvl4pPr>
              <a:defRPr>
                <a:solidFill>
                  <a:srgbClr val="516E7E"/>
                </a:solidFill>
              </a:defRPr>
            </a:lvl4pPr>
            <a:lvl5pPr>
              <a:defRPr>
                <a:solidFill>
                  <a:srgbClr val="516E7E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3548F56-BBD6-4801-8E76-40024651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A49D204-7B4F-424F-B9B4-8B6BC1407038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0FEC766-5016-4ACA-81EB-76CEFA8E63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6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72BFAB-134A-4193-B31E-A8CB81C00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4D9EC2-E2FA-4686-93D5-66706385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4A88DA3-2C2E-4EA6-8DF9-5F69674901A8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526EAD6-1165-4F1A-9A8B-534311A6A8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6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A362E7-0382-4889-BFD4-32B0A45B3E9B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27FA7C2-98FC-47E4-9535-04BA2F57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990043-A1A3-49EB-8FBB-6DAA78604738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FDE12E-0361-40AD-A296-85A2E3FCE0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4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0F46F2-B49C-4D55-90D8-DBDCE6F6BDB7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54E11E-A80D-4344-9DDB-762830553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68316D-B16B-460B-AFF5-C79D526B2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516E7E"/>
                </a:solidFill>
              </a:defRPr>
            </a:lvl1pPr>
            <a:lvl2pPr>
              <a:defRPr sz="2800">
                <a:solidFill>
                  <a:srgbClr val="516E7E"/>
                </a:solidFill>
              </a:defRPr>
            </a:lvl2pPr>
            <a:lvl3pPr>
              <a:defRPr sz="2400">
                <a:solidFill>
                  <a:srgbClr val="516E7E"/>
                </a:solidFill>
              </a:defRPr>
            </a:lvl3pPr>
            <a:lvl4pPr>
              <a:defRPr sz="2000">
                <a:solidFill>
                  <a:srgbClr val="516E7E"/>
                </a:solidFill>
              </a:defRPr>
            </a:lvl4pPr>
            <a:lvl5pPr>
              <a:defRPr sz="2000">
                <a:solidFill>
                  <a:srgbClr val="516E7E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D5596A-B093-42F2-A21B-F9621B6AF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>
                <a:solidFill>
                  <a:srgbClr val="516E7E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CBF995-55ED-41BE-B32A-B39D07D07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F149259-5D49-43AC-84F4-68C545E37FA6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r>
              <a:rPr lang="fr-FR" sz="2400" dirty="0">
                <a:solidFill>
                  <a:schemeClr val="tx1"/>
                </a:solidFill>
              </a:rPr>
              <a:t>v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A4B834-BC08-42ED-9A64-49427E8F59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2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BC475EE-0B64-475B-BD3E-BD0EF50AE2E7}"/>
              </a:ext>
            </a:extLst>
          </p:cNvPr>
          <p:cNvSpPr/>
          <p:nvPr userDrawn="1"/>
        </p:nvSpPr>
        <p:spPr>
          <a:xfrm>
            <a:off x="1905000" y="0"/>
            <a:ext cx="10287000" cy="4076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E2DD746-6EB6-40F4-ADC3-D85248F8C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516E7E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FF2A60F-08C8-406C-9881-E9DF88E494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4719310-16D4-400E-9FCE-6FA49B381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516E7E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60897F-79FE-440A-9BF3-C4D0CFB5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F6AC26F-4DD4-4E18-B63B-1028650C3E0F}"/>
              </a:ext>
            </a:extLst>
          </p:cNvPr>
          <p:cNvSpPr txBox="1"/>
          <p:nvPr userDrawn="1"/>
        </p:nvSpPr>
        <p:spPr>
          <a:xfrm>
            <a:off x="7450974" y="6353464"/>
            <a:ext cx="109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03F9529-15E7-479F-94DE-B300490E61FE}" type="slidenum">
              <a:rPr lang="fr-FR" sz="2400" smtClean="0">
                <a:solidFill>
                  <a:schemeClr val="tx1"/>
                </a:solidFill>
              </a:rPr>
              <a:t>‹N°›</a:t>
            </a:fld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95FF4F3-AD35-4315-955E-AB58CB58B2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0" y="6149082"/>
            <a:ext cx="1493195" cy="6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9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web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561269-0DB9-4049-A190-4C7107BD3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025B8E-B42D-4A5F-AC71-56436A0C8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842C28-07CB-457B-BF1A-BA2640C70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19/12/2024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0BA616-F42E-4203-A481-2E2483EA0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Xaviéra AUTISSIER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1612FC-518F-4601-A214-05F692606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5AEA4-6A5C-4605-B4F3-5A62B2867331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63694B-1E82-45E1-83AC-AB8D42F99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" y="0"/>
            <a:ext cx="12166208" cy="6858000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FB00DF2E-F781-4EF2-B596-D1AFBED1FEF6}"/>
              </a:ext>
            </a:extLst>
          </p:cNvPr>
          <p:cNvGrpSpPr/>
          <p:nvPr userDrawn="1"/>
        </p:nvGrpSpPr>
        <p:grpSpPr>
          <a:xfrm>
            <a:off x="33333" y="0"/>
            <a:ext cx="1810645" cy="651702"/>
            <a:chOff x="33333" y="0"/>
            <a:chExt cx="1810645" cy="651702"/>
          </a:xfrm>
        </p:grpSpPr>
        <p:pic>
          <p:nvPicPr>
            <p:cNvPr id="8" name="Image 7" descr="Logo université de Lorraine">
              <a:extLst>
                <a:ext uri="{FF2B5EF4-FFF2-40B4-BE49-F238E27FC236}">
                  <a16:creationId xmlns:a16="http://schemas.microsoft.com/office/drawing/2014/main" id="{9F6B8693-5EE8-4E37-B8A2-7BD6051582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058" y="27471"/>
              <a:ext cx="1595920" cy="555380"/>
            </a:xfrm>
            <a:prstGeom prst="rect">
              <a:avLst/>
            </a:prstGeom>
          </p:spPr>
        </p:pic>
        <p:pic>
          <p:nvPicPr>
            <p:cNvPr id="10" name="Picture 7" descr="Logo UL s'engage">
              <a:extLst>
                <a:ext uri="{FF2B5EF4-FFF2-40B4-BE49-F238E27FC236}">
                  <a16:creationId xmlns:a16="http://schemas.microsoft.com/office/drawing/2014/main" id="{87F0CB7C-2D1B-4A90-A03E-9A95B26D5FD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3" y="0"/>
              <a:ext cx="804867" cy="651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Image 10" descr="Logo Projet PLEIADES">
            <a:extLst>
              <a:ext uri="{FF2B5EF4-FFF2-40B4-BE49-F238E27FC236}">
                <a16:creationId xmlns:a16="http://schemas.microsoft.com/office/drawing/2014/main" id="{6283A07F-0C7F-4AE0-AE7E-1487E40ACE1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1" y="709718"/>
            <a:ext cx="1207029" cy="24274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902622C-E996-45A6-A4B0-0CF7FDBA2FAC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703" y="75896"/>
            <a:ext cx="777756" cy="76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93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webp"/><Relationship Id="rId5" Type="http://schemas.openxmlformats.org/officeDocument/2006/relationships/image" Target="../media/image17.PN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5B01CEC7-7454-4187-B54C-8CEB2787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89F95AF-2534-4D19-A07A-25DF75965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6299" y="3822270"/>
            <a:ext cx="9059402" cy="844298"/>
          </a:xfrm>
        </p:spPr>
        <p:txBody>
          <a:bodyPr/>
          <a:lstStyle/>
          <a:p>
            <a:r>
              <a:rPr lang="fr-FR" b="1" dirty="0">
                <a:latin typeface="+mn-lt"/>
              </a:rPr>
              <a:t>Outil d’audit automatique </a:t>
            </a:r>
            <a:r>
              <a:rPr lang="fr-FR" b="1" dirty="0" err="1">
                <a:latin typeface="+mn-lt"/>
              </a:rPr>
              <a:t>Tanaguru</a:t>
            </a:r>
            <a:endParaRPr lang="fr-FR" b="1" dirty="0">
              <a:latin typeface="+mn-lt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FB125C5-352D-4FD4-B905-D65A8727B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189" y="1633462"/>
            <a:ext cx="3785622" cy="168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19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3381086" y="426814"/>
            <a:ext cx="6427932" cy="758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Extension </a:t>
            </a:r>
            <a:r>
              <a:rPr lang="fr-FR" sz="4000" b="1" dirty="0" err="1"/>
              <a:t>wordpress</a:t>
            </a:r>
            <a:r>
              <a:rPr lang="fr-FR" sz="4000" b="1" dirty="0"/>
              <a:t> </a:t>
            </a:r>
            <a:r>
              <a:rPr lang="fr-FR" sz="4000" b="1" dirty="0" err="1"/>
              <a:t>Tanaguru</a:t>
            </a:r>
            <a:endParaRPr lang="fr-FR" sz="4000" b="1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13670"/>
            <a:ext cx="10515600" cy="2127379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Pour qui?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Tous les rédacteurs de contenus de sites web sous Wordpress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Pourquoi?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Vérifier l’accessibilité des contenus sans rien connaître au </a:t>
            </a:r>
            <a:r>
              <a:rPr lang="fr-FR" sz="2400" dirty="0" err="1">
                <a:solidFill>
                  <a:srgbClr val="516E7E"/>
                </a:solidFill>
              </a:rPr>
              <a:t>RGAA</a:t>
            </a:r>
            <a:endParaRPr lang="fr-FR" sz="2400" dirty="0">
              <a:solidFill>
                <a:srgbClr val="516E7E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Assurer la pérennité de l’accessibilité des sites web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Montée en compétence individuelle des rédacteurs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Comment?</a:t>
            </a:r>
          </a:p>
          <a:p>
            <a:endParaRPr lang="fr-FR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640B3B1-3D75-4E5C-A3F8-4B0B719ABD49}"/>
              </a:ext>
            </a:extLst>
          </p:cNvPr>
          <p:cNvGrpSpPr/>
          <p:nvPr/>
        </p:nvGrpSpPr>
        <p:grpSpPr>
          <a:xfrm>
            <a:off x="3603738" y="4348828"/>
            <a:ext cx="4708989" cy="1008263"/>
            <a:chOff x="3474428" y="4927166"/>
            <a:chExt cx="4771435" cy="829975"/>
          </a:xfrm>
        </p:grpSpPr>
        <p:pic>
          <p:nvPicPr>
            <p:cNvPr id="6" name="Image 5" descr="Logo Projet PLEIADES">
              <a:extLst>
                <a:ext uri="{FF2B5EF4-FFF2-40B4-BE49-F238E27FC236}">
                  <a16:creationId xmlns:a16="http://schemas.microsoft.com/office/drawing/2014/main" id="{A256D8C0-06DD-45FC-BEBA-CA91A5C7B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428" y="5021404"/>
              <a:ext cx="3184807" cy="640487"/>
            </a:xfrm>
            <a:prstGeom prst="rect">
              <a:avLst/>
            </a:prstGeom>
          </p:spPr>
        </p:pic>
        <p:pic>
          <p:nvPicPr>
            <p:cNvPr id="7" name="Image 6" descr="Logo Tanaguru">
              <a:extLst>
                <a:ext uri="{FF2B5EF4-FFF2-40B4-BE49-F238E27FC236}">
                  <a16:creationId xmlns:a16="http://schemas.microsoft.com/office/drawing/2014/main" id="{BC5C659D-705F-48A5-B433-6DE9F13A5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4695" y="4965752"/>
              <a:ext cx="761168" cy="751654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0FCE26ED-1BBA-4FC7-8021-C7C14A599399}"/>
                </a:ext>
              </a:extLst>
            </p:cNvPr>
            <p:cNvSpPr txBox="1"/>
            <p:nvPr/>
          </p:nvSpPr>
          <p:spPr>
            <a:xfrm>
              <a:off x="6877354" y="4927166"/>
              <a:ext cx="446124" cy="829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>
                  <a:solidFill>
                    <a:srgbClr val="516E7E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42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3344141" y="490602"/>
            <a:ext cx="7125376" cy="7277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Comment ça marche?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</a:p>
        </p:txBody>
      </p:sp>
      <p:pic>
        <p:nvPicPr>
          <p:cNvPr id="8" name="Image 7" descr="Illustration du serveur hébergeant le moteur d'audit de Tanaguru">
            <a:extLst>
              <a:ext uri="{FF2B5EF4-FFF2-40B4-BE49-F238E27FC236}">
                <a16:creationId xmlns:a16="http://schemas.microsoft.com/office/drawing/2014/main" id="{201AA65B-CEDC-440A-AEC8-6504C4807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64" y="2538156"/>
            <a:ext cx="1468500" cy="1781688"/>
          </a:xfrm>
          <a:prstGeom prst="rect">
            <a:avLst/>
          </a:prstGeom>
        </p:spPr>
      </p:pic>
      <p:pic>
        <p:nvPicPr>
          <p:cNvPr id="9" name="Image 8" descr="Logo Tanaguru Engine&#10;">
            <a:extLst>
              <a:ext uri="{FF2B5EF4-FFF2-40B4-BE49-F238E27FC236}">
                <a16:creationId xmlns:a16="http://schemas.microsoft.com/office/drawing/2014/main" id="{ADE394F9-256D-49F2-AD77-A5F24B464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949" y="4181539"/>
            <a:ext cx="2181529" cy="809738"/>
          </a:xfrm>
          <a:prstGeom prst="rect">
            <a:avLst/>
          </a:prstGeom>
        </p:spPr>
      </p:pic>
      <p:pic>
        <p:nvPicPr>
          <p:cNvPr id="11" name="Image 10" descr="Illustration d'un ordinateur permettant d'accéder au site Wordpress avec l'extension tanaguru pour analyser l'accessibilité des contenus ">
            <a:extLst>
              <a:ext uri="{FF2B5EF4-FFF2-40B4-BE49-F238E27FC236}">
                <a16:creationId xmlns:a16="http://schemas.microsoft.com/office/drawing/2014/main" id="{189F7843-9E12-4F30-8182-26ADF8DC0F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306" y="2583408"/>
            <a:ext cx="1736436" cy="1736436"/>
          </a:xfrm>
          <a:prstGeom prst="rect">
            <a:avLst/>
          </a:prstGeom>
        </p:spPr>
      </p:pic>
      <p:pic>
        <p:nvPicPr>
          <p:cNvPr id="12" name="Image 11" descr="Logo Tanaguru">
            <a:extLst>
              <a:ext uri="{FF2B5EF4-FFF2-40B4-BE49-F238E27FC236}">
                <a16:creationId xmlns:a16="http://schemas.microsoft.com/office/drawing/2014/main" id="{A8BA954B-B246-474C-9DE8-611D01EA8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47" y="4636965"/>
            <a:ext cx="762106" cy="752580"/>
          </a:xfrm>
          <a:prstGeom prst="rect">
            <a:avLst/>
          </a:prstGeom>
        </p:spPr>
      </p:pic>
      <p:pic>
        <p:nvPicPr>
          <p:cNvPr id="13" name="Image 12" descr="Logo Projet PLEIADES">
            <a:extLst>
              <a:ext uri="{FF2B5EF4-FFF2-40B4-BE49-F238E27FC236}">
                <a16:creationId xmlns:a16="http://schemas.microsoft.com/office/drawing/2014/main" id="{8E3550FB-1D09-4814-8B38-292ED1D27E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142" y="4183733"/>
            <a:ext cx="1778516" cy="357672"/>
          </a:xfrm>
          <a:prstGeom prst="rect">
            <a:avLst/>
          </a:prstGeom>
        </p:spPr>
      </p:pic>
      <p:sp>
        <p:nvSpPr>
          <p:cNvPr id="14" name="Flèche : courbe vers la droite 13" descr="Flèche aller-retour illustrant les échanges entre l'extension wordpress et le moteur d'audit Tanaguru. Elle schématise le fait que l'extension communique directement avec le moteur d'audit, lui envoie les pages à analyser et récupère les résultats des audits.">
            <a:extLst>
              <a:ext uri="{FF2B5EF4-FFF2-40B4-BE49-F238E27FC236}">
                <a16:creationId xmlns:a16="http://schemas.microsoft.com/office/drawing/2014/main" id="{D88990C9-CB9C-41D7-9088-7826D4952401}"/>
              </a:ext>
            </a:extLst>
          </p:cNvPr>
          <p:cNvSpPr/>
          <p:nvPr/>
        </p:nvSpPr>
        <p:spPr>
          <a:xfrm>
            <a:off x="3749964" y="3057236"/>
            <a:ext cx="3592945" cy="809738"/>
          </a:xfrm>
          <a:prstGeom prst="curvedRightArrow">
            <a:avLst>
              <a:gd name="adj1" fmla="val 25000"/>
              <a:gd name="adj2" fmla="val 22612"/>
              <a:gd name="adj3" fmla="val 25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CA1F83-835A-418A-B8AD-A111B948109E}"/>
              </a:ext>
            </a:extLst>
          </p:cNvPr>
          <p:cNvSpPr txBox="1"/>
          <p:nvPr/>
        </p:nvSpPr>
        <p:spPr>
          <a:xfrm>
            <a:off x="7997190" y="4451937"/>
            <a:ext cx="312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+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27EAA0-DE04-4CED-B786-43A17AAB97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501" y="4016428"/>
            <a:ext cx="705427" cy="69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88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3390323" y="436050"/>
            <a:ext cx="7125376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Fonctionnalités de l’extension Wordpress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28597"/>
            <a:ext cx="10515600" cy="2127379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Test les critères automatisables du </a:t>
            </a:r>
            <a:r>
              <a:rPr lang="fr-FR" dirty="0" err="1">
                <a:solidFill>
                  <a:srgbClr val="516E7E"/>
                </a:solidFill>
              </a:rPr>
              <a:t>RGAA</a:t>
            </a:r>
            <a:r>
              <a:rPr lang="fr-FR" dirty="0">
                <a:solidFill>
                  <a:srgbClr val="516E7E"/>
                </a:solidFill>
              </a:rPr>
              <a:t> concernant les contenus de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Audit sur tous types de contenus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Configuration d’audit depuis l’extension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Consultation des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Affichage du nombre d’anomalies et de la tendance d’évolution dans le tableau de bord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Vulgarisation des critères du </a:t>
            </a:r>
            <a:r>
              <a:rPr lang="fr-FR" dirty="0" err="1">
                <a:solidFill>
                  <a:srgbClr val="516E7E"/>
                </a:solidFill>
              </a:rPr>
              <a:t>RGAA</a:t>
            </a:r>
            <a:endParaRPr lang="fr-FR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</a:p>
        </p:txBody>
      </p:sp>
    </p:spTree>
    <p:extLst>
      <p:ext uri="{BB962C8B-B14F-4D97-AF65-F5344CB8AC3E}">
        <p14:creationId xmlns:p14="http://schemas.microsoft.com/office/powerpoint/2010/main" val="160487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118" y="558799"/>
            <a:ext cx="5034135" cy="6967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Tableau de bord pages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4AD31B8-C5CC-464F-A176-902EC8DA8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551" y="1768764"/>
            <a:ext cx="9372898" cy="332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19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533" y="549563"/>
            <a:ext cx="5034135" cy="696716"/>
          </a:xfrm>
        </p:spPr>
        <p:txBody>
          <a:bodyPr>
            <a:normAutofit/>
          </a:bodyPr>
          <a:lstStyle/>
          <a:p>
            <a:r>
              <a:rPr lang="fr-FR" sz="4000" b="1" dirty="0"/>
              <a:t>Guide de contribution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80766E-768C-4938-8AF4-EB1BE6C15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642" y="1316182"/>
            <a:ext cx="6078026" cy="485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08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247" y="573913"/>
            <a:ext cx="2318644" cy="6967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Historique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14EB40B-DDB2-4FE8-AD24-5813CC493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502" y="1144679"/>
            <a:ext cx="6559468" cy="511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51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26F3F5-4D1A-4C80-A96D-D958FCB7A2A3}"/>
              </a:ext>
            </a:extLst>
          </p:cNvPr>
          <p:cNvSpPr txBox="1">
            <a:spLocks/>
          </p:cNvSpPr>
          <p:nvPr/>
        </p:nvSpPr>
        <p:spPr>
          <a:xfrm>
            <a:off x="3360305" y="472996"/>
            <a:ext cx="2779568" cy="723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16E7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La suite…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EC4054BA-29C0-41E4-9957-9B101710C2F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Finalisation des corrections sur l’extension WP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Début du déploiement à l’UL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V2 en cours de réflexion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Extension Drupal?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</a:p>
        </p:txBody>
      </p:sp>
    </p:spTree>
    <p:extLst>
      <p:ext uri="{BB962C8B-B14F-4D97-AF65-F5344CB8AC3E}">
        <p14:creationId xmlns:p14="http://schemas.microsoft.com/office/powerpoint/2010/main" val="1627638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118" y="379795"/>
            <a:ext cx="2303484" cy="799645"/>
          </a:xfrm>
        </p:spPr>
        <p:txBody>
          <a:bodyPr>
            <a:normAutofit/>
          </a:bodyPr>
          <a:lstStyle/>
          <a:p>
            <a:r>
              <a:rPr lang="fr-FR" sz="4000" b="1" dirty="0"/>
              <a:t>Merci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322ACBD-58E1-4283-90F3-CC533AF36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899" y="1484240"/>
            <a:ext cx="5642708" cy="3725069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2168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8118"/>
          </a:xfrm>
        </p:spPr>
        <p:txBody>
          <a:bodyPr>
            <a:normAutofit/>
          </a:bodyPr>
          <a:lstStyle/>
          <a:p>
            <a:r>
              <a:rPr lang="fr-FR" sz="4400" b="1" dirty="0"/>
              <a:t>Démo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47A2E9-B990-4BB5-A8A7-6C0E369204D7}"/>
              </a:ext>
            </a:extLst>
          </p:cNvPr>
          <p:cNvSpPr/>
          <p:nvPr/>
        </p:nvSpPr>
        <p:spPr>
          <a:xfrm>
            <a:off x="2139019" y="2672834"/>
            <a:ext cx="3956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516E7E"/>
                </a:solidFill>
              </a:rPr>
              <a:t>Audit du site de la </a:t>
            </a:r>
            <a:r>
              <a:rPr lang="fr-FR" sz="2800" dirty="0" err="1">
                <a:solidFill>
                  <a:srgbClr val="516E7E"/>
                </a:solidFill>
              </a:rPr>
              <a:t>Dinum</a:t>
            </a:r>
            <a:endParaRPr lang="fr-FR" sz="2800" dirty="0">
              <a:solidFill>
                <a:srgbClr val="516E7E"/>
              </a:solidFill>
            </a:endParaRPr>
          </a:p>
        </p:txBody>
      </p:sp>
      <p:pic>
        <p:nvPicPr>
          <p:cNvPr id="7" name="Image 6" descr="QrCode renvoyant vers le site de la DINUM https://www.numerique.gouv.fr/dinum/">
            <a:extLst>
              <a:ext uri="{FF2B5EF4-FFF2-40B4-BE49-F238E27FC236}">
                <a16:creationId xmlns:a16="http://schemas.microsoft.com/office/drawing/2014/main" id="{9317B320-E4AA-4545-AF67-02CC66DE6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249" y="2026542"/>
            <a:ext cx="2017193" cy="1968670"/>
          </a:xfrm>
          <a:prstGeom prst="rect">
            <a:avLst/>
          </a:prstGeom>
          <a:ln cap="rnd">
            <a:solidFill>
              <a:srgbClr val="EE7E66"/>
            </a:solidFill>
          </a:ln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0819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C7B384E-C6A8-47F0-AE54-357817040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936" y="646769"/>
            <a:ext cx="2967264" cy="900528"/>
          </a:xfrm>
        </p:spPr>
        <p:txBody>
          <a:bodyPr>
            <a:normAutofit/>
          </a:bodyPr>
          <a:lstStyle/>
          <a:p>
            <a:r>
              <a:rPr lang="fr-FR" sz="4400" b="1" dirty="0"/>
              <a:t>Démo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47A2E9-B990-4BB5-A8A7-6C0E369204D7}"/>
              </a:ext>
            </a:extLst>
          </p:cNvPr>
          <p:cNvSpPr/>
          <p:nvPr/>
        </p:nvSpPr>
        <p:spPr>
          <a:xfrm>
            <a:off x="2139019" y="2672834"/>
            <a:ext cx="4898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516E7E"/>
                </a:solidFill>
              </a:rPr>
              <a:t>Audit des pages d’un site de test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47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E451D5B-79CC-4550-887E-89E83B9D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983" y="425804"/>
            <a:ext cx="6679664" cy="1385093"/>
          </a:xfrm>
        </p:spPr>
        <p:txBody>
          <a:bodyPr>
            <a:normAutofit/>
          </a:bodyPr>
          <a:lstStyle/>
          <a:p>
            <a:r>
              <a:rPr lang="fr-FR" sz="4000" b="1" dirty="0"/>
              <a:t>Plateforme d’audit automatique </a:t>
            </a:r>
            <a:r>
              <a:rPr lang="fr-FR" sz="4000" b="1" dirty="0" err="1"/>
              <a:t>Tanaguru</a:t>
            </a:r>
            <a:endParaRPr lang="fr-FR" sz="4000" b="1" dirty="0"/>
          </a:p>
        </p:txBody>
      </p:sp>
      <p:pic>
        <p:nvPicPr>
          <p:cNvPr id="4" name="Image 3" descr="Logo Tanaguru Engine&#10;">
            <a:extLst>
              <a:ext uri="{FF2B5EF4-FFF2-40B4-BE49-F238E27FC236}">
                <a16:creationId xmlns:a16="http://schemas.microsoft.com/office/drawing/2014/main" id="{38E31EFE-9719-44B8-AA02-26893E488F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99" y="2038703"/>
            <a:ext cx="2181529" cy="80973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B633-4D58-4D83-9F98-B167C6EE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9085" y="2733347"/>
            <a:ext cx="10515600" cy="1500187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516E7E"/>
                </a:solidFill>
              </a:rPr>
              <a:t>Audit des sites en ligne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516E7E"/>
                </a:solidFill>
              </a:rPr>
              <a:t>Accessibilité des critères qui peuvent être testés de manière automatique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516E7E"/>
                </a:solidFill>
              </a:rPr>
              <a:t>Fork du projet </a:t>
            </a:r>
            <a:r>
              <a:rPr lang="fr-FR" sz="2800" dirty="0" err="1">
                <a:solidFill>
                  <a:srgbClr val="516E7E"/>
                </a:solidFill>
              </a:rPr>
              <a:t>Asqatasun</a:t>
            </a:r>
            <a:r>
              <a:rPr lang="fr-FR" sz="2800" dirty="0">
                <a:solidFill>
                  <a:srgbClr val="516E7E"/>
                </a:solidFill>
              </a:rPr>
              <a:t> (2015)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516E7E"/>
                </a:solidFill>
              </a:rPr>
              <a:t>Évaluation partielle de l’accessibilité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516E7E"/>
                </a:solidFill>
              </a:rPr>
              <a:t>Instance open source installée sur un serveur UL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800" dirty="0">
              <a:solidFill>
                <a:srgbClr val="516E7E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800" dirty="0">
              <a:solidFill>
                <a:srgbClr val="516E7E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800" dirty="0">
              <a:solidFill>
                <a:srgbClr val="516E7E"/>
              </a:solidFill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5290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47" y="447963"/>
            <a:ext cx="1588970" cy="696716"/>
          </a:xfrm>
        </p:spPr>
        <p:txBody>
          <a:bodyPr/>
          <a:lstStyle/>
          <a:p>
            <a:r>
              <a:rPr lang="fr-FR" b="1" dirty="0"/>
              <a:t>Logs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409513F-6926-4F0D-86A2-E63B84A7E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203" y="1445491"/>
            <a:ext cx="6109812" cy="496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01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45" y="447963"/>
            <a:ext cx="5431299" cy="696716"/>
          </a:xfrm>
        </p:spPr>
        <p:txBody>
          <a:bodyPr>
            <a:normAutofit/>
          </a:bodyPr>
          <a:lstStyle/>
          <a:p>
            <a:r>
              <a:rPr lang="fr-FR" b="1" dirty="0"/>
              <a:t>Configuration extension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E366F28-571B-4B18-8DFD-6605F853D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881" y="1685637"/>
            <a:ext cx="2828470" cy="448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3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46" y="447963"/>
            <a:ext cx="3519371" cy="6967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Lancer un audit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EBA5D28-2681-4F5C-82A7-CE1F0B1DE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731" y="983670"/>
            <a:ext cx="4041873" cy="560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4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2832D77B-5E57-498D-BE15-1640A254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672" y="521240"/>
            <a:ext cx="6827983" cy="1270963"/>
          </a:xfrm>
        </p:spPr>
        <p:txBody>
          <a:bodyPr>
            <a:normAutofit/>
          </a:bodyPr>
          <a:lstStyle/>
          <a:p>
            <a:r>
              <a:rPr lang="fr-FR" sz="4000" b="1" dirty="0"/>
              <a:t>Fonctionnalités de la plateforme </a:t>
            </a:r>
            <a:r>
              <a:rPr lang="fr-FR" sz="4000" b="1" dirty="0" err="1"/>
              <a:t>Tanaguru</a:t>
            </a:r>
            <a:endParaRPr lang="fr-FR" sz="4000" b="1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D98F719-37BF-402C-AAA6-C8E3B24D76B6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Test de tous les critères automatisables d’un audit de 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Audit sur page / site / scénario de navigation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Configuration d’audit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Choix du référentiel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Pages à éviter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Profondeur de navigation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Choix du moteur de navigation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516E7E"/>
                </a:solidFill>
              </a:rPr>
              <a:t>Taille échantillon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Archivage des audits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Partage de projets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dirty="0">
              <a:solidFill>
                <a:srgbClr val="516E7E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D97A150-41DA-4BB8-84F7-15F46ED69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29744"/>
            <a:ext cx="2352675" cy="194310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9255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964" y="136978"/>
            <a:ext cx="7049655" cy="1088118"/>
          </a:xfrm>
        </p:spPr>
        <p:txBody>
          <a:bodyPr>
            <a:normAutofit/>
          </a:bodyPr>
          <a:lstStyle/>
          <a:p>
            <a:r>
              <a:rPr lang="fr-FR" sz="4000" b="1" dirty="0"/>
              <a:t>Résultats d’audit de la plateforme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6D354CE-5FF6-47AB-BBAB-203715F6E65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7156502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Récapitulatif de l’audit avec les pages de l’échantillon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Vue d’ensemble sous forme de graphes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Tableau de synthèse du résultat de chaque critère pour toutes les pages de l’échantillon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Possibilité d’exporter les résultats de l’audit au format CSV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16E7E"/>
                </a:solidFill>
              </a:rPr>
              <a:t>Description du critère en erreur et liste de toutes les pages comportant la même anomalie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800" dirty="0">
              <a:solidFill>
                <a:srgbClr val="516E7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800" dirty="0">
              <a:solidFill>
                <a:srgbClr val="516E7E"/>
              </a:solidFill>
            </a:endParaRPr>
          </a:p>
        </p:txBody>
      </p:sp>
      <p:pic>
        <p:nvPicPr>
          <p:cNvPr id="13" name="Image 12" descr="Image 2 formats de graphes qui mettent en valeur les critères du RGAA en anomalie ainsi que la liste des différentes thématiques du RGAA et le nombre d'anomalies rencontrées dans chacune d'elles.">
            <a:extLst>
              <a:ext uri="{FF2B5EF4-FFF2-40B4-BE49-F238E27FC236}">
                <a16:creationId xmlns:a16="http://schemas.microsoft.com/office/drawing/2014/main" id="{C8BCBF55-63F8-4EE5-A5F1-6EF641B87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702" y="1690688"/>
            <a:ext cx="4120827" cy="3382153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6816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773" y="355008"/>
            <a:ext cx="5617029" cy="799645"/>
          </a:xfrm>
        </p:spPr>
        <p:txBody>
          <a:bodyPr>
            <a:normAutofit/>
          </a:bodyPr>
          <a:lstStyle/>
          <a:p>
            <a:r>
              <a:rPr lang="fr-FR" sz="4000" b="1" dirty="0"/>
              <a:t>Configuration audit 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36F438-EC79-4F18-BA01-9CB0B2D8C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734" y="1253331"/>
            <a:ext cx="3532079" cy="490566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92EC3E1-DC76-4B26-A93A-910816096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359" y="1056708"/>
            <a:ext cx="3320408" cy="490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87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D404368-C722-4402-9C9B-E736F4B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0771" y="380003"/>
            <a:ext cx="2395847" cy="799645"/>
          </a:xfrm>
        </p:spPr>
        <p:txBody>
          <a:bodyPr>
            <a:normAutofit/>
          </a:bodyPr>
          <a:lstStyle/>
          <a:p>
            <a:r>
              <a:rPr lang="fr-FR" sz="4000" b="1" dirty="0"/>
              <a:t>Archives 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980920B-C2C2-4A17-BD28-9526C66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Xaviéra AUTISSIER - Université de Lorraine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FD9C268-E326-498E-B172-D2CE8FA18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108" y="1179648"/>
            <a:ext cx="5375566" cy="492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2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720" y="540327"/>
            <a:ext cx="2078498" cy="6967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Synthèse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020F923-21DB-4FF1-8C5C-092007DFC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677" y="1128830"/>
            <a:ext cx="4013082" cy="527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77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0956" y="598368"/>
            <a:ext cx="2798935" cy="696716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Récapitulatif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2B500A4-4C02-458C-93F0-A8EAEEBB8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897" y="1242291"/>
            <a:ext cx="3579410" cy="503843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DE28FC3-763B-4F47-9A4D-2B796213A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657" y="2770764"/>
            <a:ext cx="474345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6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9C691-8774-4E74-BE55-A1F494D14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701" y="521854"/>
            <a:ext cx="2078498" cy="696716"/>
          </a:xfrm>
        </p:spPr>
        <p:txBody>
          <a:bodyPr>
            <a:normAutofit/>
          </a:bodyPr>
          <a:lstStyle/>
          <a:p>
            <a:r>
              <a:rPr lang="fr-FR" sz="4000" b="1" dirty="0"/>
              <a:t>Critères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00AA5A-DA1F-492B-99C4-68B63DA44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296" y="1286427"/>
            <a:ext cx="6040582" cy="463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039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2927</TotalTime>
  <Words>392</Words>
  <Application>Microsoft Office PowerPoint</Application>
  <PresentationFormat>Grand écran</PresentationFormat>
  <Paragraphs>83</Paragraphs>
  <Slides>22</Slides>
  <Notes>1</Notes>
  <HiddenSlides>5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Thème Office</vt:lpstr>
      <vt:lpstr>Outil d’audit automatique Tanaguru</vt:lpstr>
      <vt:lpstr>Plateforme d’audit automatique Tanaguru</vt:lpstr>
      <vt:lpstr>Fonctionnalités de la plateforme Tanaguru</vt:lpstr>
      <vt:lpstr>Résultats d’audit de la plateforme</vt:lpstr>
      <vt:lpstr>Configuration audit </vt:lpstr>
      <vt:lpstr>Archives </vt:lpstr>
      <vt:lpstr>Synthèse</vt:lpstr>
      <vt:lpstr>Récapitulatif</vt:lpstr>
      <vt:lpstr>Critères</vt:lpstr>
      <vt:lpstr>Présentation PowerPoint</vt:lpstr>
      <vt:lpstr>Présentation PowerPoint</vt:lpstr>
      <vt:lpstr>Présentation PowerPoint</vt:lpstr>
      <vt:lpstr>Tableau de bord pages</vt:lpstr>
      <vt:lpstr>Guide de contribution</vt:lpstr>
      <vt:lpstr>Historique</vt:lpstr>
      <vt:lpstr>Présentation PowerPoint</vt:lpstr>
      <vt:lpstr>Merci</vt:lpstr>
      <vt:lpstr>Démo</vt:lpstr>
      <vt:lpstr>Démo</vt:lpstr>
      <vt:lpstr>Logs</vt:lpstr>
      <vt:lpstr>Configuration extension</vt:lpstr>
      <vt:lpstr>Lancer un audit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Laure-Elise Briois</dc:creator>
  <cp:lastModifiedBy>Xaviera Autissier</cp:lastModifiedBy>
  <cp:revision>91</cp:revision>
  <dcterms:created xsi:type="dcterms:W3CDTF">2023-11-09T14:38:59Z</dcterms:created>
  <dcterms:modified xsi:type="dcterms:W3CDTF">2025-03-31T08:27:34Z</dcterms:modified>
</cp:coreProperties>
</file>