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1" r:id="rId4"/>
    <p:sldId id="259" r:id="rId5"/>
    <p:sldId id="266" r:id="rId6"/>
    <p:sldId id="265" r:id="rId7"/>
    <p:sldId id="258" r:id="rId8"/>
    <p:sldId id="358" r:id="rId9"/>
    <p:sldId id="367" r:id="rId10"/>
    <p:sldId id="368" r:id="rId11"/>
    <p:sldId id="369" r:id="rId12"/>
    <p:sldId id="362" r:id="rId13"/>
    <p:sldId id="385" r:id="rId14"/>
    <p:sldId id="370" r:id="rId15"/>
    <p:sldId id="371" r:id="rId16"/>
    <p:sldId id="372" r:id="rId17"/>
    <p:sldId id="373" r:id="rId18"/>
  </p:sldIdLst>
  <p:sldSz cx="10080625" cy="5670550"/>
  <p:notesSz cx="7559675" cy="106918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6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037"/>
    <a:srgbClr val="2273B9"/>
    <a:srgbClr val="1D5CAB"/>
    <a:srgbClr val="1C5CAA"/>
    <a:srgbClr val="B7C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29"/>
    <p:restoredTop sz="94707"/>
  </p:normalViewPr>
  <p:slideViewPr>
    <p:cSldViewPr snapToGrid="0" snapToObjects="1">
      <p:cViewPr varScale="1">
        <p:scale>
          <a:sx n="127" d="100"/>
          <a:sy n="127" d="100"/>
        </p:scale>
        <p:origin x="138" y="414"/>
      </p:cViewPr>
      <p:guideLst>
        <p:guide orient="horz" pos="1786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40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7842D-10D9-DD49-B032-D8337C444EB9}" type="datetimeFigureOut">
              <a:rPr lang="fr-FR" smtClean="0"/>
              <a:t>28/03/2025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DCF9C-82EC-234D-8001-00815913CE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653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17B8B1-0B5E-46A2-9DF0-EA53B2D22AA7}" type="datetimeFigureOut">
              <a:rPr lang="fr-FR" smtClean="0"/>
              <a:t>29/03/2025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52D8D-AD88-4D7A-8730-C379C2920D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012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 fork </a:t>
            </a:r>
            <a:r>
              <a:rPr lang="fr-FR" dirty="0" err="1"/>
              <a:t>Tanaguru</a:t>
            </a:r>
            <a:r>
              <a:rPr lang="fr-FR" dirty="0"/>
              <a:t> est disponible en ligne depuis le 8 juillet 2015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431D8-B54C-466D-A53F-B7B35CEEEC5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6045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47400" y="288000"/>
            <a:ext cx="1452600" cy="651960"/>
          </a:xfrm>
          <a:prstGeom prst="rect">
            <a:avLst/>
          </a:prstGeom>
          <a:ln>
            <a:noFill/>
          </a:ln>
        </p:spPr>
      </p:pic>
      <p:sp>
        <p:nvSpPr>
          <p:cNvPr id="11" name="CustomShape 4"/>
          <p:cNvSpPr/>
          <p:nvPr userDrawn="1"/>
        </p:nvSpPr>
        <p:spPr>
          <a:xfrm>
            <a:off x="216000" y="216000"/>
            <a:ext cx="1728000" cy="792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2" name="Line 5"/>
          <p:cNvSpPr/>
          <p:nvPr userDrawn="1"/>
        </p:nvSpPr>
        <p:spPr>
          <a:xfrm>
            <a:off x="720000" y="2808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27" name="Espace réservé du texte 26"/>
          <p:cNvSpPr>
            <a:spLocks noGrp="1"/>
          </p:cNvSpPr>
          <p:nvPr>
            <p:ph type="body" sz="quarter" idx="10" hasCustomPrompt="1"/>
          </p:nvPr>
        </p:nvSpPr>
        <p:spPr>
          <a:xfrm>
            <a:off x="4535488" y="4625064"/>
            <a:ext cx="4498975" cy="962025"/>
          </a:xfrm>
          <a:prstGeom prst="rect">
            <a:avLst/>
          </a:prstGeom>
        </p:spPr>
        <p:txBody>
          <a:bodyPr vert="horz"/>
          <a:lstStyle>
            <a:lvl1pPr>
              <a:defRPr sz="1600">
                <a:solidFill>
                  <a:srgbClr val="A6A6A6"/>
                </a:solidFill>
                <a:latin typeface="+mn-lt"/>
                <a:cs typeface="Arial"/>
              </a:defRPr>
            </a:lvl1pPr>
          </a:lstStyle>
          <a:p>
            <a:pPr lvl="0"/>
            <a:r>
              <a:rPr lang="fr-FR" dirty="0"/>
              <a:t> –  Etablissement A</a:t>
            </a:r>
          </a:p>
          <a:p>
            <a:pPr lvl="0"/>
            <a:r>
              <a:rPr lang="fr-FR" dirty="0"/>
              <a:t> –  Etablissement B</a:t>
            </a:r>
          </a:p>
          <a:p>
            <a:pPr lvl="0"/>
            <a:r>
              <a:rPr lang="fr-FR" dirty="0"/>
              <a:t> –  Etablissement C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 hasCustomPrompt="1"/>
          </p:nvPr>
        </p:nvSpPr>
        <p:spPr>
          <a:xfrm>
            <a:off x="720725" y="4625064"/>
            <a:ext cx="3814763" cy="962025"/>
          </a:xfrm>
          <a:prstGeom prst="rect">
            <a:avLst/>
          </a:prstGeom>
        </p:spPr>
        <p:txBody>
          <a:bodyPr vert="horz"/>
          <a:lstStyle>
            <a:lvl1pPr algn="r">
              <a:defRPr sz="16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Intervenant 1</a:t>
            </a:r>
          </a:p>
          <a:p>
            <a:pPr lvl="0"/>
            <a:r>
              <a:rPr lang="fr-FR" dirty="0"/>
              <a:t>Intervenant 2, Intervenant 3</a:t>
            </a:r>
          </a:p>
          <a:p>
            <a:pPr lvl="0"/>
            <a:r>
              <a:rPr lang="fr-FR" dirty="0"/>
              <a:t>Intervenant 4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4" y="2861139"/>
            <a:ext cx="8423275" cy="1593386"/>
          </a:xfrm>
          <a:prstGeom prst="rect">
            <a:avLst/>
          </a:prstGeom>
        </p:spPr>
        <p:txBody>
          <a:bodyPr vert="horz" lIns="0" tIns="46800" rIns="0" bIns="46800"/>
          <a:lstStyle>
            <a:lvl1pPr>
              <a:defRPr sz="4000" b="0" i="0" cap="all" baseline="0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Titre principal (présentation)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046E444-B257-2C4D-8650-5797C88D0A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5191" y="234862"/>
            <a:ext cx="1554578" cy="700075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83461"/>
            <a:ext cx="2084960" cy="1008000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7B4583E-A1A7-4BC3-A91B-3142EED4E9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76"/>
          <a:stretch/>
        </p:blipFill>
        <p:spPr>
          <a:xfrm>
            <a:off x="3110738" y="1427442"/>
            <a:ext cx="3859148" cy="85938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B6B6441-ACA0-4F87-BDF7-49B1F4BD06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7370" y="308670"/>
            <a:ext cx="2318676" cy="51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307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6B39FB-F3A0-4783-85F8-87FB779B1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>
                <a:solidFill>
                  <a:srgbClr val="516E7E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FDD7F5-645C-488E-BB3C-952F2EF9B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040EB-1E9E-462B-8442-834E10273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Xaviéra</a:t>
            </a:r>
            <a:r>
              <a:rPr lang="fr-FR" dirty="0"/>
              <a:t> </a:t>
            </a:r>
            <a:r>
              <a:rPr lang="fr-FR" dirty="0" err="1"/>
              <a:t>AUTISSIER</a:t>
            </a:r>
            <a:r>
              <a:rPr lang="fr-FR" dirty="0"/>
              <a:t> - Université de Lorraine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E0EB3C1-9F83-44B9-BAFF-FF682DF5EA03}"/>
              </a:ext>
            </a:extLst>
          </p:cNvPr>
          <p:cNvSpPr txBox="1"/>
          <p:nvPr userDrawn="1"/>
        </p:nvSpPr>
        <p:spPr>
          <a:xfrm>
            <a:off x="6160636" y="5253374"/>
            <a:ext cx="901440" cy="397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4F6C80-00B7-447B-ABD9-DB7F4D58CBE9}" type="slidenum">
              <a:rPr lang="fr-FR" sz="1984" smtClean="0">
                <a:solidFill>
                  <a:schemeClr val="tx1"/>
                </a:solidFill>
              </a:rPr>
              <a:t>‹N°›</a:t>
            </a:fld>
            <a:endParaRPr lang="fr-FR" sz="1984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54864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sp>
        <p:nvSpPr>
          <p:cNvPr id="9" name="Line 3"/>
          <p:cNvSpPr/>
          <p:nvPr userDrawn="1"/>
        </p:nvSpPr>
        <p:spPr>
          <a:xfrm>
            <a:off x="720000" y="3240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720725" y="3296375"/>
            <a:ext cx="8423275" cy="1743938"/>
          </a:xfrm>
          <a:prstGeom prst="rect">
            <a:avLst/>
          </a:prstGeom>
        </p:spPr>
        <p:txBody>
          <a:bodyPr vert="horz" lIns="0" tIns="46800" rIns="0"/>
          <a:lstStyle>
            <a:lvl1pPr>
              <a:defRPr sz="4000" b="0" cap="all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v1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720725" y="1741488"/>
            <a:ext cx="8423275" cy="1433512"/>
          </a:xfrm>
          <a:prstGeom prst="rect">
            <a:avLst/>
          </a:prstGeom>
        </p:spPr>
        <p:txBody>
          <a:bodyPr vert="horz" lIns="0" tIns="4680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1968CB-35FD-4580-AF7A-B7A2ABF9B2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76"/>
          <a:stretch/>
        </p:blipFill>
        <p:spPr>
          <a:xfrm>
            <a:off x="3896037" y="279946"/>
            <a:ext cx="2343324" cy="52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0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sp>
        <p:nvSpPr>
          <p:cNvPr id="9" name="Line 3"/>
          <p:cNvSpPr/>
          <p:nvPr userDrawn="1"/>
        </p:nvSpPr>
        <p:spPr>
          <a:xfrm>
            <a:off x="4200070" y="3240000"/>
            <a:ext cx="5735929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4200071" y="3296375"/>
            <a:ext cx="5735929" cy="1743938"/>
          </a:xfrm>
          <a:prstGeom prst="rect">
            <a:avLst/>
          </a:prstGeom>
        </p:spPr>
        <p:txBody>
          <a:bodyPr vert="horz" lIns="0" rIns="0"/>
          <a:lstStyle>
            <a:lvl1pPr>
              <a:defRPr sz="4000" b="0" cap="all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v2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4200071" y="1741488"/>
            <a:ext cx="5735929" cy="1433512"/>
          </a:xfrm>
          <a:prstGeom prst="rect">
            <a:avLst/>
          </a:prstGeom>
        </p:spPr>
        <p:txBody>
          <a:bodyPr vert="horz" lIns="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D31ADF9-22E7-4BF6-B05D-C99F0BE3F3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76"/>
          <a:stretch/>
        </p:blipFill>
        <p:spPr>
          <a:xfrm>
            <a:off x="5896372" y="309135"/>
            <a:ext cx="2343324" cy="52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03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à coins arrondis 18"/>
          <p:cNvSpPr/>
          <p:nvPr userDrawn="1"/>
        </p:nvSpPr>
        <p:spPr>
          <a:xfrm>
            <a:off x="1309234" y="698472"/>
            <a:ext cx="7471909" cy="3202086"/>
          </a:xfrm>
          <a:prstGeom prst="roundRect">
            <a:avLst>
              <a:gd name="adj" fmla="val 2786"/>
            </a:avLst>
          </a:prstGeom>
          <a:solidFill>
            <a:srgbClr val="2273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1308100" y="4352271"/>
            <a:ext cx="7471909" cy="769937"/>
          </a:xfrm>
          <a:prstGeom prst="rect">
            <a:avLst/>
          </a:prstGeom>
        </p:spPr>
        <p:txBody>
          <a:bodyPr vert="horz"/>
          <a:lstStyle>
            <a:lvl1pPr algn="r">
              <a:defRPr sz="2000" b="0" i="0">
                <a:solidFill>
                  <a:schemeClr val="bg1">
                    <a:lumMod val="6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1309234" y="698472"/>
            <a:ext cx="7470775" cy="3084162"/>
          </a:xfrm>
          <a:prstGeom prst="rect">
            <a:avLst/>
          </a:prstGeom>
        </p:spPr>
        <p:txBody>
          <a:bodyPr vert="horz" lIns="180000" tIns="133200" rIns="180000" bIns="180000"/>
          <a:lstStyle>
            <a:lvl1pPr>
              <a:defRPr sz="4000" b="0" cap="all" baseline="0">
                <a:solidFill>
                  <a:schemeClr val="bg1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20" name="Triangle isocèle 19"/>
          <p:cNvSpPr/>
          <p:nvPr userDrawn="1"/>
        </p:nvSpPr>
        <p:spPr>
          <a:xfrm rot="10800000">
            <a:off x="7338784" y="3900557"/>
            <a:ext cx="453571" cy="362843"/>
          </a:xfrm>
          <a:prstGeom prst="triangle">
            <a:avLst/>
          </a:prstGeom>
          <a:solidFill>
            <a:srgbClr val="1D5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24" name="Image 23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2">
    <p:bg>
      <p:bgPr>
        <a:solidFill>
          <a:srgbClr val="2273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9037122" y="5117364"/>
            <a:ext cx="898877" cy="462352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sp>
        <p:nvSpPr>
          <p:cNvPr id="18" name="CustomShape 5"/>
          <p:cNvSpPr/>
          <p:nvPr userDrawn="1"/>
        </p:nvSpPr>
        <p:spPr>
          <a:xfrm>
            <a:off x="9036332" y="5117364"/>
            <a:ext cx="898877" cy="462352"/>
          </a:xfrm>
          <a:prstGeom prst="flowChartProcess">
            <a:avLst/>
          </a:prstGeom>
          <a:solidFill>
            <a:srgbClr val="1D5CAB">
              <a:alpha val="50000"/>
            </a:srgbClr>
          </a:solidFill>
          <a:ln>
            <a:noFill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3" hasCustomPrompt="1"/>
          </p:nvPr>
        </p:nvSpPr>
        <p:spPr>
          <a:xfrm>
            <a:off x="4137025" y="1025030"/>
            <a:ext cx="5799138" cy="2503615"/>
          </a:xfrm>
          <a:prstGeom prst="rect">
            <a:avLst/>
          </a:prstGeom>
        </p:spPr>
        <p:txBody>
          <a:bodyPr vert="horz"/>
          <a:lstStyle>
            <a:lvl1pPr>
              <a:defRPr sz="3600" b="0" i="0" cap="all" baseline="0">
                <a:solidFill>
                  <a:schemeClr val="bg1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4137025" y="3529013"/>
            <a:ext cx="5797550" cy="769937"/>
          </a:xfrm>
          <a:prstGeom prst="rect">
            <a:avLst/>
          </a:prstGeom>
        </p:spPr>
        <p:txBody>
          <a:bodyPr vert="horz"/>
          <a:lstStyle>
            <a:lvl1pPr>
              <a:defRPr sz="2000" b="0" i="0">
                <a:solidFill>
                  <a:schemeClr val="bg1">
                    <a:lumMod val="7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</p:spTree>
    <p:extLst>
      <p:ext uri="{BB962C8B-B14F-4D97-AF65-F5344CB8AC3E}">
        <p14:creationId xmlns:p14="http://schemas.microsoft.com/office/powerpoint/2010/main" val="137395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color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rgbClr val="E30037"/>
                </a:solidFill>
                <a:latin typeface="Oswald Regular"/>
                <a:cs typeface="Oswald Regular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>
                <a:solidFill>
                  <a:srgbClr val="1D5CAB"/>
                </a:solidFill>
                <a:latin typeface="Oswald Regular" panose="00000500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600" b="0" i="1">
                <a:solidFill>
                  <a:srgbClr val="7F7F7F"/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rgbClr val="1D5CAB"/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8119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B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swald Regular" panose="00000500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sz="1800" b="0" i="0">
                <a:solidFill>
                  <a:srgbClr val="7F7F7F"/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800" b="0" i="1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107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ste puces B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titrée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 panose="02000303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sz="1800" b="0" i="0">
                <a:solidFill>
                  <a:srgbClr val="7F7F7F"/>
                </a:solidFill>
                <a:latin typeface="Oswald Light" panose="02000303000000000000" pitchFamily="2" charset="0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800" b="0" i="0">
                <a:solidFill>
                  <a:schemeClr val="bg1">
                    <a:lumMod val="65000"/>
                  </a:schemeClr>
                </a:solidFill>
                <a:latin typeface="Oswald Light" panose="02000303000000000000" pitchFamily="2" charset="0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862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50" r:id="rId4"/>
    <p:sldLayoutId id="2147483664" r:id="rId5"/>
    <p:sldLayoutId id="2147483665" r:id="rId6"/>
    <p:sldLayoutId id="2147483666" r:id="rId7"/>
    <p:sldLayoutId id="2147483667" r:id="rId8"/>
    <p:sldLayoutId id="2147483649" r:id="rId9"/>
    <p:sldLayoutId id="2147483668" r:id="rId10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videos.esup-portail.org/groupes-de-travail/gt-accessibilite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aute.csiesr.eu/s/gt-accessibilite/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accessibility.day/francais/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-- Université de Lorraine</a:t>
            </a:r>
          </a:p>
          <a:p>
            <a:r>
              <a:rPr lang="fr-FR" dirty="0"/>
              <a:t>-- Nantes Université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/>
              <a:t>Xaviéra</a:t>
            </a:r>
            <a:r>
              <a:rPr lang="fr-FR" dirty="0"/>
              <a:t> AUTISSIER</a:t>
            </a:r>
          </a:p>
          <a:p>
            <a:r>
              <a:rPr lang="fr-FR" dirty="0"/>
              <a:t>Karim HASNAOUI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Accessibilité Numérique</a:t>
            </a:r>
          </a:p>
        </p:txBody>
      </p:sp>
    </p:spTree>
    <p:extLst>
      <p:ext uri="{BB962C8B-B14F-4D97-AF65-F5344CB8AC3E}">
        <p14:creationId xmlns:p14="http://schemas.microsoft.com/office/powerpoint/2010/main" val="1850355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0D404368-C722-4402-9C9B-E736F4BA3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043" y="301994"/>
            <a:ext cx="8694539" cy="899681"/>
          </a:xfrm>
        </p:spPr>
        <p:txBody>
          <a:bodyPr>
            <a:normAutofit/>
          </a:bodyPr>
          <a:lstStyle/>
          <a:p>
            <a:r>
              <a:rPr lang="fr-FR" sz="3638" b="1" dirty="0"/>
              <a:t>Résultats d’audit de la plateforme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36D354CE-5FF6-47AB-BBAB-203715F6E65D}"/>
              </a:ext>
            </a:extLst>
          </p:cNvPr>
          <p:cNvSpPr txBox="1">
            <a:spLocks/>
          </p:cNvSpPr>
          <p:nvPr/>
        </p:nvSpPr>
        <p:spPr>
          <a:xfrm>
            <a:off x="693042" y="1509568"/>
            <a:ext cx="5917160" cy="3597786"/>
          </a:xfrm>
          <a:prstGeom prst="rect">
            <a:avLst/>
          </a:prstGeom>
        </p:spPr>
        <p:txBody>
          <a:bodyPr vert="horz" lIns="75605" tIns="37802" rIns="75605" bIns="37802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Récapitulatif de l’audit avec les pages de l’échantillon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Vue d’ensemble sous forme de graphes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Tableau de synthèse du résultat de chaque critère pour toutes les pages de l’échantillon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Possibilité d’exporter les résultats de l’audit au format CSV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Description du critère en erreur et liste de toutes les pages comportant la même anomalie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endParaRPr lang="fr-FR" sz="2315" dirty="0">
              <a:solidFill>
                <a:srgbClr val="516E7E"/>
              </a:solidFill>
            </a:endParaRPr>
          </a:p>
          <a:p>
            <a:pPr marL="283510" indent="-283510">
              <a:buFont typeface="Arial" panose="020B0604020202020204" pitchFamily="34" charset="0"/>
              <a:buChar char="•"/>
            </a:pPr>
            <a:endParaRPr lang="fr-FR" sz="2315" dirty="0">
              <a:solidFill>
                <a:srgbClr val="516E7E"/>
              </a:solidFill>
            </a:endParaRPr>
          </a:p>
        </p:txBody>
      </p:sp>
      <p:pic>
        <p:nvPicPr>
          <p:cNvPr id="13" name="Image 12" descr="Image 2 formats de graphes qui mettent en valeur les critères du RGAA en anomalie ainsi que la liste des différentes thématiques du RGAA et le nombre d'anomalies rencontrées dans chacune d'elles.">
            <a:extLst>
              <a:ext uri="{FF2B5EF4-FFF2-40B4-BE49-F238E27FC236}">
                <a16:creationId xmlns:a16="http://schemas.microsoft.com/office/drawing/2014/main" id="{C8BCBF55-63F8-4EE5-A5F1-6EF641B873D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203" y="1397999"/>
            <a:ext cx="3407194" cy="2796442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6816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0D404368-C722-4402-9C9B-E736F4BA3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043" y="301994"/>
            <a:ext cx="8694539" cy="899681"/>
          </a:xfrm>
        </p:spPr>
        <p:txBody>
          <a:bodyPr>
            <a:normAutofit/>
          </a:bodyPr>
          <a:lstStyle/>
          <a:p>
            <a:r>
              <a:rPr lang="fr-FR" sz="3638" b="1" dirty="0"/>
              <a:t>Démo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47A2E9-B990-4BB5-A8A7-6C0E369204D7}"/>
              </a:ext>
            </a:extLst>
          </p:cNvPr>
          <p:cNvSpPr/>
          <p:nvPr/>
        </p:nvSpPr>
        <p:spPr>
          <a:xfrm>
            <a:off x="1768589" y="2210059"/>
            <a:ext cx="3480440" cy="4485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315" dirty="0">
                <a:solidFill>
                  <a:srgbClr val="516E7E"/>
                </a:solidFill>
              </a:rPr>
              <a:t>Audit du site de la </a:t>
            </a:r>
            <a:r>
              <a:rPr lang="fr-FR" sz="2315" dirty="0" err="1">
                <a:solidFill>
                  <a:srgbClr val="516E7E"/>
                </a:solidFill>
              </a:rPr>
              <a:t>Dinum</a:t>
            </a:r>
            <a:endParaRPr lang="fr-FR" sz="2315" dirty="0">
              <a:solidFill>
                <a:srgbClr val="516E7E"/>
              </a:solidFill>
            </a:endParaRPr>
          </a:p>
        </p:txBody>
      </p:sp>
      <p:pic>
        <p:nvPicPr>
          <p:cNvPr id="7" name="Image 6" descr="QrCode renvoyant vers le site de la DINUM https://www.numerique.gouv.fr/dinum/">
            <a:extLst>
              <a:ext uri="{FF2B5EF4-FFF2-40B4-BE49-F238E27FC236}">
                <a16:creationId xmlns:a16="http://schemas.microsoft.com/office/drawing/2014/main" id="{9317B320-E4AA-4545-AF67-02CC66DE61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088" y="1675691"/>
            <a:ext cx="1667861" cy="1627741"/>
          </a:xfrm>
          <a:prstGeom prst="rect">
            <a:avLst/>
          </a:prstGeom>
          <a:ln cap="rnd">
            <a:solidFill>
              <a:srgbClr val="EE7E66"/>
            </a:solidFill>
          </a:ln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0819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26F3F5-4D1A-4C80-A96D-D958FCB7A2A3}"/>
              </a:ext>
            </a:extLst>
          </p:cNvPr>
          <p:cNvSpPr txBox="1">
            <a:spLocks/>
          </p:cNvSpPr>
          <p:nvPr/>
        </p:nvSpPr>
        <p:spPr>
          <a:xfrm>
            <a:off x="687792" y="589740"/>
            <a:ext cx="5891424" cy="1096006"/>
          </a:xfrm>
          <a:prstGeom prst="rect">
            <a:avLst/>
          </a:prstGeom>
        </p:spPr>
        <p:txBody>
          <a:bodyPr vert="horz" lIns="75605" tIns="37802" rIns="75605" bIns="37802" rtlCol="0" anchor="b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516E7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38" b="1" dirty="0"/>
              <a:t>Extension </a:t>
            </a:r>
            <a:r>
              <a:rPr lang="fr-FR" sz="3638" b="1" dirty="0" err="1"/>
              <a:t>wordpress</a:t>
            </a:r>
            <a:r>
              <a:rPr lang="fr-FR" sz="3638" b="1" dirty="0"/>
              <a:t> </a:t>
            </a:r>
            <a:r>
              <a:rPr lang="fr-FR" sz="3638" b="1" dirty="0" err="1"/>
              <a:t>Tanaguru</a:t>
            </a:r>
            <a:r>
              <a:rPr lang="fr-FR" sz="3638" b="1" dirty="0"/>
              <a:t> pour analyse de contenu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16B633-4D58-4D83-9F98-B167C6EE6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2" y="1820433"/>
            <a:ext cx="8694539" cy="1758966"/>
          </a:xfrm>
        </p:spPr>
        <p:txBody>
          <a:bodyPr>
            <a:noAutofit/>
          </a:bodyPr>
          <a:lstStyle/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Pour qui?</a:t>
            </a:r>
          </a:p>
          <a:p>
            <a:pPr marL="661523" lvl="1" indent="-283510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Tous les rédacteurs de contenus de sites web sous Wordpress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Pourquoi?</a:t>
            </a:r>
          </a:p>
          <a:p>
            <a:pPr marL="661523" lvl="1" indent="-283510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Permettre de vérifier l’accessibilité des contenus sans rien connaître au </a:t>
            </a:r>
            <a:r>
              <a:rPr lang="fr-FR" sz="1984" dirty="0" err="1">
                <a:solidFill>
                  <a:srgbClr val="516E7E"/>
                </a:solidFill>
              </a:rPr>
              <a:t>RGAA</a:t>
            </a:r>
            <a:endParaRPr lang="fr-FR" sz="1984" dirty="0">
              <a:solidFill>
                <a:srgbClr val="516E7E"/>
              </a:solidFill>
            </a:endParaRPr>
          </a:p>
          <a:p>
            <a:pPr marL="661523" lvl="1" indent="-283510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Assurer la pérennité de l’accessibilité des sites web</a:t>
            </a:r>
          </a:p>
          <a:p>
            <a:pPr marL="661523" lvl="1" indent="-283510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Permettre une montée en compétence individuelle des rédacteurs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Comment?</a:t>
            </a:r>
          </a:p>
          <a:p>
            <a:endParaRPr lang="fr-FR" dirty="0">
              <a:solidFill>
                <a:srgbClr val="516E7E"/>
              </a:solidFill>
            </a:endParaRPr>
          </a:p>
          <a:p>
            <a:pPr marL="283510" indent="-283510">
              <a:buFont typeface="Arial" panose="020B0604020202020204" pitchFamily="34" charset="0"/>
              <a:buChar char="•"/>
            </a:pPr>
            <a:endParaRPr lang="fr-FR" dirty="0">
              <a:solidFill>
                <a:srgbClr val="516E7E"/>
              </a:solidFill>
            </a:endParaRPr>
          </a:p>
          <a:p>
            <a:pPr marL="283510" indent="-283510">
              <a:buFont typeface="Arial" panose="020B0604020202020204" pitchFamily="34" charset="0"/>
              <a:buChar char="•"/>
            </a:pPr>
            <a:endParaRPr lang="fr-FR" dirty="0">
              <a:solidFill>
                <a:srgbClr val="516E7E"/>
              </a:solidFill>
            </a:endParaRPr>
          </a:p>
        </p:txBody>
      </p:sp>
      <p:pic>
        <p:nvPicPr>
          <p:cNvPr id="6" name="Image 5" descr="Logo Projet PLEIADES">
            <a:extLst>
              <a:ext uri="{FF2B5EF4-FFF2-40B4-BE49-F238E27FC236}">
                <a16:creationId xmlns:a16="http://schemas.microsoft.com/office/drawing/2014/main" id="{A256D8C0-06DD-45FC-BEBA-CA91A5C7BB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247" y="4471641"/>
            <a:ext cx="2636515" cy="530222"/>
          </a:xfrm>
          <a:prstGeom prst="rect">
            <a:avLst/>
          </a:prstGeom>
        </p:spPr>
      </p:pic>
      <p:pic>
        <p:nvPicPr>
          <p:cNvPr id="7" name="Image 6" descr="Logo Tanaguru">
            <a:extLst>
              <a:ext uri="{FF2B5EF4-FFF2-40B4-BE49-F238E27FC236}">
                <a16:creationId xmlns:a16="http://schemas.microsoft.com/office/drawing/2014/main" id="{BC5C659D-705F-48A5-B433-6DE9F13A58B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027" y="4425627"/>
            <a:ext cx="630127" cy="622250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FCE26ED-1BBA-4FC7-8021-C7C14A599399}"/>
              </a:ext>
            </a:extLst>
          </p:cNvPr>
          <p:cNvSpPr txBox="1"/>
          <p:nvPr/>
        </p:nvSpPr>
        <p:spPr>
          <a:xfrm>
            <a:off x="5128864" y="4393723"/>
            <a:ext cx="396925" cy="703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969" dirty="0">
                <a:solidFill>
                  <a:srgbClr val="516E7E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10422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26F3F5-4D1A-4C80-A96D-D958FCB7A2A3}"/>
              </a:ext>
            </a:extLst>
          </p:cNvPr>
          <p:cNvSpPr txBox="1">
            <a:spLocks/>
          </p:cNvSpPr>
          <p:nvPr/>
        </p:nvSpPr>
        <p:spPr>
          <a:xfrm>
            <a:off x="687792" y="589740"/>
            <a:ext cx="5891424" cy="601706"/>
          </a:xfrm>
          <a:prstGeom prst="rect">
            <a:avLst/>
          </a:prstGeom>
        </p:spPr>
        <p:txBody>
          <a:bodyPr vert="horz" lIns="75605" tIns="37802" rIns="75605" bIns="37802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516E7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38" b="1" dirty="0"/>
              <a:t>Comment ça marche?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8" name="Image 7" descr="Illustration du serveur hébergeant le moteur d'audit de Tanaguru">
            <a:extLst>
              <a:ext uri="{FF2B5EF4-FFF2-40B4-BE49-F238E27FC236}">
                <a16:creationId xmlns:a16="http://schemas.microsoft.com/office/drawing/2014/main" id="{201AA65B-CEDC-440A-AEC8-6504C4807E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366" y="2098705"/>
            <a:ext cx="1214189" cy="1473140"/>
          </a:xfrm>
          <a:prstGeom prst="rect">
            <a:avLst/>
          </a:prstGeom>
        </p:spPr>
      </p:pic>
      <p:pic>
        <p:nvPicPr>
          <p:cNvPr id="9" name="Image 8" descr="Logo Tanaguru Engine&#10;">
            <a:extLst>
              <a:ext uri="{FF2B5EF4-FFF2-40B4-BE49-F238E27FC236}">
                <a16:creationId xmlns:a16="http://schemas.microsoft.com/office/drawing/2014/main" id="{ADE394F9-256D-49F2-AD77-A5F24B46499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592" y="3457491"/>
            <a:ext cx="1803738" cy="669510"/>
          </a:xfrm>
          <a:prstGeom prst="rect">
            <a:avLst/>
          </a:prstGeom>
        </p:spPr>
      </p:pic>
      <p:pic>
        <p:nvPicPr>
          <p:cNvPr id="11" name="Image 10" descr="Illustration d'un ordinateur permettant d'accéder au site Wordpress avec l'extension tanaguru pour analyser l'accessibilité des contenus ">
            <a:extLst>
              <a:ext uri="{FF2B5EF4-FFF2-40B4-BE49-F238E27FC236}">
                <a16:creationId xmlns:a16="http://schemas.microsoft.com/office/drawing/2014/main" id="{189F7843-9E12-4F30-8182-26ADF8DC0F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434" y="2136120"/>
            <a:ext cx="1435725" cy="1435725"/>
          </a:xfrm>
          <a:prstGeom prst="rect">
            <a:avLst/>
          </a:prstGeom>
        </p:spPr>
      </p:pic>
      <p:pic>
        <p:nvPicPr>
          <p:cNvPr id="12" name="Image 11" descr="Logo Tanaguru">
            <a:extLst>
              <a:ext uri="{FF2B5EF4-FFF2-40B4-BE49-F238E27FC236}">
                <a16:creationId xmlns:a16="http://schemas.microsoft.com/office/drawing/2014/main" id="{A8BA954B-B246-474C-9DE8-611D01EA842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354" y="3834048"/>
            <a:ext cx="630127" cy="622250"/>
          </a:xfrm>
          <a:prstGeom prst="rect">
            <a:avLst/>
          </a:prstGeom>
        </p:spPr>
      </p:pic>
      <p:pic>
        <p:nvPicPr>
          <p:cNvPr id="13" name="Image 12" descr="Logo Projet PLEIADES">
            <a:extLst>
              <a:ext uri="{FF2B5EF4-FFF2-40B4-BE49-F238E27FC236}">
                <a16:creationId xmlns:a16="http://schemas.microsoft.com/office/drawing/2014/main" id="{8E3550FB-1D09-4814-8B38-292ED1D27ED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158" y="3459306"/>
            <a:ext cx="1470518" cy="295731"/>
          </a:xfrm>
          <a:prstGeom prst="rect">
            <a:avLst/>
          </a:prstGeom>
        </p:spPr>
      </p:pic>
      <p:sp>
        <p:nvSpPr>
          <p:cNvPr id="14" name="Flèche : courbe vers la droite 13" descr="Flèche aller-retour illustrant les échanges entre l'extension wordpress et le moteur d'audit Tanaguru. Elle schématise le fait que l'extension communique directement avec le moteur d'audit, lui envoie les pages à analyser et récupère les résultats des audits.">
            <a:extLst>
              <a:ext uri="{FF2B5EF4-FFF2-40B4-BE49-F238E27FC236}">
                <a16:creationId xmlns:a16="http://schemas.microsoft.com/office/drawing/2014/main" id="{D88990C9-CB9C-41D7-9088-7826D4952401}"/>
              </a:ext>
            </a:extLst>
          </p:cNvPr>
          <p:cNvSpPr/>
          <p:nvPr/>
        </p:nvSpPr>
        <p:spPr>
          <a:xfrm>
            <a:off x="3100556" y="2527892"/>
            <a:ext cx="2970729" cy="669510"/>
          </a:xfrm>
          <a:prstGeom prst="curvedRightArrow">
            <a:avLst>
              <a:gd name="adj1" fmla="val 25000"/>
              <a:gd name="adj2" fmla="val 22612"/>
              <a:gd name="adj3" fmla="val 25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88">
              <a:solidFill>
                <a:schemeClr val="tx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CA1F83-835A-418A-B8AD-A111B948109E}"/>
              </a:ext>
            </a:extLst>
          </p:cNvPr>
          <p:cNvSpPr txBox="1"/>
          <p:nvPr/>
        </p:nvSpPr>
        <p:spPr>
          <a:xfrm>
            <a:off x="6612259" y="3681063"/>
            <a:ext cx="25831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88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824588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26F3F5-4D1A-4C80-A96D-D958FCB7A2A3}"/>
              </a:ext>
            </a:extLst>
          </p:cNvPr>
          <p:cNvSpPr txBox="1">
            <a:spLocks/>
          </p:cNvSpPr>
          <p:nvPr/>
        </p:nvSpPr>
        <p:spPr>
          <a:xfrm>
            <a:off x="687792" y="589740"/>
            <a:ext cx="5891424" cy="1096006"/>
          </a:xfrm>
          <a:prstGeom prst="rect">
            <a:avLst/>
          </a:prstGeom>
        </p:spPr>
        <p:txBody>
          <a:bodyPr vert="horz" lIns="75605" tIns="37802" rIns="75605" bIns="37802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516E7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38" b="1" dirty="0"/>
              <a:t>Fonctionnalités de l’extension Wordpress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16B633-4D58-4D83-9F98-B167C6EE6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2" y="2090801"/>
            <a:ext cx="8694539" cy="1758966"/>
          </a:xfrm>
        </p:spPr>
        <p:txBody>
          <a:bodyPr>
            <a:noAutofit/>
          </a:bodyPr>
          <a:lstStyle/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Test les critères automatisables du </a:t>
            </a:r>
            <a:r>
              <a:rPr lang="fr-FR" dirty="0" err="1">
                <a:solidFill>
                  <a:srgbClr val="516E7E"/>
                </a:solidFill>
              </a:rPr>
              <a:t>RGAA</a:t>
            </a:r>
            <a:r>
              <a:rPr lang="fr-FR" dirty="0">
                <a:solidFill>
                  <a:srgbClr val="516E7E"/>
                </a:solidFill>
              </a:rPr>
              <a:t> concernant les contenus de site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Audit sur tous types de contenus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Configuration d’audit depuis l’extension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Consultation des archives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Affichage du nombre d’anomalies et de la tendance d’évolution dans le tableau de bord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Vulgarisation des critères du </a:t>
            </a:r>
            <a:r>
              <a:rPr lang="fr-FR" dirty="0" err="1">
                <a:solidFill>
                  <a:srgbClr val="516E7E"/>
                </a:solidFill>
              </a:rPr>
              <a:t>RGAA</a:t>
            </a:r>
            <a:endParaRPr lang="fr-FR" dirty="0">
              <a:solidFill>
                <a:srgbClr val="516E7E"/>
              </a:solidFill>
            </a:endParaRPr>
          </a:p>
          <a:p>
            <a:pPr marL="283510" indent="-283510">
              <a:buFont typeface="Arial" panose="020B0604020202020204" pitchFamily="34" charset="0"/>
              <a:buChar char="•"/>
            </a:pPr>
            <a:endParaRPr lang="fr-FR" dirty="0">
              <a:solidFill>
                <a:srgbClr val="516E7E"/>
              </a:solidFill>
            </a:endParaRPr>
          </a:p>
          <a:p>
            <a:pPr marL="283510" indent="-283510">
              <a:buFont typeface="Arial" panose="020B0604020202020204" pitchFamily="34" charset="0"/>
              <a:buChar char="•"/>
            </a:pPr>
            <a:endParaRPr lang="fr-FR" dirty="0">
              <a:solidFill>
                <a:srgbClr val="516E7E"/>
              </a:solidFill>
            </a:endParaRPr>
          </a:p>
          <a:p>
            <a:pPr marL="283510" indent="-283510">
              <a:buFont typeface="Arial" panose="020B0604020202020204" pitchFamily="34" charset="0"/>
              <a:buChar char="•"/>
            </a:pPr>
            <a:endParaRPr lang="fr-FR" dirty="0">
              <a:solidFill>
                <a:srgbClr val="516E7E"/>
              </a:solidFill>
            </a:endParaRP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4873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C7B384E-C6A8-47F0-AE54-357817040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816" y="534863"/>
            <a:ext cx="2453402" cy="744577"/>
          </a:xfrm>
        </p:spPr>
        <p:txBody>
          <a:bodyPr>
            <a:normAutofit/>
          </a:bodyPr>
          <a:lstStyle/>
          <a:p>
            <a:r>
              <a:rPr lang="fr-FR" sz="3638" b="1" dirty="0"/>
              <a:t>Démo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47A2E9-B990-4BB5-A8A7-6C0E369204D7}"/>
              </a:ext>
            </a:extLst>
          </p:cNvPr>
          <p:cNvSpPr/>
          <p:nvPr/>
        </p:nvSpPr>
        <p:spPr>
          <a:xfrm>
            <a:off x="1768589" y="2210059"/>
            <a:ext cx="4471096" cy="4485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315" dirty="0">
                <a:solidFill>
                  <a:srgbClr val="516E7E"/>
                </a:solidFill>
              </a:rPr>
              <a:t>Audit des pages d’un site de test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9475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26F3F5-4D1A-4C80-A96D-D958FCB7A2A3}"/>
              </a:ext>
            </a:extLst>
          </p:cNvPr>
          <p:cNvSpPr txBox="1">
            <a:spLocks/>
          </p:cNvSpPr>
          <p:nvPr/>
        </p:nvSpPr>
        <p:spPr>
          <a:xfrm>
            <a:off x="687792" y="589741"/>
            <a:ext cx="5891424" cy="598433"/>
          </a:xfrm>
          <a:prstGeom prst="rect">
            <a:avLst/>
          </a:prstGeom>
        </p:spPr>
        <p:txBody>
          <a:bodyPr vert="horz" lIns="75605" tIns="37802" rIns="75605" bIns="37802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516E7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38" b="1" dirty="0"/>
              <a:t>La suite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EC4054BA-29C0-41E4-9957-9B101710C2FE}"/>
              </a:ext>
            </a:extLst>
          </p:cNvPr>
          <p:cNvSpPr txBox="1">
            <a:spLocks/>
          </p:cNvSpPr>
          <p:nvPr/>
        </p:nvSpPr>
        <p:spPr>
          <a:xfrm>
            <a:off x="693043" y="1509568"/>
            <a:ext cx="8694539" cy="3597786"/>
          </a:xfrm>
          <a:prstGeom prst="rect">
            <a:avLst/>
          </a:prstGeom>
        </p:spPr>
        <p:txBody>
          <a:bodyPr vert="horz" lIns="75605" tIns="37802" rIns="75605" bIns="37802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Quelques bugs restent à corriger sur l’extension WP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Début du déploiement à l’UL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V2 en cours de réflexion</a:t>
            </a:r>
          </a:p>
          <a:p>
            <a:pPr marL="283510" indent="-283510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Extension Drupal?</a:t>
            </a:r>
          </a:p>
          <a:p>
            <a:endParaRPr lang="fr-FR" sz="1984" dirty="0"/>
          </a:p>
          <a:p>
            <a:endParaRPr lang="fr-FR" sz="1984" dirty="0"/>
          </a:p>
          <a:p>
            <a:endParaRPr lang="fr-FR" sz="1984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7638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0D404368-C722-4402-9C9B-E736F4BA3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098" y="375218"/>
            <a:ext cx="4644288" cy="661165"/>
          </a:xfrm>
        </p:spPr>
        <p:txBody>
          <a:bodyPr>
            <a:normAutofit/>
          </a:bodyPr>
          <a:lstStyle/>
          <a:p>
            <a:r>
              <a:rPr lang="fr-FR" sz="3638" b="1" dirty="0"/>
              <a:t>Merci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322ACBD-58E1-4283-90F3-CC533AF36C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611" y="1036382"/>
            <a:ext cx="5449901" cy="3597786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2168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1: </a:t>
            </a:r>
          </a:p>
          <a:p>
            <a:r>
              <a:rPr lang="fr-FR" dirty="0"/>
              <a:t>RETOUR SUR 9 mois de GT Accessibilité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7515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pour une image  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26" r="26226"/>
          <a:stretch/>
        </p:blipFill>
        <p:spPr>
          <a:xfrm>
            <a:off x="0" y="0"/>
            <a:ext cx="4045857" cy="5670550"/>
          </a:xfrm>
        </p:spPr>
      </p:pic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En route vers l’autonomie!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4137025" y="5197627"/>
            <a:ext cx="5797550" cy="769937"/>
          </a:xfrm>
        </p:spPr>
        <p:txBody>
          <a:bodyPr/>
          <a:lstStyle/>
          <a:p>
            <a:r>
              <a:rPr lang="en-US" sz="1600" dirty="0"/>
              <a:t>Image by </a:t>
            </a:r>
            <a:r>
              <a:rPr lang="en-US" sz="1600" dirty="0" err="1"/>
              <a:t>StockSnap</a:t>
            </a:r>
            <a:r>
              <a:rPr lang="en-US" sz="1600" dirty="0"/>
              <a:t> from </a:t>
            </a:r>
            <a:r>
              <a:rPr lang="en-US" sz="1600" dirty="0" err="1"/>
              <a:t>Pixabay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76246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Accessibilité Numérique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La vie du GT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279399" y="1320887"/>
            <a:ext cx="9521825" cy="4110038"/>
          </a:xfrm>
        </p:spPr>
        <p:txBody>
          <a:bodyPr/>
          <a:lstStyle/>
          <a:p>
            <a:r>
              <a:rPr lang="fr-FR" dirty="0">
                <a:latin typeface="Oswald Light" panose="02000303000000000000" pitchFamily="2" charset="0"/>
              </a:rPr>
              <a:t>Constitution d’un groupe de travail commun CSIESR / </a:t>
            </a:r>
            <a:r>
              <a:rPr lang="fr-FR" dirty="0" err="1">
                <a:latin typeface="Oswald Light" panose="02000303000000000000" pitchFamily="2" charset="0"/>
              </a:rPr>
              <a:t>Esup</a:t>
            </a:r>
            <a:r>
              <a:rPr lang="fr-FR" dirty="0">
                <a:latin typeface="Oswald Light" panose="02000303000000000000" pitchFamily="2" charset="0"/>
              </a:rPr>
              <a:t>-Portail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Pour fédérer les énergies dans nos établissements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Faire que le sujet de l’accessibilité (ou de l’inclusion) ne soit plus le dernier sujet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Partager des pratiques, des méthodes pour aider tout le monde à progresser</a:t>
            </a:r>
          </a:p>
          <a:p>
            <a:pPr lvl="1"/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Le rythme de travail du GT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1 table ouverte mensuelle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Des webinaires de retour d’expérience</a:t>
            </a:r>
          </a:p>
          <a:p>
            <a:pPr lvl="2"/>
            <a:r>
              <a:rPr lang="fr-FR" dirty="0">
                <a:latin typeface="Oswald Light" panose="02000303000000000000" pitchFamily="2" charset="0"/>
                <a:hlinkClick r:id="rId2"/>
              </a:rPr>
              <a:t>https://videos.esup-portail.org/groupes-de-travail/gt-accessibilite/</a:t>
            </a:r>
            <a:endParaRPr lang="fr-FR" dirty="0">
              <a:latin typeface="Oswald Light" panose="02000303000000000000" pitchFamily="2" charset="0"/>
            </a:endParaRPr>
          </a:p>
          <a:p>
            <a:pPr lvl="2"/>
            <a:endParaRPr lang="fr-FR" dirty="0">
              <a:latin typeface="Oswald Light" panose="02000303000000000000" pitchFamily="2" charset="0"/>
            </a:endParaRPr>
          </a:p>
          <a:p>
            <a:pPr lvl="2"/>
            <a:endParaRPr lang="fr-FR" dirty="0">
              <a:latin typeface="Oswald Light" panose="020003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189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Accessibilité Numérique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La vie du GT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284163" y="780256"/>
            <a:ext cx="9521825" cy="4110038"/>
          </a:xfrm>
        </p:spPr>
        <p:txBody>
          <a:bodyPr/>
          <a:lstStyle/>
          <a:p>
            <a:r>
              <a:rPr lang="fr-FR" dirty="0">
                <a:latin typeface="Oswald Light" panose="02000303000000000000" pitchFamily="2" charset="0"/>
              </a:rPr>
              <a:t>Les sujets abordés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Les compétences – les fiches de poste de référents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Les clauses accessibilité dans les marchés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Les outils d’IA pour l’accessibilité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Les obstacles à l’accessibilité numérique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Produire des contenus accessibles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Les formations à l’accessibilité et les modes de sensibilisation</a:t>
            </a:r>
          </a:p>
          <a:p>
            <a:pPr lvl="1"/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Les outils du GT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Un espace de partage de documents sur </a:t>
            </a:r>
            <a:r>
              <a:rPr lang="fr-FR" dirty="0" err="1">
                <a:latin typeface="Oswald Light" panose="02000303000000000000" pitchFamily="2" charset="0"/>
              </a:rPr>
              <a:t>Communaute</a:t>
            </a:r>
            <a:r>
              <a:rPr lang="fr-FR" dirty="0">
                <a:latin typeface="Oswald Light" panose="02000303000000000000" pitchFamily="2" charset="0"/>
              </a:rPr>
              <a:t> du CSIESR – 98 membres </a:t>
            </a:r>
          </a:p>
          <a:p>
            <a:pPr lvl="2"/>
            <a:r>
              <a:rPr lang="fr-FR" dirty="0">
                <a:latin typeface="Oswald Light" panose="02000303000000000000" pitchFamily="2" charset="0"/>
                <a:hlinkClick r:id="rId2"/>
              </a:rPr>
              <a:t>https://communaute.csiesr.eu/s/gt-accessibilite/</a:t>
            </a:r>
            <a:endParaRPr lang="fr-FR" dirty="0">
              <a:latin typeface="Oswald Light" panose="02000303000000000000" pitchFamily="2" charset="0"/>
            </a:endParaRPr>
          </a:p>
          <a:p>
            <a:pPr lvl="1"/>
            <a:r>
              <a:rPr lang="fr-FR" dirty="0">
                <a:latin typeface="Oswald Light" panose="02000303000000000000" pitchFamily="2" charset="0"/>
              </a:rPr>
              <a:t>Un salon </a:t>
            </a:r>
            <a:r>
              <a:rPr lang="fr-FR" dirty="0" err="1">
                <a:latin typeface="Oswald Light" panose="02000303000000000000" pitchFamily="2" charset="0"/>
              </a:rPr>
              <a:t>RocketChat</a:t>
            </a:r>
            <a:endParaRPr lang="fr-FR" dirty="0">
              <a:latin typeface="Oswald Light" panose="02000303000000000000" pitchFamily="2" charset="0"/>
            </a:endParaRPr>
          </a:p>
          <a:p>
            <a:pPr lvl="1"/>
            <a:r>
              <a:rPr lang="fr-FR" dirty="0">
                <a:latin typeface="Oswald Light" panose="02000303000000000000" pitchFamily="2" charset="0"/>
              </a:rPr>
              <a:t>Une </a:t>
            </a:r>
            <a:r>
              <a:rPr lang="fr-FR" dirty="0" err="1">
                <a:latin typeface="Oswald Light" panose="02000303000000000000" pitchFamily="2" charset="0"/>
              </a:rPr>
              <a:t>mailinglist</a:t>
            </a:r>
            <a:r>
              <a:rPr lang="fr-FR" dirty="0">
                <a:latin typeface="Oswald Light" panose="02000303000000000000" pitchFamily="2" charset="0"/>
              </a:rPr>
              <a:t> </a:t>
            </a:r>
            <a:r>
              <a:rPr lang="fr-FR" dirty="0" err="1">
                <a:latin typeface="Oswald Light" panose="02000303000000000000" pitchFamily="2" charset="0"/>
              </a:rPr>
              <a:t>ReferentsAccessibiliteNumerique</a:t>
            </a:r>
            <a:endParaRPr lang="fr-FR" dirty="0">
              <a:latin typeface="Oswald Light" panose="02000303000000000000" pitchFamily="2" charset="0"/>
            </a:endParaRPr>
          </a:p>
          <a:p>
            <a:pPr lvl="2"/>
            <a:endParaRPr lang="fr-FR" dirty="0">
              <a:latin typeface="Oswald Light" panose="020003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287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Accessibilité Numérique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Sensibiliser a l’</a:t>
            </a:r>
            <a:r>
              <a:rPr lang="fr-FR" dirty="0" err="1"/>
              <a:t>accessibilite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284388" y="973293"/>
            <a:ext cx="9521825" cy="4110038"/>
          </a:xfrm>
        </p:spPr>
        <p:txBody>
          <a:bodyPr/>
          <a:lstStyle/>
          <a:p>
            <a:r>
              <a:rPr lang="fr-FR" dirty="0">
                <a:latin typeface="Oswald Light" panose="02000303000000000000" pitchFamily="2" charset="0"/>
              </a:rPr>
              <a:t>Un sujet majeur pour un numérique responsable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Ne concerne pas que les informaticiens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Doit être au plus tôt dans les projets pour éviter les surcoûts</a:t>
            </a:r>
          </a:p>
          <a:p>
            <a:pPr lvl="1"/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Des contenus disponibles pour sensibiliser</a:t>
            </a:r>
          </a:p>
          <a:p>
            <a:endParaRPr lang="fr-FR" dirty="0">
              <a:latin typeface="Oswald Light" panose="02000303000000000000" pitchFamily="2" charset="0"/>
            </a:endParaRPr>
          </a:p>
          <a:p>
            <a:endParaRPr lang="fr-FR" dirty="0">
              <a:latin typeface="Oswald Light" panose="02000303000000000000" pitchFamily="2" charset="0"/>
            </a:endParaRPr>
          </a:p>
          <a:p>
            <a:endParaRPr lang="fr-FR" dirty="0">
              <a:latin typeface="Oswald Light" panose="02000303000000000000" pitchFamily="2" charset="0"/>
            </a:endParaRPr>
          </a:p>
          <a:p>
            <a:endParaRPr lang="fr-FR" dirty="0">
              <a:latin typeface="Oswald Light" panose="02000303000000000000" pitchFamily="2" charset="0"/>
            </a:endParaRPr>
          </a:p>
          <a:p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Une journée pour en parler: 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Le 15 mai: Global </a:t>
            </a:r>
            <a:r>
              <a:rPr lang="fr-FR" dirty="0" err="1">
                <a:latin typeface="Oswald Light" panose="02000303000000000000" pitchFamily="2" charset="0"/>
              </a:rPr>
              <a:t>Accessibilty</a:t>
            </a:r>
            <a:r>
              <a:rPr lang="fr-FR" dirty="0">
                <a:latin typeface="Oswald Light" panose="02000303000000000000" pitchFamily="2" charset="0"/>
              </a:rPr>
              <a:t> </a:t>
            </a:r>
            <a:r>
              <a:rPr lang="fr-FR" dirty="0" err="1">
                <a:latin typeface="Oswald Light" panose="02000303000000000000" pitchFamily="2" charset="0"/>
              </a:rPr>
              <a:t>Awareness</a:t>
            </a:r>
            <a:r>
              <a:rPr lang="fr-FR" dirty="0">
                <a:latin typeface="Oswald Light" panose="02000303000000000000" pitchFamily="2" charset="0"/>
              </a:rPr>
              <a:t> Day </a:t>
            </a:r>
          </a:p>
          <a:p>
            <a:pPr lvl="2"/>
            <a:r>
              <a:rPr lang="fr-FR" dirty="0">
                <a:latin typeface="Oswald Light" panose="02000303000000000000" pitchFamily="2" charset="0"/>
                <a:hlinkClick r:id="rId2"/>
              </a:rPr>
              <a:t>https://accessibility.day/francais/</a:t>
            </a:r>
            <a:endParaRPr lang="fr-FR" dirty="0">
              <a:latin typeface="Oswald Light" panose="02000303000000000000" pitchFamily="2" charset="0"/>
            </a:endParaRPr>
          </a:p>
          <a:p>
            <a:pPr lvl="2" indent="0">
              <a:buNone/>
            </a:pPr>
            <a:endParaRPr lang="fr-FR" dirty="0">
              <a:latin typeface="Oswald Light" panose="02000303000000000000" pitchFamily="2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FD7C2E2-8F8F-489F-A658-79B59318C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024" y="2168848"/>
            <a:ext cx="3410645" cy="1557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668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2: Outil d’AUDIT Automatique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9360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3E451D5B-79CC-4550-887E-89E83B9DA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042" y="540519"/>
            <a:ext cx="7174366" cy="1145227"/>
          </a:xfrm>
        </p:spPr>
        <p:txBody>
          <a:bodyPr>
            <a:normAutofit fontScale="90000"/>
          </a:bodyPr>
          <a:lstStyle/>
          <a:p>
            <a:r>
              <a:rPr lang="fr-FR" sz="3638" b="1" dirty="0"/>
              <a:t>Plateforme d’audit automatique </a:t>
            </a:r>
            <a:r>
              <a:rPr lang="fr-FR" sz="3638" b="1" dirty="0" err="1"/>
              <a:t>Tanaguru</a:t>
            </a:r>
            <a:endParaRPr lang="fr-FR" sz="3638" b="1" dirty="0"/>
          </a:p>
        </p:txBody>
      </p:sp>
      <p:pic>
        <p:nvPicPr>
          <p:cNvPr id="4" name="Image 3" descr="Logo Tanaguru Engine&#10;">
            <a:extLst>
              <a:ext uri="{FF2B5EF4-FFF2-40B4-BE49-F238E27FC236}">
                <a16:creationId xmlns:a16="http://schemas.microsoft.com/office/drawing/2014/main" id="{38E31EFE-9719-44B8-AA02-26893E488FF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670" y="1685746"/>
            <a:ext cx="1803738" cy="669510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16B633-4D58-4D83-9F98-B167C6EE6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092" y="2260094"/>
            <a:ext cx="8694539" cy="1240389"/>
          </a:xfrm>
        </p:spPr>
        <p:txBody>
          <a:bodyPr>
            <a:noAutofit/>
          </a:bodyPr>
          <a:lstStyle/>
          <a:p>
            <a:pPr marL="378013" indent="-378013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Audit des sites en ligne</a:t>
            </a:r>
          </a:p>
          <a:p>
            <a:pPr marL="378013" indent="-378013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Accessibilité des critères qui peuvent être testés de manière automatique</a:t>
            </a:r>
          </a:p>
          <a:p>
            <a:pPr marL="378013" indent="-378013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Fork du projet </a:t>
            </a:r>
            <a:r>
              <a:rPr lang="fr-FR" sz="2315" dirty="0" err="1">
                <a:solidFill>
                  <a:srgbClr val="516E7E"/>
                </a:solidFill>
              </a:rPr>
              <a:t>Asqatasun</a:t>
            </a:r>
            <a:r>
              <a:rPr lang="fr-FR" sz="2315" dirty="0">
                <a:solidFill>
                  <a:srgbClr val="516E7E"/>
                </a:solidFill>
              </a:rPr>
              <a:t> (2015)</a:t>
            </a:r>
          </a:p>
          <a:p>
            <a:pPr marL="378013" indent="-378013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Évaluation partielle de l’accessibilité </a:t>
            </a:r>
          </a:p>
          <a:p>
            <a:pPr marL="378013" indent="-378013">
              <a:buFont typeface="Arial" panose="020B0604020202020204" pitchFamily="34" charset="0"/>
              <a:buChar char="•"/>
            </a:pPr>
            <a:r>
              <a:rPr lang="fr-FR" sz="2315" dirty="0">
                <a:solidFill>
                  <a:srgbClr val="516E7E"/>
                </a:solidFill>
              </a:rPr>
              <a:t>Instance open source installée sur un serveur UL</a:t>
            </a:r>
          </a:p>
          <a:p>
            <a:pPr marL="378013" indent="-378013">
              <a:buFont typeface="Arial" panose="020B0604020202020204" pitchFamily="34" charset="0"/>
              <a:buChar char="•"/>
            </a:pPr>
            <a:endParaRPr lang="fr-FR" sz="2315" dirty="0">
              <a:solidFill>
                <a:srgbClr val="516E7E"/>
              </a:solidFill>
            </a:endParaRPr>
          </a:p>
          <a:p>
            <a:pPr marL="378013" indent="-378013">
              <a:buFont typeface="Arial" panose="020B0604020202020204" pitchFamily="34" charset="0"/>
              <a:buChar char="•"/>
            </a:pPr>
            <a:endParaRPr lang="fr-FR" sz="2315" dirty="0">
              <a:solidFill>
                <a:srgbClr val="516E7E"/>
              </a:solidFill>
            </a:endParaRPr>
          </a:p>
          <a:p>
            <a:pPr marL="378013" indent="-378013">
              <a:buFont typeface="Arial" panose="020B0604020202020204" pitchFamily="34" charset="0"/>
              <a:buChar char="•"/>
            </a:pPr>
            <a:endParaRPr lang="fr-FR" sz="2315" dirty="0">
              <a:solidFill>
                <a:srgbClr val="516E7E"/>
              </a:solidFill>
            </a:endParaRP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5290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2832D77B-5E57-498D-BE15-1640A254E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042" y="420992"/>
            <a:ext cx="6876427" cy="1050861"/>
          </a:xfrm>
        </p:spPr>
        <p:txBody>
          <a:bodyPr>
            <a:normAutofit fontScale="90000"/>
          </a:bodyPr>
          <a:lstStyle/>
          <a:p>
            <a:r>
              <a:rPr lang="fr-FR" sz="4051" b="1" dirty="0"/>
              <a:t>Fonctionnalités</a:t>
            </a:r>
            <a:r>
              <a:rPr lang="fr-FR" sz="3638" b="1" dirty="0"/>
              <a:t> </a:t>
            </a:r>
            <a:r>
              <a:rPr lang="fr-FR" sz="4051" b="1" dirty="0"/>
              <a:t>de la plateforme </a:t>
            </a:r>
            <a:r>
              <a:rPr lang="fr-FR" sz="4051" b="1" dirty="0" err="1"/>
              <a:t>Tanaguru</a:t>
            </a:r>
            <a:endParaRPr lang="fr-FR" sz="4051" b="1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D98F719-37BF-402C-AAA6-C8E3B24D76B6}"/>
              </a:ext>
            </a:extLst>
          </p:cNvPr>
          <p:cNvSpPr txBox="1">
            <a:spLocks/>
          </p:cNvSpPr>
          <p:nvPr/>
        </p:nvSpPr>
        <p:spPr>
          <a:xfrm>
            <a:off x="693043" y="1509568"/>
            <a:ext cx="8694539" cy="3597786"/>
          </a:xfrm>
          <a:prstGeom prst="rect">
            <a:avLst/>
          </a:prstGeom>
        </p:spPr>
        <p:txBody>
          <a:bodyPr vert="horz" lIns="75605" tIns="37802" rIns="75605" bIns="37802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8013" indent="-378013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Test de tous les critères automatisables d’un audit de site</a:t>
            </a:r>
          </a:p>
          <a:p>
            <a:pPr marL="378013" indent="-378013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Audit sur page / site / scénario de navigation</a:t>
            </a:r>
          </a:p>
          <a:p>
            <a:pPr marL="378013" indent="-378013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Configuration d’audit</a:t>
            </a:r>
          </a:p>
          <a:p>
            <a:pPr marL="756026" lvl="1" indent="-378013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Choix du référentiel</a:t>
            </a:r>
          </a:p>
          <a:p>
            <a:pPr marL="756026" lvl="1" indent="-378013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Pages à éviter</a:t>
            </a:r>
          </a:p>
          <a:p>
            <a:pPr marL="756026" lvl="1" indent="-378013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Profondeur de navigation</a:t>
            </a:r>
          </a:p>
          <a:p>
            <a:pPr marL="756026" lvl="1" indent="-378013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Choix du moteur de navigation</a:t>
            </a:r>
          </a:p>
          <a:p>
            <a:pPr marL="756026" lvl="1" indent="-378013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Taille échantillon</a:t>
            </a:r>
          </a:p>
          <a:p>
            <a:pPr marL="378013" indent="-378013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Archivage des audits</a:t>
            </a:r>
          </a:p>
          <a:p>
            <a:pPr marL="378013" indent="-378013">
              <a:buFont typeface="Arial" panose="020B0604020202020204" pitchFamily="34" charset="0"/>
              <a:buChar char="•"/>
            </a:pPr>
            <a:r>
              <a:rPr lang="fr-FR" sz="1984" dirty="0">
                <a:solidFill>
                  <a:srgbClr val="516E7E"/>
                </a:solidFill>
              </a:rPr>
              <a:t>Partage de projets</a:t>
            </a:r>
          </a:p>
          <a:p>
            <a:pPr marL="378013" indent="-378013">
              <a:buFont typeface="Arial" panose="020B0604020202020204" pitchFamily="34" charset="0"/>
              <a:buChar char="•"/>
            </a:pPr>
            <a:endParaRPr lang="fr-FR" sz="1984" dirty="0">
              <a:solidFill>
                <a:srgbClr val="516E7E"/>
              </a:solidFill>
            </a:endParaRPr>
          </a:p>
          <a:p>
            <a:pPr marL="378013" indent="-378013">
              <a:buFont typeface="Arial" panose="020B0604020202020204" pitchFamily="34" charset="0"/>
              <a:buChar char="•"/>
            </a:pPr>
            <a:endParaRPr lang="fr-FR" sz="1984" dirty="0">
              <a:solidFill>
                <a:srgbClr val="516E7E"/>
              </a:solidFill>
            </a:endParaRPr>
          </a:p>
          <a:p>
            <a:pPr marL="378013" indent="-378013">
              <a:buFont typeface="Arial" panose="020B0604020202020204" pitchFamily="34" charset="0"/>
              <a:buChar char="•"/>
            </a:pPr>
            <a:endParaRPr lang="fr-FR" sz="1984" dirty="0">
              <a:solidFill>
                <a:srgbClr val="516E7E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D97A150-41DA-4BB8-84F7-15F46ED69B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312" y="2505161"/>
            <a:ext cx="1945246" cy="1606600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9255303"/>
      </p:ext>
    </p:extLst>
  </p:cSld>
  <p:clrMapOvr>
    <a:masterClrMapping/>
  </p:clrMapOvr>
</p:sld>
</file>

<file path=ppt/theme/theme1.xml><?xml version="1.0" encoding="utf-8"?>
<a:theme xmlns:a="http://schemas.openxmlformats.org/drawingml/2006/main" name="esupdays22--template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esupdays22--template4.potx</Template>
  <TotalTime>3477</TotalTime>
  <Words>559</Words>
  <Application>Microsoft Office PowerPoint</Application>
  <PresentationFormat>Personnalisé</PresentationFormat>
  <Paragraphs>110</Paragraphs>
  <Slides>17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4" baseType="lpstr">
      <vt:lpstr>Arial</vt:lpstr>
      <vt:lpstr>Calibri</vt:lpstr>
      <vt:lpstr>Lucida Grande</vt:lpstr>
      <vt:lpstr>Oswald Light</vt:lpstr>
      <vt:lpstr>Oswald Regular</vt:lpstr>
      <vt:lpstr>Wingdings</vt:lpstr>
      <vt:lpstr>esupdays22--template4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Plateforme d’audit automatique Tanaguru</vt:lpstr>
      <vt:lpstr>Fonctionnalités de la plateforme Tanaguru</vt:lpstr>
      <vt:lpstr>Résultats d’audit de la plateforme</vt:lpstr>
      <vt:lpstr>Démo</vt:lpstr>
      <vt:lpstr>Présentation PowerPoint</vt:lpstr>
      <vt:lpstr>Présentation PowerPoint</vt:lpstr>
      <vt:lpstr>Présentation PowerPoint</vt:lpstr>
      <vt:lpstr>Démo</vt:lpstr>
      <vt:lpstr>Présentation PowerPoint</vt:lpstr>
      <vt:lpstr>Merci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Julien Marchal</dc:creator>
  <cp:lastModifiedBy>Karim HASNAOUI</cp:lastModifiedBy>
  <cp:revision>83</cp:revision>
  <dcterms:modified xsi:type="dcterms:W3CDTF">2025-03-29T07:18:16Z</dcterms:modified>
</cp:coreProperties>
</file>