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</p:sldIdLst>
  <p:sldSz cx="9144000" cy="6858000" type="screen4x3"/>
  <p:notesSz cx="6723063" cy="9853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Users\Marie-Agnes\Documents\MAGHEERAERT\ECANDIDAT\STATS\creation_dossie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AppData\Local\Temp\Temp1_depot_fichiers.zip\depot_fichier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Documents\MAGHEERAERT\ECANDIDAT\STATS\questionnaire\PHASE%202%20M1\statistic-survey961253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Documents\MAGHEERAERT\ECANDIDAT\STATS\questionnaire\PHASE%202%20M1\statistic-survey961253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Documents\MAGHEERAERT\ECANDIDAT\STATS\questionnaire\PHASE%202%20M1\statistic-survey961253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Documents\MAGHEERAERT\ECANDIDAT\STATS\questionnaire\PHASE%202%20M1\statistic-survey961253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Documents\MAGHEERAERT\ECANDIDAT\STATS\questionnaire\PHASE%202%20M1\statistic-survey961253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arie-Agnes\Documents\MAGHEERAERT\ECANDIDAT\STATS\questionnaire\PHASE%202%20M1\statistic-survey961253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\AppData\Local\Temp\statistic-survey54162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4"/>
  <c:chart>
    <c:title>
      <c:tx>
        <c:rich>
          <a:bodyPr/>
          <a:lstStyle/>
          <a:p>
            <a:pPr>
              <a:defRPr/>
            </a:pPr>
            <a:r>
              <a:rPr lang="fr-FR"/>
              <a:t>17 500 candidats le 3 mai</a:t>
            </a:r>
          </a:p>
        </c:rich>
      </c:tx>
      <c:layout/>
    </c:title>
    <c:plotArea>
      <c:layout/>
      <c:areaChart>
        <c:grouping val="standard"/>
        <c:ser>
          <c:idx val="0"/>
          <c:order val="0"/>
          <c:cat>
            <c:numRef>
              <c:f>'par jour'!$A$2:$A$110</c:f>
              <c:numCache>
                <c:formatCode>[$-F800]dddd\,\ mmmm\ dd\,\ yyyy</c:formatCode>
                <c:ptCount val="109"/>
                <c:pt idx="0">
                  <c:v>41289</c:v>
                </c:pt>
                <c:pt idx="1">
                  <c:v>41290</c:v>
                </c:pt>
                <c:pt idx="2">
                  <c:v>41291</c:v>
                </c:pt>
                <c:pt idx="3">
                  <c:v>41292</c:v>
                </c:pt>
                <c:pt idx="4">
                  <c:v>41293</c:v>
                </c:pt>
                <c:pt idx="5">
                  <c:v>41294</c:v>
                </c:pt>
                <c:pt idx="6">
                  <c:v>41295</c:v>
                </c:pt>
                <c:pt idx="7">
                  <c:v>41296</c:v>
                </c:pt>
                <c:pt idx="8">
                  <c:v>41297</c:v>
                </c:pt>
                <c:pt idx="9">
                  <c:v>41298</c:v>
                </c:pt>
                <c:pt idx="10">
                  <c:v>41299</c:v>
                </c:pt>
                <c:pt idx="11">
                  <c:v>41300</c:v>
                </c:pt>
                <c:pt idx="12">
                  <c:v>41301</c:v>
                </c:pt>
                <c:pt idx="13">
                  <c:v>41302</c:v>
                </c:pt>
                <c:pt idx="14">
                  <c:v>41303</c:v>
                </c:pt>
                <c:pt idx="15">
                  <c:v>41304</c:v>
                </c:pt>
                <c:pt idx="16">
                  <c:v>41305</c:v>
                </c:pt>
                <c:pt idx="17">
                  <c:v>41306</c:v>
                </c:pt>
                <c:pt idx="18">
                  <c:v>41307</c:v>
                </c:pt>
                <c:pt idx="19">
                  <c:v>41308</c:v>
                </c:pt>
                <c:pt idx="20">
                  <c:v>41309</c:v>
                </c:pt>
                <c:pt idx="21">
                  <c:v>41310</c:v>
                </c:pt>
                <c:pt idx="22">
                  <c:v>41311</c:v>
                </c:pt>
                <c:pt idx="23">
                  <c:v>41312</c:v>
                </c:pt>
                <c:pt idx="24">
                  <c:v>41313</c:v>
                </c:pt>
                <c:pt idx="25">
                  <c:v>41314</c:v>
                </c:pt>
                <c:pt idx="26">
                  <c:v>41315</c:v>
                </c:pt>
                <c:pt idx="27">
                  <c:v>41316</c:v>
                </c:pt>
                <c:pt idx="28">
                  <c:v>41317</c:v>
                </c:pt>
                <c:pt idx="29">
                  <c:v>41318</c:v>
                </c:pt>
                <c:pt idx="30">
                  <c:v>41319</c:v>
                </c:pt>
                <c:pt idx="31">
                  <c:v>41320</c:v>
                </c:pt>
                <c:pt idx="32">
                  <c:v>41321</c:v>
                </c:pt>
                <c:pt idx="33">
                  <c:v>41322</c:v>
                </c:pt>
                <c:pt idx="34">
                  <c:v>41323</c:v>
                </c:pt>
                <c:pt idx="35">
                  <c:v>41324</c:v>
                </c:pt>
                <c:pt idx="36">
                  <c:v>41325</c:v>
                </c:pt>
                <c:pt idx="37">
                  <c:v>41326</c:v>
                </c:pt>
                <c:pt idx="38">
                  <c:v>41327</c:v>
                </c:pt>
                <c:pt idx="39">
                  <c:v>41328</c:v>
                </c:pt>
                <c:pt idx="40">
                  <c:v>41329</c:v>
                </c:pt>
                <c:pt idx="41">
                  <c:v>41330</c:v>
                </c:pt>
                <c:pt idx="42">
                  <c:v>41331</c:v>
                </c:pt>
                <c:pt idx="43">
                  <c:v>41332</c:v>
                </c:pt>
                <c:pt idx="44">
                  <c:v>41333</c:v>
                </c:pt>
                <c:pt idx="45">
                  <c:v>41334</c:v>
                </c:pt>
                <c:pt idx="46">
                  <c:v>41335</c:v>
                </c:pt>
                <c:pt idx="47">
                  <c:v>41336</c:v>
                </c:pt>
                <c:pt idx="48">
                  <c:v>41337</c:v>
                </c:pt>
                <c:pt idx="49">
                  <c:v>41338</c:v>
                </c:pt>
                <c:pt idx="50">
                  <c:v>41339</c:v>
                </c:pt>
                <c:pt idx="51">
                  <c:v>41340</c:v>
                </c:pt>
                <c:pt idx="52">
                  <c:v>41341</c:v>
                </c:pt>
                <c:pt idx="53">
                  <c:v>41342</c:v>
                </c:pt>
                <c:pt idx="54">
                  <c:v>41343</c:v>
                </c:pt>
                <c:pt idx="55">
                  <c:v>41344</c:v>
                </c:pt>
                <c:pt idx="56">
                  <c:v>41345</c:v>
                </c:pt>
                <c:pt idx="57">
                  <c:v>41346</c:v>
                </c:pt>
                <c:pt idx="58">
                  <c:v>41347</c:v>
                </c:pt>
                <c:pt idx="59">
                  <c:v>41348</c:v>
                </c:pt>
                <c:pt idx="60">
                  <c:v>41349</c:v>
                </c:pt>
                <c:pt idx="61">
                  <c:v>41350</c:v>
                </c:pt>
                <c:pt idx="62">
                  <c:v>41351</c:v>
                </c:pt>
                <c:pt idx="63">
                  <c:v>41352</c:v>
                </c:pt>
                <c:pt idx="64">
                  <c:v>41353</c:v>
                </c:pt>
                <c:pt idx="65">
                  <c:v>41354</c:v>
                </c:pt>
                <c:pt idx="66">
                  <c:v>41355</c:v>
                </c:pt>
                <c:pt idx="67">
                  <c:v>41356</c:v>
                </c:pt>
                <c:pt idx="68">
                  <c:v>41357</c:v>
                </c:pt>
                <c:pt idx="69">
                  <c:v>41358</c:v>
                </c:pt>
                <c:pt idx="70">
                  <c:v>41359</c:v>
                </c:pt>
                <c:pt idx="71">
                  <c:v>41360</c:v>
                </c:pt>
                <c:pt idx="72">
                  <c:v>41361</c:v>
                </c:pt>
                <c:pt idx="73">
                  <c:v>41362</c:v>
                </c:pt>
                <c:pt idx="74">
                  <c:v>41363</c:v>
                </c:pt>
                <c:pt idx="75">
                  <c:v>41364</c:v>
                </c:pt>
                <c:pt idx="76">
                  <c:v>41365</c:v>
                </c:pt>
                <c:pt idx="77">
                  <c:v>41366</c:v>
                </c:pt>
                <c:pt idx="78">
                  <c:v>41367</c:v>
                </c:pt>
                <c:pt idx="79">
                  <c:v>41368</c:v>
                </c:pt>
                <c:pt idx="80">
                  <c:v>41369</c:v>
                </c:pt>
                <c:pt idx="81">
                  <c:v>41370</c:v>
                </c:pt>
                <c:pt idx="82">
                  <c:v>41371</c:v>
                </c:pt>
                <c:pt idx="83">
                  <c:v>41372</c:v>
                </c:pt>
                <c:pt idx="84">
                  <c:v>41373</c:v>
                </c:pt>
                <c:pt idx="85">
                  <c:v>41374</c:v>
                </c:pt>
                <c:pt idx="86">
                  <c:v>41375</c:v>
                </c:pt>
                <c:pt idx="87">
                  <c:v>41376</c:v>
                </c:pt>
                <c:pt idx="88">
                  <c:v>41377</c:v>
                </c:pt>
                <c:pt idx="89">
                  <c:v>41378</c:v>
                </c:pt>
                <c:pt idx="90">
                  <c:v>41379</c:v>
                </c:pt>
                <c:pt idx="91">
                  <c:v>41380</c:v>
                </c:pt>
                <c:pt idx="92">
                  <c:v>41381</c:v>
                </c:pt>
                <c:pt idx="93">
                  <c:v>41382</c:v>
                </c:pt>
                <c:pt idx="94">
                  <c:v>41383</c:v>
                </c:pt>
                <c:pt idx="95">
                  <c:v>41384</c:v>
                </c:pt>
                <c:pt idx="96">
                  <c:v>41385</c:v>
                </c:pt>
                <c:pt idx="97">
                  <c:v>41386</c:v>
                </c:pt>
                <c:pt idx="98">
                  <c:v>41387</c:v>
                </c:pt>
                <c:pt idx="99">
                  <c:v>41388</c:v>
                </c:pt>
                <c:pt idx="100">
                  <c:v>41389</c:v>
                </c:pt>
                <c:pt idx="101">
                  <c:v>41390</c:v>
                </c:pt>
                <c:pt idx="102">
                  <c:v>41391</c:v>
                </c:pt>
                <c:pt idx="103">
                  <c:v>41392</c:v>
                </c:pt>
                <c:pt idx="104">
                  <c:v>41393</c:v>
                </c:pt>
                <c:pt idx="105">
                  <c:v>41394</c:v>
                </c:pt>
                <c:pt idx="106">
                  <c:v>41395</c:v>
                </c:pt>
                <c:pt idx="107">
                  <c:v>41396</c:v>
                </c:pt>
                <c:pt idx="108">
                  <c:v>41397</c:v>
                </c:pt>
              </c:numCache>
            </c:numRef>
          </c:cat>
          <c:val>
            <c:numRef>
              <c:f>'par jour'!$B$2:$B$110</c:f>
              <c:numCache>
                <c:formatCode>General</c:formatCode>
                <c:ptCount val="109"/>
                <c:pt idx="0">
                  <c:v>136</c:v>
                </c:pt>
                <c:pt idx="1">
                  <c:v>67</c:v>
                </c:pt>
                <c:pt idx="2">
                  <c:v>56</c:v>
                </c:pt>
                <c:pt idx="3">
                  <c:v>38</c:v>
                </c:pt>
                <c:pt idx="4">
                  <c:v>32</c:v>
                </c:pt>
                <c:pt idx="5">
                  <c:v>44</c:v>
                </c:pt>
                <c:pt idx="6">
                  <c:v>58</c:v>
                </c:pt>
                <c:pt idx="7">
                  <c:v>31</c:v>
                </c:pt>
                <c:pt idx="8">
                  <c:v>30</c:v>
                </c:pt>
                <c:pt idx="9">
                  <c:v>28</c:v>
                </c:pt>
                <c:pt idx="10">
                  <c:v>30</c:v>
                </c:pt>
                <c:pt idx="11">
                  <c:v>32</c:v>
                </c:pt>
                <c:pt idx="12">
                  <c:v>30</c:v>
                </c:pt>
                <c:pt idx="13">
                  <c:v>34</c:v>
                </c:pt>
                <c:pt idx="14">
                  <c:v>36</c:v>
                </c:pt>
                <c:pt idx="15">
                  <c:v>37</c:v>
                </c:pt>
                <c:pt idx="16">
                  <c:v>34</c:v>
                </c:pt>
                <c:pt idx="17">
                  <c:v>29</c:v>
                </c:pt>
                <c:pt idx="18">
                  <c:v>35</c:v>
                </c:pt>
                <c:pt idx="19">
                  <c:v>60</c:v>
                </c:pt>
                <c:pt idx="20">
                  <c:v>76</c:v>
                </c:pt>
                <c:pt idx="21">
                  <c:v>87</c:v>
                </c:pt>
                <c:pt idx="22">
                  <c:v>96</c:v>
                </c:pt>
                <c:pt idx="23">
                  <c:v>58</c:v>
                </c:pt>
                <c:pt idx="24">
                  <c:v>66</c:v>
                </c:pt>
                <c:pt idx="25">
                  <c:v>50</c:v>
                </c:pt>
                <c:pt idx="26">
                  <c:v>86</c:v>
                </c:pt>
                <c:pt idx="27">
                  <c:v>81</c:v>
                </c:pt>
                <c:pt idx="28">
                  <c:v>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913</c:v>
                </c:pt>
                <c:pt idx="36">
                  <c:v>573</c:v>
                </c:pt>
                <c:pt idx="37">
                  <c:v>348</c:v>
                </c:pt>
                <c:pt idx="38">
                  <c:v>273</c:v>
                </c:pt>
                <c:pt idx="39">
                  <c:v>228</c:v>
                </c:pt>
                <c:pt idx="40">
                  <c:v>244</c:v>
                </c:pt>
                <c:pt idx="41">
                  <c:v>321</c:v>
                </c:pt>
                <c:pt idx="42">
                  <c:v>239</c:v>
                </c:pt>
                <c:pt idx="43">
                  <c:v>218</c:v>
                </c:pt>
                <c:pt idx="44">
                  <c:v>204</c:v>
                </c:pt>
                <c:pt idx="45">
                  <c:v>163</c:v>
                </c:pt>
                <c:pt idx="46">
                  <c:v>146</c:v>
                </c:pt>
                <c:pt idx="47">
                  <c:v>207</c:v>
                </c:pt>
                <c:pt idx="48">
                  <c:v>283</c:v>
                </c:pt>
                <c:pt idx="49">
                  <c:v>217</c:v>
                </c:pt>
                <c:pt idx="50">
                  <c:v>174</c:v>
                </c:pt>
                <c:pt idx="51">
                  <c:v>174</c:v>
                </c:pt>
                <c:pt idx="52">
                  <c:v>133</c:v>
                </c:pt>
                <c:pt idx="53">
                  <c:v>118</c:v>
                </c:pt>
                <c:pt idx="54">
                  <c:v>190</c:v>
                </c:pt>
                <c:pt idx="55">
                  <c:v>224</c:v>
                </c:pt>
                <c:pt idx="56">
                  <c:v>201</c:v>
                </c:pt>
                <c:pt idx="57">
                  <c:v>172</c:v>
                </c:pt>
                <c:pt idx="58">
                  <c:v>170</c:v>
                </c:pt>
                <c:pt idx="59">
                  <c:v>117</c:v>
                </c:pt>
                <c:pt idx="60">
                  <c:v>122</c:v>
                </c:pt>
                <c:pt idx="61">
                  <c:v>168</c:v>
                </c:pt>
                <c:pt idx="62">
                  <c:v>211</c:v>
                </c:pt>
                <c:pt idx="63">
                  <c:v>203</c:v>
                </c:pt>
                <c:pt idx="64">
                  <c:v>165</c:v>
                </c:pt>
                <c:pt idx="65">
                  <c:v>158</c:v>
                </c:pt>
                <c:pt idx="66">
                  <c:v>115</c:v>
                </c:pt>
                <c:pt idx="67">
                  <c:v>116</c:v>
                </c:pt>
                <c:pt idx="68">
                  <c:v>159</c:v>
                </c:pt>
                <c:pt idx="69">
                  <c:v>187</c:v>
                </c:pt>
                <c:pt idx="70">
                  <c:v>159</c:v>
                </c:pt>
                <c:pt idx="71">
                  <c:v>100</c:v>
                </c:pt>
                <c:pt idx="72">
                  <c:v>140</c:v>
                </c:pt>
                <c:pt idx="73">
                  <c:v>119</c:v>
                </c:pt>
                <c:pt idx="74">
                  <c:v>106</c:v>
                </c:pt>
                <c:pt idx="75">
                  <c:v>128</c:v>
                </c:pt>
                <c:pt idx="76">
                  <c:v>207</c:v>
                </c:pt>
                <c:pt idx="77">
                  <c:v>156</c:v>
                </c:pt>
                <c:pt idx="78">
                  <c:v>167</c:v>
                </c:pt>
                <c:pt idx="79">
                  <c:v>207</c:v>
                </c:pt>
                <c:pt idx="80">
                  <c:v>136</c:v>
                </c:pt>
                <c:pt idx="81">
                  <c:v>132</c:v>
                </c:pt>
                <c:pt idx="82">
                  <c:v>173</c:v>
                </c:pt>
                <c:pt idx="83">
                  <c:v>193</c:v>
                </c:pt>
                <c:pt idx="84">
                  <c:v>205</c:v>
                </c:pt>
                <c:pt idx="85">
                  <c:v>203</c:v>
                </c:pt>
                <c:pt idx="86">
                  <c:v>185</c:v>
                </c:pt>
                <c:pt idx="87">
                  <c:v>133</c:v>
                </c:pt>
                <c:pt idx="88">
                  <c:v>161</c:v>
                </c:pt>
                <c:pt idx="89">
                  <c:v>175</c:v>
                </c:pt>
                <c:pt idx="90">
                  <c:v>286</c:v>
                </c:pt>
                <c:pt idx="91">
                  <c:v>266</c:v>
                </c:pt>
                <c:pt idx="92">
                  <c:v>226</c:v>
                </c:pt>
                <c:pt idx="93">
                  <c:v>260</c:v>
                </c:pt>
                <c:pt idx="94">
                  <c:v>157</c:v>
                </c:pt>
                <c:pt idx="95">
                  <c:v>201</c:v>
                </c:pt>
                <c:pt idx="96">
                  <c:v>249</c:v>
                </c:pt>
                <c:pt idx="97">
                  <c:v>359</c:v>
                </c:pt>
                <c:pt idx="98">
                  <c:v>334</c:v>
                </c:pt>
                <c:pt idx="99">
                  <c:v>213</c:v>
                </c:pt>
                <c:pt idx="100">
                  <c:v>101</c:v>
                </c:pt>
                <c:pt idx="101">
                  <c:v>58</c:v>
                </c:pt>
                <c:pt idx="102">
                  <c:v>51</c:v>
                </c:pt>
                <c:pt idx="103">
                  <c:v>51</c:v>
                </c:pt>
                <c:pt idx="104">
                  <c:v>75</c:v>
                </c:pt>
                <c:pt idx="105">
                  <c:v>53</c:v>
                </c:pt>
                <c:pt idx="106">
                  <c:v>51</c:v>
                </c:pt>
                <c:pt idx="107">
                  <c:v>52</c:v>
                </c:pt>
                <c:pt idx="108">
                  <c:v>32</c:v>
                </c:pt>
              </c:numCache>
            </c:numRef>
          </c:val>
        </c:ser>
        <c:axId val="71885568"/>
        <c:axId val="71887104"/>
      </c:areaChart>
      <c:dateAx>
        <c:axId val="71885568"/>
        <c:scaling>
          <c:orientation val="minMax"/>
        </c:scaling>
        <c:axPos val="b"/>
        <c:numFmt formatCode="[$-F800]dddd\,\ mmmm\ dd\,\ yyyy" sourceLinked="1"/>
        <c:majorTickMark val="none"/>
        <c:tickLblPos val="nextTo"/>
        <c:crossAx val="71887104"/>
        <c:crosses val="autoZero"/>
        <c:auto val="1"/>
        <c:lblOffset val="100"/>
      </c:dateAx>
      <c:valAx>
        <c:axId val="718871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1885568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fr-FR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6"/>
  <c:chart>
    <c:title>
      <c:tx>
        <c:rich>
          <a:bodyPr/>
          <a:lstStyle/>
          <a:p>
            <a:pPr>
              <a:defRPr/>
            </a:pPr>
            <a:r>
              <a:rPr lang="en-US"/>
              <a:t>163 000 fichiers sur le serveur le 23 mai</a:t>
            </a:r>
          </a:p>
        </c:rich>
      </c:tx>
      <c:layout/>
    </c:title>
    <c:plotArea>
      <c:layout/>
      <c:areaChart>
        <c:grouping val="standard"/>
        <c:ser>
          <c:idx val="0"/>
          <c:order val="0"/>
          <c:tx>
            <c:strRef>
              <c:f>date!$B$1</c:f>
              <c:strCache>
                <c:ptCount val="1"/>
                <c:pt idx="0">
                  <c:v>ID_FICHIER</c:v>
                </c:pt>
              </c:strCache>
            </c:strRef>
          </c:tx>
          <c:cat>
            <c:numRef>
              <c:f>date!$A$2:$A$126</c:f>
              <c:numCache>
                <c:formatCode>dd/mm/yyyy</c:formatCode>
                <c:ptCount val="125"/>
                <c:pt idx="0">
                  <c:v>41289</c:v>
                </c:pt>
                <c:pt idx="1">
                  <c:v>41290</c:v>
                </c:pt>
                <c:pt idx="2">
                  <c:v>41291</c:v>
                </c:pt>
                <c:pt idx="3">
                  <c:v>41292</c:v>
                </c:pt>
                <c:pt idx="4">
                  <c:v>41293</c:v>
                </c:pt>
                <c:pt idx="5">
                  <c:v>41294</c:v>
                </c:pt>
                <c:pt idx="6">
                  <c:v>41295</c:v>
                </c:pt>
                <c:pt idx="7">
                  <c:v>41296</c:v>
                </c:pt>
                <c:pt idx="8">
                  <c:v>41297</c:v>
                </c:pt>
                <c:pt idx="9">
                  <c:v>41298</c:v>
                </c:pt>
                <c:pt idx="10">
                  <c:v>41299</c:v>
                </c:pt>
                <c:pt idx="11">
                  <c:v>41300</c:v>
                </c:pt>
                <c:pt idx="12">
                  <c:v>41301</c:v>
                </c:pt>
                <c:pt idx="13">
                  <c:v>41302</c:v>
                </c:pt>
                <c:pt idx="14">
                  <c:v>41303</c:v>
                </c:pt>
                <c:pt idx="15">
                  <c:v>41304</c:v>
                </c:pt>
                <c:pt idx="16">
                  <c:v>41305</c:v>
                </c:pt>
                <c:pt idx="17">
                  <c:v>41306</c:v>
                </c:pt>
                <c:pt idx="18">
                  <c:v>41307</c:v>
                </c:pt>
                <c:pt idx="19">
                  <c:v>41308</c:v>
                </c:pt>
                <c:pt idx="20">
                  <c:v>41309</c:v>
                </c:pt>
                <c:pt idx="21">
                  <c:v>41310</c:v>
                </c:pt>
                <c:pt idx="22">
                  <c:v>41311</c:v>
                </c:pt>
                <c:pt idx="23">
                  <c:v>41312</c:v>
                </c:pt>
                <c:pt idx="24">
                  <c:v>41313</c:v>
                </c:pt>
                <c:pt idx="25">
                  <c:v>41314</c:v>
                </c:pt>
                <c:pt idx="26">
                  <c:v>41315</c:v>
                </c:pt>
                <c:pt idx="27">
                  <c:v>41316</c:v>
                </c:pt>
                <c:pt idx="28">
                  <c:v>41317</c:v>
                </c:pt>
                <c:pt idx="29">
                  <c:v>41318</c:v>
                </c:pt>
                <c:pt idx="30">
                  <c:v>41324</c:v>
                </c:pt>
                <c:pt idx="31">
                  <c:v>41325</c:v>
                </c:pt>
                <c:pt idx="32">
                  <c:v>41326</c:v>
                </c:pt>
                <c:pt idx="33">
                  <c:v>41327</c:v>
                </c:pt>
                <c:pt idx="34">
                  <c:v>41328</c:v>
                </c:pt>
                <c:pt idx="35">
                  <c:v>41329</c:v>
                </c:pt>
                <c:pt idx="36">
                  <c:v>41330</c:v>
                </c:pt>
                <c:pt idx="37">
                  <c:v>41331</c:v>
                </c:pt>
                <c:pt idx="38">
                  <c:v>41332</c:v>
                </c:pt>
                <c:pt idx="39">
                  <c:v>41333</c:v>
                </c:pt>
                <c:pt idx="40">
                  <c:v>41334</c:v>
                </c:pt>
                <c:pt idx="41">
                  <c:v>41335</c:v>
                </c:pt>
                <c:pt idx="42">
                  <c:v>41336</c:v>
                </c:pt>
                <c:pt idx="43">
                  <c:v>41337</c:v>
                </c:pt>
                <c:pt idx="44">
                  <c:v>41338</c:v>
                </c:pt>
                <c:pt idx="45">
                  <c:v>41339</c:v>
                </c:pt>
                <c:pt idx="46">
                  <c:v>41340</c:v>
                </c:pt>
                <c:pt idx="47">
                  <c:v>41341</c:v>
                </c:pt>
                <c:pt idx="48">
                  <c:v>41342</c:v>
                </c:pt>
                <c:pt idx="49">
                  <c:v>41343</c:v>
                </c:pt>
                <c:pt idx="50">
                  <c:v>41344</c:v>
                </c:pt>
                <c:pt idx="51">
                  <c:v>41345</c:v>
                </c:pt>
                <c:pt idx="52">
                  <c:v>41346</c:v>
                </c:pt>
                <c:pt idx="53">
                  <c:v>41347</c:v>
                </c:pt>
                <c:pt idx="54">
                  <c:v>41348</c:v>
                </c:pt>
                <c:pt idx="55">
                  <c:v>41349</c:v>
                </c:pt>
                <c:pt idx="56">
                  <c:v>41350</c:v>
                </c:pt>
                <c:pt idx="57">
                  <c:v>41351</c:v>
                </c:pt>
                <c:pt idx="58">
                  <c:v>41352</c:v>
                </c:pt>
                <c:pt idx="59">
                  <c:v>41353</c:v>
                </c:pt>
                <c:pt idx="60">
                  <c:v>41354</c:v>
                </c:pt>
                <c:pt idx="61">
                  <c:v>41355</c:v>
                </c:pt>
                <c:pt idx="62">
                  <c:v>41356</c:v>
                </c:pt>
                <c:pt idx="63">
                  <c:v>41357</c:v>
                </c:pt>
                <c:pt idx="64">
                  <c:v>41358</c:v>
                </c:pt>
                <c:pt idx="65">
                  <c:v>41359</c:v>
                </c:pt>
                <c:pt idx="66">
                  <c:v>41360</c:v>
                </c:pt>
                <c:pt idx="67">
                  <c:v>41361</c:v>
                </c:pt>
                <c:pt idx="68">
                  <c:v>41362</c:v>
                </c:pt>
                <c:pt idx="69">
                  <c:v>41363</c:v>
                </c:pt>
                <c:pt idx="70">
                  <c:v>41364</c:v>
                </c:pt>
                <c:pt idx="71">
                  <c:v>41365</c:v>
                </c:pt>
                <c:pt idx="72">
                  <c:v>41366</c:v>
                </c:pt>
                <c:pt idx="73">
                  <c:v>41367</c:v>
                </c:pt>
                <c:pt idx="74">
                  <c:v>41368</c:v>
                </c:pt>
                <c:pt idx="75">
                  <c:v>41369</c:v>
                </c:pt>
                <c:pt idx="76">
                  <c:v>41370</c:v>
                </c:pt>
                <c:pt idx="77">
                  <c:v>41371</c:v>
                </c:pt>
                <c:pt idx="78">
                  <c:v>41372</c:v>
                </c:pt>
                <c:pt idx="79">
                  <c:v>41373</c:v>
                </c:pt>
                <c:pt idx="80">
                  <c:v>41374</c:v>
                </c:pt>
                <c:pt idx="81">
                  <c:v>41375</c:v>
                </c:pt>
                <c:pt idx="82">
                  <c:v>41376</c:v>
                </c:pt>
                <c:pt idx="83">
                  <c:v>41377</c:v>
                </c:pt>
                <c:pt idx="84">
                  <c:v>41378</c:v>
                </c:pt>
                <c:pt idx="85">
                  <c:v>41379</c:v>
                </c:pt>
                <c:pt idx="86">
                  <c:v>41380</c:v>
                </c:pt>
                <c:pt idx="87">
                  <c:v>41381</c:v>
                </c:pt>
                <c:pt idx="88">
                  <c:v>41382</c:v>
                </c:pt>
                <c:pt idx="89">
                  <c:v>41383</c:v>
                </c:pt>
                <c:pt idx="90">
                  <c:v>41384</c:v>
                </c:pt>
                <c:pt idx="91">
                  <c:v>41385</c:v>
                </c:pt>
                <c:pt idx="92">
                  <c:v>41386</c:v>
                </c:pt>
                <c:pt idx="93">
                  <c:v>41387</c:v>
                </c:pt>
                <c:pt idx="94">
                  <c:v>41388</c:v>
                </c:pt>
                <c:pt idx="95">
                  <c:v>41389</c:v>
                </c:pt>
                <c:pt idx="96">
                  <c:v>41390</c:v>
                </c:pt>
                <c:pt idx="97">
                  <c:v>41391</c:v>
                </c:pt>
                <c:pt idx="98">
                  <c:v>41392</c:v>
                </c:pt>
                <c:pt idx="99">
                  <c:v>41393</c:v>
                </c:pt>
                <c:pt idx="100">
                  <c:v>41394</c:v>
                </c:pt>
                <c:pt idx="101">
                  <c:v>41395</c:v>
                </c:pt>
                <c:pt idx="102">
                  <c:v>41396</c:v>
                </c:pt>
                <c:pt idx="103">
                  <c:v>41397</c:v>
                </c:pt>
                <c:pt idx="104">
                  <c:v>41398</c:v>
                </c:pt>
                <c:pt idx="105">
                  <c:v>41399</c:v>
                </c:pt>
                <c:pt idx="106">
                  <c:v>41400</c:v>
                </c:pt>
                <c:pt idx="107">
                  <c:v>41401</c:v>
                </c:pt>
                <c:pt idx="108">
                  <c:v>41402</c:v>
                </c:pt>
                <c:pt idx="109">
                  <c:v>41403</c:v>
                </c:pt>
                <c:pt idx="110">
                  <c:v>41404</c:v>
                </c:pt>
                <c:pt idx="111">
                  <c:v>41405</c:v>
                </c:pt>
                <c:pt idx="112">
                  <c:v>41406</c:v>
                </c:pt>
                <c:pt idx="113">
                  <c:v>41407</c:v>
                </c:pt>
                <c:pt idx="114">
                  <c:v>41408</c:v>
                </c:pt>
                <c:pt idx="115">
                  <c:v>41409</c:v>
                </c:pt>
                <c:pt idx="116">
                  <c:v>41410</c:v>
                </c:pt>
                <c:pt idx="117">
                  <c:v>41411</c:v>
                </c:pt>
                <c:pt idx="118">
                  <c:v>41412</c:v>
                </c:pt>
                <c:pt idx="119">
                  <c:v>41413</c:v>
                </c:pt>
                <c:pt idx="120">
                  <c:v>41414</c:v>
                </c:pt>
                <c:pt idx="121">
                  <c:v>41415</c:v>
                </c:pt>
                <c:pt idx="122">
                  <c:v>41416</c:v>
                </c:pt>
                <c:pt idx="123">
                  <c:v>41417</c:v>
                </c:pt>
                <c:pt idx="124">
                  <c:v>41418</c:v>
                </c:pt>
              </c:numCache>
            </c:numRef>
          </c:cat>
          <c:val>
            <c:numRef>
              <c:f>date!$B$2:$B$126</c:f>
              <c:numCache>
                <c:formatCode>General</c:formatCode>
                <c:ptCount val="125"/>
                <c:pt idx="0">
                  <c:v>46</c:v>
                </c:pt>
                <c:pt idx="1">
                  <c:v>53</c:v>
                </c:pt>
                <c:pt idx="2">
                  <c:v>81</c:v>
                </c:pt>
                <c:pt idx="3">
                  <c:v>13</c:v>
                </c:pt>
                <c:pt idx="4">
                  <c:v>11</c:v>
                </c:pt>
                <c:pt idx="5">
                  <c:v>54</c:v>
                </c:pt>
                <c:pt idx="6">
                  <c:v>59</c:v>
                </c:pt>
                <c:pt idx="7">
                  <c:v>51</c:v>
                </c:pt>
                <c:pt idx="8">
                  <c:v>36</c:v>
                </c:pt>
                <c:pt idx="9">
                  <c:v>35</c:v>
                </c:pt>
                <c:pt idx="10">
                  <c:v>46</c:v>
                </c:pt>
                <c:pt idx="11">
                  <c:v>55</c:v>
                </c:pt>
                <c:pt idx="12">
                  <c:v>91</c:v>
                </c:pt>
                <c:pt idx="13">
                  <c:v>148</c:v>
                </c:pt>
                <c:pt idx="14">
                  <c:v>75</c:v>
                </c:pt>
                <c:pt idx="15">
                  <c:v>53</c:v>
                </c:pt>
                <c:pt idx="16">
                  <c:v>124</c:v>
                </c:pt>
                <c:pt idx="17">
                  <c:v>151</c:v>
                </c:pt>
                <c:pt idx="18">
                  <c:v>94</c:v>
                </c:pt>
                <c:pt idx="19">
                  <c:v>193</c:v>
                </c:pt>
                <c:pt idx="20">
                  <c:v>257</c:v>
                </c:pt>
                <c:pt idx="21">
                  <c:v>358</c:v>
                </c:pt>
                <c:pt idx="22">
                  <c:v>439</c:v>
                </c:pt>
                <c:pt idx="23">
                  <c:v>505</c:v>
                </c:pt>
                <c:pt idx="24">
                  <c:v>639</c:v>
                </c:pt>
                <c:pt idx="25">
                  <c:v>1073</c:v>
                </c:pt>
                <c:pt idx="26">
                  <c:v>2026</c:v>
                </c:pt>
                <c:pt idx="27">
                  <c:v>2888</c:v>
                </c:pt>
                <c:pt idx="28">
                  <c:v>47</c:v>
                </c:pt>
                <c:pt idx="29">
                  <c:v>2</c:v>
                </c:pt>
                <c:pt idx="30">
                  <c:v>459</c:v>
                </c:pt>
                <c:pt idx="31">
                  <c:v>318</c:v>
                </c:pt>
                <c:pt idx="32">
                  <c:v>186</c:v>
                </c:pt>
                <c:pt idx="33">
                  <c:v>176</c:v>
                </c:pt>
                <c:pt idx="34">
                  <c:v>146</c:v>
                </c:pt>
                <c:pt idx="35">
                  <c:v>176</c:v>
                </c:pt>
                <c:pt idx="36">
                  <c:v>207</c:v>
                </c:pt>
                <c:pt idx="37">
                  <c:v>287</c:v>
                </c:pt>
                <c:pt idx="38">
                  <c:v>247</c:v>
                </c:pt>
                <c:pt idx="39">
                  <c:v>182</c:v>
                </c:pt>
                <c:pt idx="40">
                  <c:v>179</c:v>
                </c:pt>
                <c:pt idx="41">
                  <c:v>186</c:v>
                </c:pt>
                <c:pt idx="42">
                  <c:v>357</c:v>
                </c:pt>
                <c:pt idx="43">
                  <c:v>339</c:v>
                </c:pt>
                <c:pt idx="44">
                  <c:v>302</c:v>
                </c:pt>
                <c:pt idx="45">
                  <c:v>191</c:v>
                </c:pt>
                <c:pt idx="46">
                  <c:v>265</c:v>
                </c:pt>
                <c:pt idx="47">
                  <c:v>235</c:v>
                </c:pt>
                <c:pt idx="48">
                  <c:v>314</c:v>
                </c:pt>
                <c:pt idx="49">
                  <c:v>290</c:v>
                </c:pt>
                <c:pt idx="50">
                  <c:v>350</c:v>
                </c:pt>
                <c:pt idx="51">
                  <c:v>378</c:v>
                </c:pt>
                <c:pt idx="52">
                  <c:v>446</c:v>
                </c:pt>
                <c:pt idx="53">
                  <c:v>389</c:v>
                </c:pt>
                <c:pt idx="54">
                  <c:v>275</c:v>
                </c:pt>
                <c:pt idx="55">
                  <c:v>207</c:v>
                </c:pt>
                <c:pt idx="56">
                  <c:v>458</c:v>
                </c:pt>
                <c:pt idx="57">
                  <c:v>394</c:v>
                </c:pt>
                <c:pt idx="58">
                  <c:v>629</c:v>
                </c:pt>
                <c:pt idx="59">
                  <c:v>701</c:v>
                </c:pt>
                <c:pt idx="60">
                  <c:v>492</c:v>
                </c:pt>
                <c:pt idx="61">
                  <c:v>384</c:v>
                </c:pt>
                <c:pt idx="62">
                  <c:v>428</c:v>
                </c:pt>
                <c:pt idx="63">
                  <c:v>548</c:v>
                </c:pt>
                <c:pt idx="64">
                  <c:v>565</c:v>
                </c:pt>
                <c:pt idx="65">
                  <c:v>333</c:v>
                </c:pt>
                <c:pt idx="66">
                  <c:v>341</c:v>
                </c:pt>
                <c:pt idx="67">
                  <c:v>785</c:v>
                </c:pt>
                <c:pt idx="68">
                  <c:v>987</c:v>
                </c:pt>
                <c:pt idx="69">
                  <c:v>741</c:v>
                </c:pt>
                <c:pt idx="70">
                  <c:v>505</c:v>
                </c:pt>
                <c:pt idx="71">
                  <c:v>990</c:v>
                </c:pt>
                <c:pt idx="72">
                  <c:v>1002</c:v>
                </c:pt>
                <c:pt idx="73">
                  <c:v>1645</c:v>
                </c:pt>
                <c:pt idx="74">
                  <c:v>1070</c:v>
                </c:pt>
                <c:pt idx="75">
                  <c:v>835</c:v>
                </c:pt>
                <c:pt idx="76">
                  <c:v>926</c:v>
                </c:pt>
                <c:pt idx="77">
                  <c:v>1260</c:v>
                </c:pt>
                <c:pt idx="78">
                  <c:v>1497</c:v>
                </c:pt>
                <c:pt idx="79">
                  <c:v>1684</c:v>
                </c:pt>
                <c:pt idx="80">
                  <c:v>1338</c:v>
                </c:pt>
                <c:pt idx="81">
                  <c:v>1449</c:v>
                </c:pt>
                <c:pt idx="82">
                  <c:v>1105</c:v>
                </c:pt>
                <c:pt idx="83">
                  <c:v>1150</c:v>
                </c:pt>
                <c:pt idx="84">
                  <c:v>1535</c:v>
                </c:pt>
                <c:pt idx="85">
                  <c:v>2028</c:v>
                </c:pt>
                <c:pt idx="86">
                  <c:v>4344</c:v>
                </c:pt>
                <c:pt idx="87">
                  <c:v>4749</c:v>
                </c:pt>
                <c:pt idx="88">
                  <c:v>4503</c:v>
                </c:pt>
                <c:pt idx="89">
                  <c:v>3861</c:v>
                </c:pt>
                <c:pt idx="90">
                  <c:v>4150</c:v>
                </c:pt>
                <c:pt idx="91">
                  <c:v>7257</c:v>
                </c:pt>
                <c:pt idx="92">
                  <c:v>12632</c:v>
                </c:pt>
                <c:pt idx="93">
                  <c:v>21463</c:v>
                </c:pt>
                <c:pt idx="94">
                  <c:v>26430</c:v>
                </c:pt>
                <c:pt idx="95">
                  <c:v>3509</c:v>
                </c:pt>
                <c:pt idx="96">
                  <c:v>1125</c:v>
                </c:pt>
                <c:pt idx="97">
                  <c:v>257</c:v>
                </c:pt>
                <c:pt idx="98">
                  <c:v>514</c:v>
                </c:pt>
                <c:pt idx="99">
                  <c:v>733</c:v>
                </c:pt>
                <c:pt idx="100">
                  <c:v>705</c:v>
                </c:pt>
                <c:pt idx="101">
                  <c:v>552</c:v>
                </c:pt>
                <c:pt idx="102">
                  <c:v>255</c:v>
                </c:pt>
                <c:pt idx="103">
                  <c:v>378</c:v>
                </c:pt>
                <c:pt idx="104">
                  <c:v>319</c:v>
                </c:pt>
                <c:pt idx="105">
                  <c:v>423</c:v>
                </c:pt>
                <c:pt idx="106">
                  <c:v>792</c:v>
                </c:pt>
                <c:pt idx="107">
                  <c:v>490</c:v>
                </c:pt>
                <c:pt idx="108">
                  <c:v>637</c:v>
                </c:pt>
                <c:pt idx="109">
                  <c:v>1278</c:v>
                </c:pt>
                <c:pt idx="110">
                  <c:v>1617</c:v>
                </c:pt>
                <c:pt idx="111">
                  <c:v>912</c:v>
                </c:pt>
                <c:pt idx="112">
                  <c:v>1501</c:v>
                </c:pt>
                <c:pt idx="113">
                  <c:v>2986</c:v>
                </c:pt>
                <c:pt idx="114">
                  <c:v>2692</c:v>
                </c:pt>
                <c:pt idx="115">
                  <c:v>476</c:v>
                </c:pt>
                <c:pt idx="116">
                  <c:v>374</c:v>
                </c:pt>
                <c:pt idx="117">
                  <c:v>851</c:v>
                </c:pt>
                <c:pt idx="118">
                  <c:v>627</c:v>
                </c:pt>
                <c:pt idx="119">
                  <c:v>820</c:v>
                </c:pt>
                <c:pt idx="120">
                  <c:v>1910</c:v>
                </c:pt>
                <c:pt idx="121">
                  <c:v>2141</c:v>
                </c:pt>
                <c:pt idx="122">
                  <c:v>264</c:v>
                </c:pt>
                <c:pt idx="123">
                  <c:v>270</c:v>
                </c:pt>
                <c:pt idx="124">
                  <c:v>105</c:v>
                </c:pt>
              </c:numCache>
            </c:numRef>
          </c:val>
        </c:ser>
        <c:axId val="74902528"/>
        <c:axId val="74920704"/>
      </c:areaChart>
      <c:dateAx>
        <c:axId val="74902528"/>
        <c:scaling>
          <c:orientation val="minMax"/>
        </c:scaling>
        <c:axPos val="b"/>
        <c:numFmt formatCode="dd/mm/yyyy" sourceLinked="1"/>
        <c:tickLblPos val="nextTo"/>
        <c:crossAx val="74920704"/>
        <c:crosses val="autoZero"/>
        <c:auto val="1"/>
        <c:lblOffset val="100"/>
      </c:dateAx>
      <c:valAx>
        <c:axId val="74920704"/>
        <c:scaling>
          <c:orientation val="minMax"/>
        </c:scaling>
        <c:axPos val="l"/>
        <c:majorGridlines/>
        <c:numFmt formatCode="General" sourceLinked="1"/>
        <c:tickLblPos val="nextTo"/>
        <c:crossAx val="74902528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>
        <c:manualLayout>
          <c:layoutTarget val="inner"/>
          <c:xMode val="edge"/>
          <c:yMode val="edge"/>
          <c:x val="1.6863517060367486E-4"/>
          <c:y val="0.10737731412857535"/>
          <c:w val="0.4478517060367454"/>
          <c:h val="0.76162564707816882"/>
        </c:manualLayout>
      </c:layout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'results-survey961253'!$A$8:$A$14</c:f>
              <c:strCache>
                <c:ptCount val="7"/>
                <c:pt idx="0">
                  <c:v>Avec un scanner personnel</c:v>
                </c:pt>
                <c:pt idx="1">
                  <c:v>La numérisation a été effectuée par un ami ou un parent</c:v>
                </c:pt>
                <c:pt idx="2">
                  <c:v>Au sein de mon établissement universitaire</c:v>
                </c:pt>
                <c:pt idx="3">
                  <c:v>Dans un magasin de reprographie</c:v>
                </c:pt>
                <c:pt idx="4">
                  <c:v>Sur mon lieu de travail ou de stage</c:v>
                </c:pt>
                <c:pt idx="5">
                  <c:v>En prenant une photo numérique (avec un appareil photo ou un smartphone) </c:v>
                </c:pt>
                <c:pt idx="6">
                  <c:v>Autre</c:v>
                </c:pt>
              </c:strCache>
            </c:strRef>
          </c:cat>
          <c:val>
            <c:numRef>
              <c:f>'results-survey961253'!$B$8:$B$14</c:f>
              <c:numCache>
                <c:formatCode>General</c:formatCode>
                <c:ptCount val="7"/>
                <c:pt idx="0">
                  <c:v>206</c:v>
                </c:pt>
                <c:pt idx="1">
                  <c:v>40</c:v>
                </c:pt>
                <c:pt idx="2">
                  <c:v>42</c:v>
                </c:pt>
                <c:pt idx="3">
                  <c:v>50</c:v>
                </c:pt>
                <c:pt idx="4">
                  <c:v>31</c:v>
                </c:pt>
                <c:pt idx="5">
                  <c:v>32</c:v>
                </c:pt>
                <c:pt idx="6">
                  <c:v>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46763342082239723"/>
          <c:y val="0"/>
          <c:w val="0.52403324584426747"/>
          <c:h val="1"/>
        </c:manualLayout>
      </c:layout>
      <c:txPr>
        <a:bodyPr/>
        <a:lstStyle/>
        <a:p>
          <a:pPr>
            <a:defRPr sz="240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pieChart>
        <c:varyColors val="1"/>
        <c:ser>
          <c:idx val="0"/>
          <c:order val="0"/>
          <c:explosion val="14"/>
          <c:dLbls>
            <c:showCatName val="1"/>
            <c:showPercent val="1"/>
            <c:showLeaderLines val="1"/>
          </c:dLbls>
          <c:cat>
            <c:strRef>
              <c:f>'results-survey961253'!$A$20:$A$21</c:f>
              <c:strCache>
                <c:ptCount val="2"/>
                <c:pt idx="0">
                  <c:v>Gratuite</c:v>
                </c:pt>
                <c:pt idx="1">
                  <c:v>Payante</c:v>
                </c:pt>
              </c:strCache>
            </c:strRef>
          </c:cat>
          <c:val>
            <c:numRef>
              <c:f>'results-survey961253'!$B$20:$B$21</c:f>
              <c:numCache>
                <c:formatCode>General</c:formatCode>
                <c:ptCount val="2"/>
                <c:pt idx="0">
                  <c:v>292</c:v>
                </c:pt>
                <c:pt idx="1">
                  <c:v>80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400"/>
                </a:pPr>
                <a:endParaRPr lang="fr-FR"/>
              </a:p>
            </c:txPr>
            <c:showCatName val="1"/>
            <c:showPercent val="1"/>
            <c:showLeaderLines val="1"/>
          </c:dLbls>
          <c:cat>
            <c:strRef>
              <c:f>Feuil1!$A$5:$A$6</c:f>
              <c:strCache>
                <c:ptCount val="2"/>
                <c:pt idx="0">
                  <c:v>Non</c:v>
                </c:pt>
                <c:pt idx="1">
                  <c:v>Oui</c:v>
                </c:pt>
              </c:strCache>
            </c:strRef>
          </c:cat>
          <c:val>
            <c:numRef>
              <c:f>Feuil1!$B$5:$B$6</c:f>
              <c:numCache>
                <c:formatCode>General</c:formatCode>
                <c:ptCount val="2"/>
                <c:pt idx="0">
                  <c:v>262</c:v>
                </c:pt>
                <c:pt idx="1">
                  <c:v>106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8"/>
  <c:chart>
    <c:autoTitleDeleted val="1"/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Feuil1!$A$11:$A$13</c:f>
              <c:strCache>
                <c:ptCount val="3"/>
                <c:pt idx="0">
                  <c:v>Certificat de scolarité</c:v>
                </c:pt>
                <c:pt idx="1">
                  <c:v>Certains relevés de notes</c:v>
                </c:pt>
                <c:pt idx="2">
                  <c:v>Autre</c:v>
                </c:pt>
              </c:strCache>
            </c:strRef>
          </c:cat>
          <c:val>
            <c:numRef>
              <c:f>Feuil1!$B$11:$B$13</c:f>
              <c:numCache>
                <c:formatCode>General</c:formatCode>
                <c:ptCount val="3"/>
                <c:pt idx="0">
                  <c:v>69</c:v>
                </c:pt>
                <c:pt idx="1">
                  <c:v>73</c:v>
                </c:pt>
                <c:pt idx="2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400"/>
                </a:pPr>
                <a:endParaRPr lang="fr-FR"/>
              </a:p>
            </c:txPr>
            <c:showCatName val="1"/>
            <c:showPercent val="1"/>
            <c:showLeaderLines val="1"/>
          </c:dLbls>
          <c:cat>
            <c:strRef>
              <c:f>'results-survey961253'!$A$53:$A$54</c:f>
              <c:strCache>
                <c:ptCount val="2"/>
                <c:pt idx="0">
                  <c:v>Oui </c:v>
                </c:pt>
                <c:pt idx="1">
                  <c:v>Non</c:v>
                </c:pt>
              </c:strCache>
            </c:strRef>
          </c:cat>
          <c:val>
            <c:numRef>
              <c:f>'results-survey961253'!$B$53:$B$54</c:f>
              <c:numCache>
                <c:formatCode>General</c:formatCode>
                <c:ptCount val="2"/>
                <c:pt idx="0">
                  <c:v>110</c:v>
                </c:pt>
                <c:pt idx="1">
                  <c:v>257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>
        <c:manualLayout>
          <c:layoutTarget val="inner"/>
          <c:xMode val="edge"/>
          <c:yMode val="edge"/>
          <c:x val="0.33433584864391952"/>
          <c:y val="0.17359301696335877"/>
          <c:w val="0.41743941382327232"/>
          <c:h val="0.75885732416862162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8.2666229221347337E-2"/>
                  <c:y val="-0.19384324270807779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2400"/>
                </a:pPr>
                <a:endParaRPr lang="fr-FR"/>
              </a:p>
            </c:txPr>
            <c:showCatName val="1"/>
            <c:showPercent val="1"/>
            <c:showLeaderLines val="1"/>
          </c:dLbls>
          <c:cat>
            <c:strRef>
              <c:f>'results-survey961253'!$A$97:$A$99</c:f>
              <c:strCache>
                <c:ptCount val="3"/>
                <c:pt idx="0">
                  <c:v>Je préfère le dossier électronique</c:v>
                </c:pt>
                <c:pt idx="1">
                  <c:v>Je préfère le dossier papier</c:v>
                </c:pt>
                <c:pt idx="2">
                  <c:v>Je n'ai pas de préférence</c:v>
                </c:pt>
              </c:strCache>
            </c:strRef>
          </c:cat>
          <c:val>
            <c:numRef>
              <c:f>'results-survey961253'!$B$97:$B$99</c:f>
              <c:numCache>
                <c:formatCode>General</c:formatCode>
                <c:ptCount val="3"/>
                <c:pt idx="0">
                  <c:v>284</c:v>
                </c:pt>
                <c:pt idx="1">
                  <c:v>34</c:v>
                </c:pt>
                <c:pt idx="2">
                  <c:v>46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autoTitleDeleted val="1"/>
    <c:plotArea>
      <c:layout/>
      <c:pieChart>
        <c:varyColors val="1"/>
        <c:ser>
          <c:idx val="0"/>
          <c:order val="0"/>
          <c:dLbls>
            <c:dLbl>
              <c:idx val="1"/>
              <c:layout/>
              <c:showVal val="1"/>
              <c:showCatName val="1"/>
              <c:separator>
</c:separator>
            </c:dLbl>
            <c:dLbl>
              <c:idx val="2"/>
              <c:spPr/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</c:dLbl>
            <c:txPr>
              <a:bodyPr/>
              <a:lstStyle/>
              <a:p>
                <a:pPr>
                  <a:defRPr sz="2400"/>
                </a:pPr>
                <a:endParaRPr lang="fr-FR"/>
              </a:p>
            </c:txPr>
            <c:showVal val="1"/>
            <c:showCatName val="1"/>
            <c:showLeaderLines val="1"/>
          </c:dLbls>
          <c:cat>
            <c:strRef>
              <c:f>'results-survey541622'!$A$347:$A$349</c:f>
              <c:strCache>
                <c:ptCount val="3"/>
                <c:pt idx="0">
                  <c:v>Nette amélioration du processus de sélection</c:v>
                </c:pt>
                <c:pt idx="1">
                  <c:v>De grosses difficultés non résolues</c:v>
                </c:pt>
                <c:pt idx="2">
                  <c:v>A fait progresser la sélection mais il reste des améliorations à apporter </c:v>
                </c:pt>
              </c:strCache>
            </c:strRef>
          </c:cat>
          <c:val>
            <c:numRef>
              <c:f>'results-survey541622'!$B$347:$B$349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11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0.63387</cdr:x>
      <cdr:y>0.17808</cdr:y>
    </cdr:from>
    <cdr:to>
      <cdr:x>0.89374</cdr:x>
      <cdr:y>0.38097</cdr:y>
    </cdr:to>
    <cdr:sp macro="" textlink="">
      <cdr:nvSpPr>
        <cdr:cNvPr id="2" name="Légende encadrée 1 1"/>
        <cdr:cNvSpPr/>
      </cdr:nvSpPr>
      <cdr:spPr>
        <a:xfrm xmlns:a="http://schemas.openxmlformats.org/drawingml/2006/main">
          <a:off x="5796136" y="936104"/>
          <a:ext cx="2376251" cy="1066509"/>
        </a:xfrm>
        <a:prstGeom xmlns:a="http://schemas.openxmlformats.org/drawingml/2006/main" prst="borderCallout1">
          <a:avLst>
            <a:gd name="adj1" fmla="val 18750"/>
            <a:gd name="adj2" fmla="val -8333"/>
            <a:gd name="adj3" fmla="val 28910"/>
            <a:gd name="adj4" fmla="val -62478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800" dirty="0" smtClean="0"/>
            <a:t>Ouverture des candidatures en master 1 et 2</a:t>
          </a:r>
          <a:endParaRPr lang="fr-FR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8180" y="0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0CA49-65FD-40BF-AC21-41023D285FF5}" type="datetimeFigureOut">
              <a:rPr lang="fr-FR" smtClean="0"/>
              <a:t>02/07/2013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59222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8180" y="9359222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0802D-5029-47E1-BAB7-7EFB4333C55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8180" y="0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2CC9D-416B-4032-A975-A9CDACA76F8F}" type="datetimeFigureOut">
              <a:rPr lang="fr-FR" smtClean="0"/>
              <a:t>02/07/2013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22837" cy="3694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307" y="4680466"/>
            <a:ext cx="5378450" cy="4434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59222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8180" y="9359222"/>
            <a:ext cx="2913327" cy="492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4B859-8AB2-4619-9849-6CA0F3E325D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9BE69E-3A2E-48AC-B6B2-C1EFCBF6557E}" type="datetime1">
              <a:rPr lang="fr-FR" smtClean="0"/>
              <a:t>02/07/2013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48D5-FA19-4B19-B095-4652FFEBE6BF}" type="datetime1">
              <a:rPr lang="fr-FR" smtClean="0"/>
              <a:t>02/07/2013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E3BA6A2-F7C0-41CF-9DE4-C5561483808D}" type="datetime1">
              <a:rPr lang="fr-FR" smtClean="0"/>
              <a:t>02/07/2013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664A-E877-420E-BBB0-C61350866B2B}" type="datetime1">
              <a:rPr lang="fr-FR" smtClean="0"/>
              <a:t>02/07/2013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u numéro de diapositive 5"/>
          <p:cNvSpPr txBox="1">
            <a:spLocks/>
          </p:cNvSpPr>
          <p:nvPr userDrawn="1"/>
        </p:nvSpPr>
        <p:spPr>
          <a:xfrm>
            <a:off x="0" y="1268760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761A06-3C27-4310-B344-950DEE46A607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3A16-4E63-4277-A151-7FF940DBF221}" type="datetime1">
              <a:rPr lang="fr-FR" smtClean="0"/>
              <a:t>02/07/2013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E63937-C258-4D5A-8763-9F112D058A76}" type="datetime1">
              <a:rPr lang="fr-FR" smtClean="0"/>
              <a:t>02/07/2013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FR" smtClean="0"/>
              <a:t>moi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E051C21-AF5A-435E-9CC6-73ACC6C66763}" type="datetime1">
              <a:rPr lang="fr-FR" smtClean="0"/>
              <a:t>02/07/2013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1A9-3926-4F07-B363-D407A6898047}" type="datetime1">
              <a:rPr lang="fr-FR" smtClean="0"/>
              <a:t>02/07/2013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02C3-22EE-492E-A271-9E051BA62233}" type="datetime1">
              <a:rPr lang="fr-FR" smtClean="0"/>
              <a:t>02/07/2013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F471-6283-4C0E-87F0-D65A9EA1F277}" type="datetime1">
              <a:rPr lang="fr-FR" smtClean="0"/>
              <a:t>02/07/2013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8EDD091-25D8-4117-9C81-31CDF1050209}" type="datetime1">
              <a:rPr lang="fr-FR" smtClean="0"/>
              <a:t>02/07/2013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757C843-43B4-4619-810D-D59B0CD56132}" type="datetime1">
              <a:rPr lang="fr-FR" smtClean="0"/>
              <a:t>02/07/2013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moi</a:t>
            </a:r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761A06-3C27-4310-B344-950DEE46A6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ous-titr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2486000"/>
          </a:xfrm>
        </p:spPr>
        <p:txBody>
          <a:bodyPr>
            <a:normAutofit lnSpcReduction="10000"/>
          </a:bodyPr>
          <a:lstStyle/>
          <a:p>
            <a:pPr marR="0"/>
            <a:r>
              <a:rPr lang="fr-FR" b="1" dirty="0" smtClean="0"/>
              <a:t>Marie-Agnes.Gheeraert@dauphine.fr</a:t>
            </a:r>
          </a:p>
          <a:p>
            <a:pPr marR="0"/>
            <a:r>
              <a:rPr lang="fr-FR" b="1" dirty="0" smtClean="0"/>
              <a:t>Salahddine.Aberkan@dauphine.fr,</a:t>
            </a:r>
          </a:p>
          <a:p>
            <a:pPr marR="0"/>
            <a:r>
              <a:rPr lang="fr-FR" b="1" dirty="0" smtClean="0"/>
              <a:t>Lionel.Lenoble@dauphine.fr</a:t>
            </a:r>
          </a:p>
          <a:p>
            <a:pPr marR="0"/>
            <a:endParaRPr lang="fr-FR" dirty="0" smtClean="0"/>
          </a:p>
          <a:p>
            <a:pPr marR="0"/>
            <a:r>
              <a:rPr lang="fr-FR" dirty="0" smtClean="0"/>
              <a:t>ESUP DAY – 3 juillet 2013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7620000" cy="16820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E-candidat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600" dirty="0" smtClean="0"/>
              <a:t>Dématérialisation des dossiers de candidature</a:t>
            </a:r>
            <a:br>
              <a:rPr lang="fr-FR" sz="3600" dirty="0" smtClean="0"/>
            </a:br>
            <a:endParaRPr lang="fr-FR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0D1FC9-68E2-4BF3-8929-6DC11BA4357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pic>
        <p:nvPicPr>
          <p:cNvPr id="4" name="Image 3" descr="dauph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88641"/>
            <a:ext cx="2141455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Formulaire de dépôt par type de pièce justificative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84A0FA66-CB1E-464A-80E8-0EFD97D75563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28378"/>
            <a:ext cx="8532440" cy="512962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Application E-jury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de consultation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3B87BC-BABF-43EF-8A92-25BA638A819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Droits d’accès aux dossiers des candidats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Membres du jury : consultation des dossiers</a:t>
            </a:r>
          </a:p>
          <a:p>
            <a:r>
              <a:rPr lang="fr-FR" dirty="0" smtClean="0"/>
              <a:t>Président de jury : +saisie des avis</a:t>
            </a:r>
          </a:p>
          <a:p>
            <a:r>
              <a:rPr lang="fr-FR" dirty="0" smtClean="0"/>
              <a:t>Gestionnaire : +envoi des avis</a:t>
            </a:r>
          </a:p>
          <a:p>
            <a:endParaRPr lang="fr-FR" dirty="0" smtClean="0"/>
          </a:p>
          <a:p>
            <a:r>
              <a:rPr lang="fr-FR" dirty="0" smtClean="0"/>
              <a:t>Tous les membres de jury doivent être enregistrés dans e-candidat pour accéder aux dossiers électroniques</a:t>
            </a:r>
          </a:p>
          <a:p>
            <a:pPr lvl="1"/>
            <a:r>
              <a:rPr lang="fr-FR" dirty="0" smtClean="0"/>
              <a:t>Identification CAS (et schibboleth)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3445" b="2521"/>
          <a:stretch>
            <a:fillRect/>
          </a:stretch>
        </p:blipFill>
        <p:spPr bwMode="auto">
          <a:xfrm>
            <a:off x="0" y="1916832"/>
            <a:ext cx="9120146" cy="465313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Interface de consultation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Visualisation des pièces justificatives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95B8DB6C-4A07-402E-B8D5-F1935905C7CD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33963" r="37612"/>
          <a:stretch>
            <a:fillRect/>
          </a:stretch>
        </p:blipFill>
        <p:spPr bwMode="auto">
          <a:xfrm>
            <a:off x="395536" y="1628800"/>
            <a:ext cx="7992889" cy="508638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Zone de filtres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Afficher les dossiers des candidats :</a:t>
            </a:r>
          </a:p>
          <a:p>
            <a:pPr lvl="1"/>
            <a:r>
              <a:rPr lang="fr-FR" dirty="0" smtClean="0"/>
              <a:t>Traité ou non traité</a:t>
            </a:r>
          </a:p>
          <a:p>
            <a:pPr lvl="1"/>
            <a:r>
              <a:rPr lang="fr-FR" dirty="0" smtClean="0"/>
              <a:t>Provenance du dernier diplôme (Dauphine, établissement français, établissement étranger,)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3933056"/>
            <a:ext cx="8820473" cy="13260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Choix des colonnes à afficher ou masquer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On peut choisir les pièces justificatives que l’on veut consulter</a:t>
            </a:r>
          </a:p>
          <a:p>
            <a:r>
              <a:rPr lang="fr-FR" dirty="0" smtClean="0"/>
              <a:t>Réduit la taille du tableau et la difficulté de lecture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05064"/>
            <a:ext cx="8496300" cy="1581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Aide-mémoire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Possibilité d’annoter le dossier pour chaque examinateur (attention il ne s’agit pas du résultat final, mais d’observations personnelles)</a:t>
            </a:r>
          </a:p>
          <a:p>
            <a:r>
              <a:rPr lang="fr-FR" dirty="0" smtClean="0"/>
              <a:t>Saisir l’état de traitement du dossier</a:t>
            </a:r>
          </a:p>
          <a:p>
            <a:pPr lvl="1"/>
            <a:r>
              <a:rPr lang="fr-FR" dirty="0" smtClean="0"/>
              <a:t>Saisir une observation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492500"/>
            <a:ext cx="7418387" cy="3365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Garantir la confidentialité du courrier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Module de dépôt des lettres de recommandation</a:t>
            </a:r>
            <a:endParaRPr lang="fr-FR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3B87BC-BABF-43EF-8A92-25BA638A8199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Le candidat fournit l'adresse électronique d'un ou plusieurs référents</a:t>
            </a:r>
          </a:p>
          <a:p>
            <a:r>
              <a:rPr lang="fr-FR" dirty="0" smtClean="0"/>
              <a:t>le référent reçoit un message qui l'invite à remplir un formulaire en ligne avec ses coordonnées. Il dépose ensuite la lettre de  recommandation au format PDF.</a:t>
            </a:r>
          </a:p>
          <a:p>
            <a:r>
              <a:rPr lang="fr-FR" dirty="0" smtClean="0"/>
              <a:t>Le candidat est averti lorsque la recommandation est déposée</a:t>
            </a:r>
          </a:p>
          <a:p>
            <a:r>
              <a:rPr lang="fr-FR" dirty="0" smtClean="0"/>
              <a:t>=&gt; à limiter aux formations qui le demandent</a:t>
            </a:r>
          </a:p>
          <a:p>
            <a:r>
              <a:rPr lang="fr-FR" dirty="0" smtClean="0"/>
              <a:t>5 000 référents sollicités, 3 600 courriers déposés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projet</a:t>
            </a:r>
          </a:p>
          <a:p>
            <a:r>
              <a:rPr lang="fr-FR" dirty="0" smtClean="0"/>
              <a:t>Le fonctionnement de l’application</a:t>
            </a:r>
          </a:p>
          <a:p>
            <a:r>
              <a:rPr lang="fr-FR" dirty="0" smtClean="0"/>
              <a:t>Bilan chiffré de la première campagne</a:t>
            </a:r>
          </a:p>
          <a:p>
            <a:r>
              <a:rPr lang="fr-FR" dirty="0" smtClean="0"/>
              <a:t>Audit des candidats</a:t>
            </a:r>
          </a:p>
          <a:p>
            <a:r>
              <a:rPr lang="fr-FR" dirty="0" smtClean="0"/>
              <a:t>Audit des enseignants (jury)</a:t>
            </a:r>
          </a:p>
          <a:p>
            <a:r>
              <a:rPr lang="fr-FR" dirty="0" smtClean="0"/>
              <a:t>Questions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En cours de développement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Module de calcul de l’état du dossier</a:t>
            </a:r>
            <a:endParaRPr lang="fr-FR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3B87BC-BABF-43EF-8A92-25BA638A8199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Dès la fermeture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Un menu permettra à la gestionnaire de lancer le calcul de l’état du dossier après la fermeture des dépôts </a:t>
            </a:r>
          </a:p>
          <a:p>
            <a:pPr lvl="1"/>
            <a:r>
              <a:rPr lang="fr-FR" dirty="0" smtClean="0"/>
              <a:t>Enregistré / non déposé</a:t>
            </a:r>
          </a:p>
          <a:p>
            <a:pPr lvl="1"/>
            <a:r>
              <a:rPr lang="fr-FR" dirty="0" smtClean="0"/>
              <a:t>Pièces manquantes parmi les pièces obligatoires</a:t>
            </a:r>
          </a:p>
          <a:p>
            <a:r>
              <a:rPr lang="fr-FR" dirty="0" smtClean="0"/>
              <a:t>Nécessite de modifier e-candidat</a:t>
            </a:r>
          </a:p>
          <a:p>
            <a:pPr lvl="1"/>
            <a:r>
              <a:rPr lang="fr-FR" dirty="0" smtClean="0"/>
              <a:t>Ajout d’une notion de « pièce obligatoire »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Bilan chiffré de la première campagne</a:t>
            </a:r>
            <a:endParaRPr lang="fr-FR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3B87BC-BABF-43EF-8A92-25BA638A8199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Les candidats</a:t>
            </a:r>
            <a:br>
              <a:rPr lang="fr-FR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FCF59854-EA43-4C71-B630-49F4E75A7D48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19 000 candidats enregistrés</a:t>
            </a:r>
          </a:p>
          <a:p>
            <a:r>
              <a:rPr lang="fr-FR" dirty="0" smtClean="0"/>
              <a:t>9 000 candidats ayant déposé leur dossier</a:t>
            </a:r>
          </a:p>
          <a:p>
            <a:r>
              <a:rPr lang="fr-FR" dirty="0" smtClean="0"/>
              <a:t>=&gt; 50 % de taux de « transformation »</a:t>
            </a:r>
          </a:p>
          <a:p>
            <a:endParaRPr lang="fr-FR" dirty="0" smtClean="0"/>
          </a:p>
          <a:p>
            <a:r>
              <a:rPr lang="fr-FR" dirty="0" smtClean="0"/>
              <a:t>12 500 candidatures avec dossier</a:t>
            </a:r>
          </a:p>
          <a:p>
            <a:r>
              <a:rPr lang="fr-FR" dirty="0" smtClean="0"/>
              <a:t>Une moyenne de 1,5 candidatures par candidat</a:t>
            </a:r>
          </a:p>
          <a:p>
            <a:endParaRPr lang="fr-FR" dirty="0" smtClean="0"/>
          </a:p>
          <a:p>
            <a:r>
              <a:rPr lang="fr-FR" dirty="0" smtClean="0"/>
              <a:t>=&gt;légère augmentation par rapport à l’année précédente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-00033284.jpg"/>
          <p:cNvPicPr>
            <a:picLocks noChangeAspect="1"/>
          </p:cNvPicPr>
          <p:nvPr/>
        </p:nvPicPr>
        <p:blipFill>
          <a:blip r:embed="rId2" cstate="print"/>
          <a:srcRect l="9450"/>
          <a:stretch>
            <a:fillRect/>
          </a:stretch>
        </p:blipFill>
        <p:spPr>
          <a:xfrm>
            <a:off x="4572000" y="1196752"/>
            <a:ext cx="4139952" cy="443865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/>
          <a:lstStyle/>
          <a:p>
            <a:r>
              <a:rPr lang="fr-FR" dirty="0" smtClean="0"/>
              <a:t>Nombre de fichiers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165 000 fichiers</a:t>
            </a:r>
          </a:p>
          <a:p>
            <a:r>
              <a:rPr lang="fr-FR" dirty="0" smtClean="0"/>
              <a:t>85 Go de données</a:t>
            </a:r>
          </a:p>
          <a:p>
            <a:endParaRPr lang="fr-FR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07504" y="3140968"/>
          <a:ext cx="417646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</a:tblGrid>
              <a:tr h="581784">
                <a:tc>
                  <a:txBody>
                    <a:bodyPr/>
                    <a:lstStyle/>
                    <a:p>
                      <a:r>
                        <a:rPr lang="fr-FR" dirty="0" smtClean="0">
                          <a:sym typeface="Wingdings" pitchFamily="2" charset="2"/>
                        </a:rPr>
                        <a:t> </a:t>
                      </a:r>
                      <a:r>
                        <a:rPr lang="fr-FR" dirty="0" smtClean="0"/>
                        <a:t>PAPIER</a:t>
                      </a:r>
                    </a:p>
                    <a:p>
                      <a:r>
                        <a:rPr lang="fr-FR" dirty="0" smtClean="0"/>
                        <a:t>Si on compte trois pages par fichier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500 000 pages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1 000 ramettes de papier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200 cartons de papier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281488" y="5445224"/>
            <a:ext cx="6413935" cy="92333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2,5 tonnes de papier !</a:t>
            </a:r>
            <a:endParaRPr lang="fr-FR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Création de la candidature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9" name="Graphique 8"/>
          <p:cNvGraphicFramePr/>
          <p:nvPr/>
        </p:nvGraphicFramePr>
        <p:xfrm>
          <a:off x="0" y="1196752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fr-FR" dirty="0" smtClean="0"/>
              <a:t>Dépôt de fichiers par jour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Graphique 2"/>
          <p:cNvGraphicFramePr/>
          <p:nvPr/>
        </p:nvGraphicFramePr>
        <p:xfrm>
          <a:off x="0" y="1513929"/>
          <a:ext cx="9144000" cy="5344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Légende encadrée 1 4"/>
          <p:cNvSpPr/>
          <p:nvPr/>
        </p:nvSpPr>
        <p:spPr>
          <a:xfrm>
            <a:off x="1691680" y="3356992"/>
            <a:ext cx="2088232" cy="1080120"/>
          </a:xfrm>
          <a:prstGeom prst="borderCallout1">
            <a:avLst>
              <a:gd name="adj1" fmla="val -31878"/>
              <a:gd name="adj2" fmla="val 237225"/>
              <a:gd name="adj3" fmla="val 4604"/>
              <a:gd name="adj4" fmla="val 109774"/>
            </a:avLst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Fermeture des candidatures en master 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 24 avril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FCF59854-EA43-4C71-B630-49F4E75A7D48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26 000 fichiers en 24h</a:t>
            </a:r>
          </a:p>
          <a:p>
            <a:r>
              <a:rPr lang="fr-FR" dirty="0" smtClean="0"/>
              <a:t>Moyenne de 20 fichiers par minute, avec un maximum à 23h52 de 125 fichiers</a:t>
            </a:r>
          </a:p>
          <a:p>
            <a:endParaRPr lang="fr-FR" dirty="0" smtClean="0"/>
          </a:p>
          <a:p>
            <a:r>
              <a:rPr lang="fr-FR" dirty="0" smtClean="0"/>
              <a:t>Supervision, tests de charge, </a:t>
            </a:r>
          </a:p>
          <a:p>
            <a:r>
              <a:rPr lang="fr-FR" dirty="0" smtClean="0"/>
              <a:t>rajout de mémoire et de CPU, </a:t>
            </a:r>
          </a:p>
          <a:p>
            <a:r>
              <a:rPr lang="fr-FR" dirty="0" err="1" smtClean="0"/>
              <a:t>tuning</a:t>
            </a:r>
            <a:r>
              <a:rPr lang="fr-FR" dirty="0" smtClean="0"/>
              <a:t> </a:t>
            </a:r>
            <a:r>
              <a:rPr lang="fr-FR" dirty="0" err="1" smtClean="0"/>
              <a:t>Tomcat</a:t>
            </a:r>
            <a:r>
              <a:rPr lang="fr-FR" dirty="0" smtClean="0"/>
              <a:t> et MySQL</a:t>
            </a:r>
          </a:p>
          <a:p>
            <a:r>
              <a:rPr lang="fr-FR" dirty="0" smtClean="0"/>
              <a:t>Merci aux experts de l’équipe système !</a:t>
            </a:r>
            <a:endParaRPr lang="fr-F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1 000 réponses au questionnaire (50% de taux de réponse)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Audit des candidats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3B87BC-BABF-43EF-8A92-25BA638A8199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 smtClean="0"/>
              <a:t>Comment avez-vous numérisé vos pièces justificatives?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0" y="1481138"/>
          <a:ext cx="9144000" cy="537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La sélection à l’Université Paris Dauphine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Mise en place d’un outil de gestion des </a:t>
            </a:r>
            <a:r>
              <a:rPr lang="fr-FR" dirty="0" smtClean="0"/>
              <a:t>sélections</a:t>
            </a:r>
            <a:endParaRPr lang="fr-FR" dirty="0" smtClean="0"/>
          </a:p>
          <a:p>
            <a:r>
              <a:rPr lang="fr-FR" dirty="0" smtClean="0"/>
              <a:t>Dématérialisation complète des dossiers de </a:t>
            </a:r>
            <a:r>
              <a:rPr lang="fr-FR" dirty="0" smtClean="0"/>
              <a:t>candidature</a:t>
            </a:r>
          </a:p>
          <a:p>
            <a:r>
              <a:rPr lang="fr-FR" dirty="0" smtClean="0"/>
              <a:t>125 </a:t>
            </a:r>
            <a:r>
              <a:rPr lang="fr-FR" dirty="0" smtClean="0"/>
              <a:t>formations, 60 gestionnaires, 160 </a:t>
            </a:r>
            <a:r>
              <a:rPr lang="fr-FR" dirty="0" smtClean="0"/>
              <a:t>enseignants-chercheurs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FCF59854-EA43-4C71-B630-49F4E75A7D48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fr-FR" smtClean="0"/>
              <a:t>Enseignements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smtClean="0"/>
              <a:t>Demande de la Présidence : </a:t>
            </a:r>
            <a:endParaRPr lang="fr-FR" dirty="0" smtClean="0"/>
          </a:p>
        </p:txBody>
      </p:sp>
      <p:sp>
        <p:nvSpPr>
          <p:cNvPr id="5" name="Triangle isocèle 4"/>
          <p:cNvSpPr/>
          <p:nvPr/>
        </p:nvSpPr>
        <p:spPr>
          <a:xfrm rot="10800000">
            <a:off x="467544" y="2996952"/>
            <a:ext cx="3312368" cy="23762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87624" y="537321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 L1 : 800 étudiants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9552" y="2636912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90 masters 2 : 2 000 étudiants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331640" y="3356992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9 000 étudiants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 smtClean="0"/>
              <a:t>La numérisation a-t-elle été?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0" y="1700213"/>
          <a:ext cx="6551613" cy="3892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fr-FR" b="0" dirty="0" smtClean="0"/>
              <a:t>Les documents administratifs vous sont-ils délivrés au format électronique ?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0" y="2708275"/>
          <a:ext cx="4824413" cy="345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/>
          <p:nvPr/>
        </p:nvGraphicFramePr>
        <p:xfrm>
          <a:off x="3635896" y="2492896"/>
          <a:ext cx="550810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 smtClean="0"/>
              <a:t>Avez-vous rencontré des problèmes techniques lors du dépôt ?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1691680" y="1772816"/>
          <a:ext cx="5472113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 smtClean="0"/>
              <a:t>Quels sont les avantages du dépôt de votre dossier au format électronique 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</p:nvPr>
        </p:nvGraphicFramePr>
        <p:xfrm>
          <a:off x="0" y="1628775"/>
          <a:ext cx="8229600" cy="3982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640"/>
                <a:gridCol w="6897960"/>
              </a:tblGrid>
              <a:tr h="63181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Ordre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Avantage</a:t>
                      </a:r>
                      <a:endParaRPr lang="fr-FR" sz="2400" dirty="0"/>
                    </a:p>
                  </a:txBody>
                  <a:tcPr/>
                </a:tc>
              </a:tr>
              <a:tr h="63181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La constitution et l'envoi du dossier sont plus rapides</a:t>
                      </a:r>
                    </a:p>
                  </a:txBody>
                  <a:tcPr/>
                </a:tc>
              </a:tr>
              <a:tr h="63181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La constitution et l'envoi du dossier reviennent moins cher</a:t>
                      </a:r>
                    </a:p>
                  </a:txBody>
                  <a:tcPr/>
                </a:tc>
              </a:tr>
              <a:tr h="63181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3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La constitution et l'envoi du dossier sont plus simples</a:t>
                      </a:r>
                    </a:p>
                  </a:txBody>
                  <a:tcPr/>
                </a:tc>
              </a:tr>
              <a:tr h="63181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C'est plus moderne</a:t>
                      </a:r>
                    </a:p>
                  </a:txBody>
                  <a:tcPr/>
                </a:tc>
              </a:tr>
              <a:tr h="63181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5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C'est plus écologique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14528" cy="990600"/>
          </a:xfrm>
        </p:spPr>
        <p:txBody>
          <a:bodyPr>
            <a:normAutofit fontScale="90000"/>
          </a:bodyPr>
          <a:lstStyle/>
          <a:p>
            <a:r>
              <a:rPr lang="fr-FR" b="0" dirty="0" smtClean="0"/>
              <a:t>Quels sont les inconvénients du dépôt de votre dossier au format électronique 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34</a:t>
            </a:fld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</p:nvPr>
        </p:nvGraphicFramePr>
        <p:xfrm>
          <a:off x="179512" y="1988840"/>
          <a:ext cx="8229600" cy="287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7139136"/>
              </a:tblGrid>
              <a:tr h="486218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Ordre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Inconvénient</a:t>
                      </a:r>
                      <a:endParaRPr lang="fr-FR" sz="2400" dirty="0"/>
                    </a:p>
                  </a:txBody>
                  <a:tcPr/>
                </a:tc>
              </a:tr>
              <a:tr h="1198894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Risque de problèmes techniques</a:t>
                      </a:r>
                    </a:p>
                  </a:txBody>
                  <a:tcPr/>
                </a:tc>
              </a:tr>
              <a:tr h="1051191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Cela nécessite de disposer de matériel : ordinateur, réseau, scanner...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 smtClean="0"/>
              <a:t>Quelle est votre impression générale ?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0" y="1827213"/>
          <a:ext cx="9144000" cy="5030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27 réponses (15% de taux de réponse)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Audit des jurys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3B87BC-BABF-43EF-8A92-25BA638A8199}" type="slidenum">
              <a:rPr lang="fr-FR" smtClean="0"/>
              <a:pPr>
                <a:defRPr/>
              </a:pPr>
              <a:t>36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Utilisation des outils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37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251520" y="1700808"/>
          <a:ext cx="8153400" cy="4709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708"/>
                <a:gridCol w="7001692"/>
              </a:tblGrid>
              <a:tr h="523236"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endParaRPr lang="fr-FR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Outil</a:t>
                      </a:r>
                      <a:endParaRPr lang="fr-FR" dirty="0"/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2400" b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kumimoji="0" lang="fr-FR" sz="2400" b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kumimoji="0" lang="fr-FR" sz="2400" b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Ont consulté en ligne</a:t>
                      </a:r>
                      <a:endParaRPr kumimoji="0" lang="fr-FR" sz="2400" b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16</a:t>
                      </a:r>
                      <a:endParaRPr lang="fr-FR" sz="2400" b="0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Ont utilisé les filtres</a:t>
                      </a:r>
                      <a:endParaRPr lang="fr-FR" sz="2400" b="0" dirty="0"/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16</a:t>
                      </a:r>
                      <a:endParaRPr lang="fr-FR" sz="2400" b="0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Ont téléchargé les CV et les mémoires</a:t>
                      </a:r>
                      <a:endParaRPr lang="fr-FR" sz="2400" b="0" dirty="0"/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13</a:t>
                      </a:r>
                      <a:endParaRPr lang="fr-FR" sz="2400" b="0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Ont utilisé le masquage des colonnes </a:t>
                      </a:r>
                      <a:endParaRPr lang="fr-FR" sz="2400" b="0" dirty="0"/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12</a:t>
                      </a:r>
                      <a:endParaRPr lang="fr-FR" sz="2400" b="0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Ont utilisé les  téléchargement des dossiers complets</a:t>
                      </a:r>
                      <a:endParaRPr lang="fr-FR" sz="2400" b="0" dirty="0"/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12</a:t>
                      </a:r>
                      <a:endParaRPr lang="fr-FR" sz="2400" b="0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Ont utilisé les  moteur de recherche</a:t>
                      </a:r>
                      <a:endParaRPr lang="fr-FR" sz="2400" b="0" dirty="0"/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11</a:t>
                      </a:r>
                      <a:endParaRPr lang="fr-FR" sz="2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Ont imprimé (plutôt</a:t>
                      </a:r>
                      <a:r>
                        <a:rPr lang="fr-FR" sz="2400" b="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les CV)</a:t>
                      </a:r>
                      <a:endParaRPr lang="fr-FR" sz="2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0593" marR="90593"/>
                </a:tc>
              </a:tr>
              <a:tr h="523236"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11</a:t>
                      </a:r>
                      <a:endParaRPr lang="fr-FR" sz="2400" b="0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Ont saisi les décisions</a:t>
                      </a:r>
                      <a:endParaRPr lang="fr-FR" sz="2400" b="0" dirty="0"/>
                    </a:p>
                  </a:txBody>
                  <a:tcPr marL="90593" marR="9059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Quels sont, pour vous, les avantages du dossier électronique ?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FCF59854-EA43-4C71-B630-49F4E75A7D48}" type="slidenum">
              <a:rPr lang="fr-FR" smtClean="0"/>
              <a:pPr/>
              <a:t>38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0" y="1557338"/>
          <a:ext cx="8928992" cy="4115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169"/>
                <a:gridCol w="7600823"/>
              </a:tblGrid>
              <a:tr h="634811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Nombre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Avantage</a:t>
                      </a:r>
                      <a:endParaRPr lang="fr-FR" sz="2400" dirty="0"/>
                    </a:p>
                  </a:txBody>
                  <a:tcPr/>
                </a:tc>
              </a:tr>
              <a:tr h="74251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Gain de place pour le stockage des dossiers (cartons dans les couloirs…)</a:t>
                      </a:r>
                      <a:endParaRPr lang="fr-FR" sz="2400" dirty="0"/>
                    </a:p>
                  </a:txBody>
                  <a:tcPr/>
                </a:tc>
              </a:tr>
              <a:tr h="74251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Simplification des accès aux dossiers (de partout, pour tous en même temps)</a:t>
                      </a:r>
                      <a:endParaRPr lang="fr-FR" sz="2400" dirty="0"/>
                    </a:p>
                  </a:txBody>
                  <a:tcPr/>
                </a:tc>
              </a:tr>
              <a:tr h="74251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Simplification de l'archivage et de la destruction des dossiers</a:t>
                      </a:r>
                      <a:endParaRPr lang="fr-FR" sz="2400" dirty="0"/>
                    </a:p>
                  </a:txBody>
                  <a:tcPr/>
                </a:tc>
              </a:tr>
              <a:tr h="634811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Gain en </a:t>
                      </a:r>
                      <a:r>
                        <a:rPr lang="fr-FR" sz="2400" dirty="0" smtClean="0"/>
                        <a:t>autonomie (plus de dépouillement préalable)</a:t>
                      </a:r>
                      <a:endParaRPr lang="fr-FR" sz="2400" dirty="0"/>
                    </a:p>
                  </a:txBody>
                  <a:tcPr/>
                </a:tc>
              </a:tr>
              <a:tr h="412506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Obtention de statistiques rapidement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Quels sont, pour vous, les inconvénients du dossier électronique ?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FCF59854-EA43-4C71-B630-49F4E75A7D48}" type="slidenum">
              <a:rPr lang="fr-FR" smtClean="0"/>
              <a:pPr/>
              <a:t>39</a:t>
            </a:fld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107504" y="1772816"/>
          <a:ext cx="8842375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54623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Nombre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Inconvénient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La lecture à l’écran est difficile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17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Risques de problèmes techniques 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Cela nous donne plus de </a:t>
                      </a:r>
                      <a:r>
                        <a:rPr lang="fr-FR" sz="2400" dirty="0" smtClean="0"/>
                        <a:t>travail – Perte de temps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13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Il manque des critères de tri 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7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L’obligation d’avoir du matériel : ordinateur, connexion réseau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Projet de développement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Ressources humaines</a:t>
            </a:r>
          </a:p>
          <a:p>
            <a:pPr lvl="1"/>
            <a:r>
              <a:rPr lang="fr-FR" dirty="0" smtClean="0"/>
              <a:t>Un étudiant développeur en Licence 3 MIAGE en alternance : </a:t>
            </a:r>
            <a:r>
              <a:rPr lang="fr-FR" dirty="0" err="1" smtClean="0"/>
              <a:t>Salahddine</a:t>
            </a:r>
            <a:r>
              <a:rPr lang="fr-FR" dirty="0" smtClean="0"/>
              <a:t> ABERKAN</a:t>
            </a:r>
          </a:p>
          <a:p>
            <a:r>
              <a:rPr lang="fr-FR" dirty="0" smtClean="0"/>
              <a:t>Durée</a:t>
            </a:r>
          </a:p>
          <a:p>
            <a:pPr lvl="1"/>
            <a:r>
              <a:rPr lang="fr-FR" dirty="0" smtClean="0"/>
              <a:t>1 an de développement, 6 mois d’exploitation</a:t>
            </a:r>
          </a:p>
          <a:p>
            <a:r>
              <a:rPr lang="fr-FR" dirty="0" smtClean="0"/>
              <a:t>Techno</a:t>
            </a:r>
          </a:p>
          <a:p>
            <a:pPr lvl="1"/>
            <a:r>
              <a:rPr lang="fr-FR" dirty="0" smtClean="0"/>
              <a:t>JAVA/ JSP</a:t>
            </a:r>
          </a:p>
          <a:p>
            <a:pPr lvl="1"/>
            <a:r>
              <a:rPr lang="fr-FR" dirty="0" smtClean="0"/>
              <a:t>Ajout de 4 tables à la base de données</a:t>
            </a:r>
          </a:p>
          <a:p>
            <a:r>
              <a:rPr lang="fr-FR" dirty="0" smtClean="0"/>
              <a:t>Contrainte : ne pas modifier </a:t>
            </a:r>
            <a:r>
              <a:rPr lang="fr-FR" dirty="0" smtClean="0"/>
              <a:t>e-candidat</a:t>
            </a:r>
          </a:p>
          <a:p>
            <a:r>
              <a:rPr lang="fr-FR" dirty="0" smtClean="0"/>
              <a:t>4 modules pour e-candidat</a:t>
            </a:r>
            <a:endParaRPr lang="fr-FR" dirty="0" smtClean="0"/>
          </a:p>
          <a:p>
            <a:endParaRPr lang="fr-FR" dirty="0" smtClean="0"/>
          </a:p>
          <a:p>
            <a:pPr lvl="1"/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Votre impression globale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95B8DB6C-4A07-402E-B8D5-F1935905C7CD}" type="slidenum">
              <a:rPr lang="fr-FR" smtClean="0"/>
              <a:pPr>
                <a:defRPr/>
              </a:pPr>
              <a:t>40</a:t>
            </a:fld>
            <a:endParaRPr lang="fr-FR"/>
          </a:p>
        </p:txBody>
      </p:sp>
      <p:graphicFrame>
        <p:nvGraphicFramePr>
          <p:cNvPr id="7" name="Graphique 6"/>
          <p:cNvGraphicFramePr/>
          <p:nvPr/>
        </p:nvGraphicFramePr>
        <p:xfrm>
          <a:off x="323528" y="2057400"/>
          <a:ext cx="8136904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95B8DB6C-4A07-402E-B8D5-F1935905C7CD}" type="slidenum">
              <a:rPr lang="fr-FR" smtClean="0"/>
              <a:pPr>
                <a:defRPr/>
              </a:pPr>
              <a:t>41</a:t>
            </a:fld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Globalement, l’expérience est considérée comme une réussite</a:t>
            </a:r>
          </a:p>
          <a:p>
            <a:pPr lvl="1"/>
            <a:r>
              <a:rPr lang="fr-FR" dirty="0" smtClean="0"/>
              <a:t>Améliorer l’ergonomie de la consultation</a:t>
            </a:r>
          </a:p>
          <a:p>
            <a:r>
              <a:rPr lang="fr-FR" dirty="0" smtClean="0"/>
              <a:t>Pour tester : </a:t>
            </a:r>
            <a:br>
              <a:rPr lang="fr-FR" dirty="0" smtClean="0"/>
            </a:br>
            <a:r>
              <a:rPr lang="fr-FR" dirty="0" smtClean="0"/>
              <a:t>http</a:t>
            </a:r>
            <a:r>
              <a:rPr lang="fr-FR" dirty="0" smtClean="0"/>
              <a:t>://candidatures.dauphine.fr/candidatures</a:t>
            </a:r>
            <a:r>
              <a:rPr lang="fr-FR" dirty="0" smtClean="0"/>
              <a:t>/</a:t>
            </a:r>
          </a:p>
          <a:p>
            <a:endParaRPr lang="fr-FR" dirty="0" smtClean="0"/>
          </a:p>
          <a:p>
            <a:r>
              <a:rPr lang="fr-FR" dirty="0" smtClean="0"/>
              <a:t>Des questions ?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Dossiers électroniques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Module de dépôt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3B87BC-BABF-43EF-8A92-25BA638A819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Spécifications fonctionnelles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Identification par numéro de dossier</a:t>
            </a:r>
          </a:p>
          <a:p>
            <a:r>
              <a:rPr lang="fr-FR" dirty="0" smtClean="0"/>
              <a:t>Les dates d’ouverture et de fermeture par formation</a:t>
            </a:r>
          </a:p>
          <a:p>
            <a:r>
              <a:rPr lang="fr-FR" dirty="0" smtClean="0"/>
              <a:t>La liste des pièces justificatives demandées</a:t>
            </a:r>
          </a:p>
          <a:p>
            <a:r>
              <a:rPr lang="fr-FR" dirty="0" smtClean="0"/>
              <a:t>Les formations choisies par le candidat (un dossier complet par formation)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Toutes ces données sont récupérées du paramétrage e-candidat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Règles de gestion des fichiers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FCF59854-EA43-4C71-B630-49F4E75A7D48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Pouvoir ajouter, modifier, supprimer des fichiers (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Voir les fichiers</a:t>
            </a:r>
            <a:r>
              <a:rPr lang="fr-FR" dirty="0" smtClean="0"/>
              <a:t>)</a:t>
            </a:r>
          </a:p>
          <a:p>
            <a:r>
              <a:rPr lang="fr-FR" dirty="0" smtClean="0"/>
              <a:t>Les envoyer par un (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ou plusieurs à la fois</a:t>
            </a:r>
            <a:r>
              <a:rPr lang="fr-FR" dirty="0" smtClean="0"/>
              <a:t>)</a:t>
            </a:r>
          </a:p>
          <a:p>
            <a:r>
              <a:rPr lang="fr-FR" dirty="0" smtClean="0"/>
              <a:t>Fichiers demandés au format PDF ou XLS</a:t>
            </a:r>
          </a:p>
          <a:p>
            <a:pPr lvl="1"/>
            <a:r>
              <a:rPr lang="fr-FR" dirty="0" smtClean="0"/>
              <a:t>=&gt; abandon de la conversion PDF </a:t>
            </a:r>
          </a:p>
          <a:p>
            <a:pPr lvl="1"/>
            <a:r>
              <a:rPr lang="fr-FR" dirty="0" smtClean="0"/>
              <a:t>=&gt; Ouverture d’une rubrique « boite à outils »</a:t>
            </a:r>
          </a:p>
          <a:p>
            <a:r>
              <a:rPr lang="fr-FR" dirty="0" smtClean="0"/>
              <a:t>Taille maximum des fichiers autorisée : 5 Mo</a:t>
            </a:r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Accueil E-candidat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84A0FA66-CB1E-464A-80E8-0EFD97D75563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05740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11560" y="4913784"/>
            <a:ext cx="8352928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9589" t="63338" r="10959" b="5973"/>
          <a:stretch>
            <a:fillRect/>
          </a:stretch>
        </p:blipFill>
        <p:spPr bwMode="auto">
          <a:xfrm>
            <a:off x="611560" y="4918347"/>
            <a:ext cx="8352928" cy="193965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Dépôt pour chaque formation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996677" y="6356350"/>
            <a:ext cx="4184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fld id="{84A0FA66-CB1E-464A-80E8-0EFD97D75563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18048"/>
            <a:ext cx="8549623" cy="513995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334</TotalTime>
  <Words>1036</Words>
  <Application>Microsoft Office PowerPoint</Application>
  <PresentationFormat>Affichage à l'écran (4:3)</PresentationFormat>
  <Paragraphs>248</Paragraphs>
  <Slides>41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Médian</vt:lpstr>
      <vt:lpstr> E-candidat Dématérialisation des dossiers de candidature </vt:lpstr>
      <vt:lpstr>Sommaire</vt:lpstr>
      <vt:lpstr>La sélection à l’Université Paris Dauphine</vt:lpstr>
      <vt:lpstr>Projet de développement</vt:lpstr>
      <vt:lpstr>Module de dépôt</vt:lpstr>
      <vt:lpstr>Spécifications fonctionnelles</vt:lpstr>
      <vt:lpstr>Règles de gestion des fichiers</vt:lpstr>
      <vt:lpstr>Accueil E-candidat</vt:lpstr>
      <vt:lpstr>Dépôt pour chaque formation</vt:lpstr>
      <vt:lpstr>Formulaire de dépôt par type de pièce justificative</vt:lpstr>
      <vt:lpstr>Module de consultation</vt:lpstr>
      <vt:lpstr>Droits d’accès aux dossiers des candidats</vt:lpstr>
      <vt:lpstr>Interface de consultation</vt:lpstr>
      <vt:lpstr>Visualisation des pièces justificatives</vt:lpstr>
      <vt:lpstr>Zone de filtres</vt:lpstr>
      <vt:lpstr>Choix des colonnes à afficher ou masquer</vt:lpstr>
      <vt:lpstr>Aide-mémoire</vt:lpstr>
      <vt:lpstr>Module de dépôt des lettres de recommandation</vt:lpstr>
      <vt:lpstr>Principe</vt:lpstr>
      <vt:lpstr>Module de calcul de l’état du dossier</vt:lpstr>
      <vt:lpstr>Dès la fermeture</vt:lpstr>
      <vt:lpstr>Bilan chiffré de la première campagne</vt:lpstr>
      <vt:lpstr>Les candidats </vt:lpstr>
      <vt:lpstr>Nombre de fichiers</vt:lpstr>
      <vt:lpstr>Création de la candidature</vt:lpstr>
      <vt:lpstr>Dépôt de fichiers par jour</vt:lpstr>
      <vt:lpstr>Le 24 avril</vt:lpstr>
      <vt:lpstr>Audit des candidats</vt:lpstr>
      <vt:lpstr>Comment avez-vous numérisé vos pièces justificatives?</vt:lpstr>
      <vt:lpstr>La numérisation a-t-elle été?</vt:lpstr>
      <vt:lpstr>Les documents administratifs vous sont-ils délivrés au format électronique ?</vt:lpstr>
      <vt:lpstr>Avez-vous rencontré des problèmes techniques lors du dépôt ?</vt:lpstr>
      <vt:lpstr>Quels sont les avantages du dépôt de votre dossier au format électronique ?</vt:lpstr>
      <vt:lpstr>Quels sont les inconvénients du dépôt de votre dossier au format électronique ?</vt:lpstr>
      <vt:lpstr>Quelle est votre impression générale ?</vt:lpstr>
      <vt:lpstr>Audit des jurys</vt:lpstr>
      <vt:lpstr>Utilisation des outils</vt:lpstr>
      <vt:lpstr>Quels sont, pour vous, les avantages du dossier électronique ?</vt:lpstr>
      <vt:lpstr>Quels sont, pour vous, les inconvénients du dossier électronique ?</vt:lpstr>
      <vt:lpstr>Votre impression globale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E-candidat Dématérialisation des dossiers de candidature </dc:title>
  <dc:creator>mag</dc:creator>
  <cp:lastModifiedBy>Marie-Agnes</cp:lastModifiedBy>
  <cp:revision>24</cp:revision>
  <dcterms:created xsi:type="dcterms:W3CDTF">2013-07-02T05:27:58Z</dcterms:created>
  <dcterms:modified xsi:type="dcterms:W3CDTF">2013-07-02T14:11:41Z</dcterms:modified>
</cp:coreProperties>
</file>