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61" r:id="rId4"/>
    <p:sldId id="262" r:id="rId5"/>
    <p:sldId id="263" r:id="rId6"/>
    <p:sldId id="259" r:id="rId7"/>
    <p:sldId id="264" r:id="rId8"/>
    <p:sldId id="265" r:id="rId9"/>
    <p:sldId id="266" r:id="rId10"/>
    <p:sldId id="267" r:id="rId11"/>
    <p:sldId id="260" r:id="rId12"/>
    <p:sldId id="268" r:id="rId13"/>
    <p:sldId id="269" r:id="rId14"/>
    <p:sldId id="270" r:id="rId15"/>
    <p:sldId id="271" r:id="rId16"/>
    <p:sldId id="272" r:id="rId17"/>
    <p:sldId id="274" r:id="rId18"/>
    <p:sldId id="276" r:id="rId19"/>
    <p:sldId id="277" r:id="rId20"/>
    <p:sldId id="273" r:id="rId21"/>
    <p:sldId id="275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9ADC"/>
    <a:srgbClr val="E2007A"/>
    <a:srgbClr val="B7C7D4"/>
    <a:srgbClr val="ECEDED"/>
    <a:srgbClr val="1D71B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3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-4456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452C3-4696-6241-9BF1-305C270C545B}" type="datetimeFigureOut">
              <a:rPr lang="fr-FR" smtClean="0"/>
              <a:t>02/07/2014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57AFC4-4C27-094E-957F-DCDFB77E5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254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2460259"/>
            <a:ext cx="9144000" cy="3692036"/>
          </a:xfrm>
          <a:prstGeom prst="rect">
            <a:avLst/>
          </a:prstGeom>
          <a:solidFill>
            <a:srgbClr val="1D71B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Image 20"/>
          <p:cNvPicPr>
            <a:picLocks noChangeAspect="1"/>
          </p:cNvPicPr>
          <p:nvPr userDrawn="1"/>
        </p:nvPicPr>
        <p:blipFill>
          <a:blip r:embed="rId3">
            <a:alphaModFix amt="30000"/>
          </a:blip>
          <a:stretch>
            <a:fillRect/>
          </a:stretch>
        </p:blipFill>
        <p:spPr>
          <a:xfrm rot="20810546">
            <a:off x="39338" y="-1387227"/>
            <a:ext cx="3523203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685800" y="3273426"/>
            <a:ext cx="7772400" cy="1679574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fr-FR" dirty="0" smtClean="0"/>
              <a:t>Votre titre de présentation</a:t>
            </a:r>
            <a:br>
              <a:rPr lang="fr-FR" dirty="0" smtClean="0"/>
            </a:br>
            <a:r>
              <a:rPr lang="fr-FR" dirty="0" smtClean="0"/>
              <a:t>sur plusieurs lignes</a:t>
            </a:r>
            <a:br>
              <a:rPr lang="fr-FR" dirty="0" smtClean="0"/>
            </a:br>
            <a:r>
              <a:rPr lang="fr-FR" dirty="0" smtClean="0"/>
              <a:t>si nécessaire…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685800" y="5089769"/>
            <a:ext cx="2747682" cy="986693"/>
          </a:xfrm>
        </p:spPr>
        <p:txBody>
          <a:bodyPr numCol="1" anchor="b" anchorCtr="0">
            <a:noAutofit/>
          </a:bodyPr>
          <a:lstStyle>
            <a:lvl1pPr marL="0" indent="0" algn="r">
              <a:buNone/>
              <a:defRPr sz="1400" baseline="0">
                <a:solidFill>
                  <a:srgbClr val="B7C7D4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Prenom1 NOM1</a:t>
            </a:r>
            <a:endParaRPr lang="en-US" dirty="0" smtClean="0"/>
          </a:p>
          <a:p>
            <a:r>
              <a:rPr lang="en-US" dirty="0" smtClean="0"/>
              <a:t>Prenom2 NOM2</a:t>
            </a:r>
            <a:endParaRPr lang="en-US" dirty="0"/>
          </a:p>
        </p:txBody>
      </p:sp>
      <p:sp>
        <p:nvSpPr>
          <p:cNvPr id="18" name="ZoneTexte 17"/>
          <p:cNvSpPr txBox="1"/>
          <p:nvPr userDrawn="1"/>
        </p:nvSpPr>
        <p:spPr>
          <a:xfrm>
            <a:off x="457200" y="6477000"/>
            <a:ext cx="2209800" cy="37147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03.07.2014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19" name="ZoneTexte 18"/>
          <p:cNvSpPr txBox="1"/>
          <p:nvPr userDrawn="1"/>
        </p:nvSpPr>
        <p:spPr>
          <a:xfrm>
            <a:off x="6477000" y="6477000"/>
            <a:ext cx="2209800" cy="37147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r"/>
            <a:fld id="{16FBF997-76C2-204E-A7F8-BA62FF8649FE}" type="slidenum">
              <a:rPr lang="en-US" sz="120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‹#›</a:t>
            </a:fld>
            <a:endParaRPr lang="en-US" sz="1200" dirty="0">
              <a:solidFill>
                <a:schemeClr val="bg1">
                  <a:lumMod val="65000"/>
                </a:schemeClr>
              </a:solidFill>
              <a:latin typeface="Verdana"/>
              <a:cs typeface="Verdana"/>
            </a:endParaRP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96839" y="6220453"/>
            <a:ext cx="558467" cy="628019"/>
          </a:xfrm>
          <a:prstGeom prst="rect">
            <a:avLst/>
          </a:prstGeom>
        </p:spPr>
      </p:pic>
      <p:sp>
        <p:nvSpPr>
          <p:cNvPr id="23" name="Espace réservé du texte 22"/>
          <p:cNvSpPr>
            <a:spLocks noGrp="1"/>
          </p:cNvSpPr>
          <p:nvPr>
            <p:ph type="body" sz="quarter" idx="10" hasCustomPrompt="1"/>
          </p:nvPr>
        </p:nvSpPr>
        <p:spPr>
          <a:xfrm>
            <a:off x="3541713" y="5089525"/>
            <a:ext cx="4916487" cy="986937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400" baseline="0">
                <a:solidFill>
                  <a:srgbClr val="B7C7D4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 smtClean="0"/>
              <a:t>Université</a:t>
            </a:r>
            <a:r>
              <a:rPr lang="en-US" dirty="0" smtClean="0"/>
              <a:t> </a:t>
            </a:r>
            <a:r>
              <a:rPr lang="en-US" dirty="0" err="1" smtClean="0"/>
              <a:t>xxxxx</a:t>
            </a:r>
            <a:endParaRPr lang="en-US" dirty="0" smtClean="0"/>
          </a:p>
          <a:p>
            <a:pPr lvl="0"/>
            <a:r>
              <a:rPr lang="en-US" dirty="0" err="1" smtClean="0"/>
              <a:t>Université</a:t>
            </a:r>
            <a:r>
              <a:rPr lang="en-US" dirty="0" smtClean="0"/>
              <a:t> </a:t>
            </a:r>
            <a:r>
              <a:rPr lang="en-US" dirty="0" err="1" smtClean="0"/>
              <a:t>yyyy</a:t>
            </a:r>
            <a:endParaRPr lang="en-US" dirty="0"/>
          </a:p>
        </p:txBody>
      </p:sp>
      <p:sp>
        <p:nvSpPr>
          <p:cNvPr id="4" name="Ellipse 3"/>
          <p:cNvSpPr/>
          <p:nvPr userDrawn="1"/>
        </p:nvSpPr>
        <p:spPr>
          <a:xfrm>
            <a:off x="6960161" y="-2183839"/>
            <a:ext cx="4367677" cy="4367677"/>
          </a:xfrm>
          <a:prstGeom prst="ellipse">
            <a:avLst/>
          </a:prstGeom>
          <a:solidFill>
            <a:schemeClr val="accent1"/>
          </a:solidFill>
          <a:effectLst>
            <a:outerShdw blurRad="254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ZoneTexte 4"/>
          <p:cNvSpPr txBox="1"/>
          <p:nvPr userDrawn="1"/>
        </p:nvSpPr>
        <p:spPr>
          <a:xfrm>
            <a:off x="6875577" y="178432"/>
            <a:ext cx="226842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FFFF"/>
                </a:solidFill>
                <a:latin typeface="Verdana"/>
                <a:cs typeface="Verdana"/>
              </a:rPr>
              <a:t>ESUP-Days</a:t>
            </a:r>
          </a:p>
          <a:p>
            <a:pPr algn="r"/>
            <a:r>
              <a:rPr lang="en-US" sz="2000" b="1" dirty="0" smtClean="0">
                <a:solidFill>
                  <a:srgbClr val="FFFFFF"/>
                </a:solidFill>
                <a:latin typeface="Verdana"/>
                <a:cs typeface="Verdana"/>
              </a:rPr>
              <a:t>#</a:t>
            </a:r>
            <a:r>
              <a:rPr lang="en-US" sz="2400" b="1" dirty="0" smtClean="0">
                <a:solidFill>
                  <a:srgbClr val="FFFFFF"/>
                </a:solidFill>
                <a:latin typeface="Verdana"/>
                <a:cs typeface="Verdana"/>
              </a:rPr>
              <a:t>18</a:t>
            </a:r>
          </a:p>
          <a:p>
            <a:pPr algn="r"/>
            <a:endParaRPr lang="en-US" b="1" dirty="0" smtClean="0">
              <a:solidFill>
                <a:srgbClr val="FFFFFF"/>
              </a:solidFill>
              <a:latin typeface="Verdana"/>
              <a:cs typeface="Verdana"/>
            </a:endParaRPr>
          </a:p>
          <a:p>
            <a:pPr algn="r"/>
            <a:r>
              <a:rPr lang="en-US" sz="1600" b="0" i="1" dirty="0" smtClean="0">
                <a:solidFill>
                  <a:srgbClr val="FFFFFF"/>
                </a:solidFill>
                <a:latin typeface="Verdana"/>
                <a:cs typeface="Verdana"/>
              </a:rPr>
              <a:t>03.07.2014</a:t>
            </a:r>
          </a:p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i="1" dirty="0" smtClean="0">
                <a:solidFill>
                  <a:srgbClr val="FFFFFF"/>
                </a:solidFill>
                <a:latin typeface="Verdana"/>
                <a:cs typeface="Verdana"/>
              </a:rPr>
              <a:t>Paris</a:t>
            </a:r>
          </a:p>
          <a:p>
            <a:pPr algn="r"/>
            <a:endParaRPr lang="en-US" sz="1600" b="0" i="1" dirty="0">
              <a:solidFill>
                <a:srgbClr val="FFFFFF"/>
              </a:solidFill>
              <a:latin typeface="Verdana"/>
              <a:cs typeface="Verdana"/>
            </a:endParaRPr>
          </a:p>
        </p:txBody>
      </p:sp>
      <p:pic>
        <p:nvPicPr>
          <p:cNvPr id="14" name="Image 13" descr="medium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016" y="821102"/>
            <a:ext cx="2850579" cy="121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538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22313" y="3604850"/>
            <a:ext cx="7772400" cy="2017590"/>
          </a:xfrm>
          <a:solidFill>
            <a:schemeClr val="accent1"/>
          </a:solidFill>
          <a:ln w="101600">
            <a:solidFill>
              <a:srgbClr val="FFFFFF"/>
            </a:solidFill>
          </a:ln>
        </p:spPr>
        <p:txBody>
          <a:bodyPr lIns="180000" tIns="93600" rIns="180000" bIns="93600" anchor="t">
            <a:normAutofit/>
          </a:bodyPr>
          <a:lstStyle>
            <a:lvl1pPr algn="l">
              <a:defRPr sz="3600" b="1" cap="none" baseline="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Titre de section</a:t>
            </a:r>
            <a:endParaRPr lang="en-US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0" hasCustomPrompt="1"/>
          </p:nvPr>
        </p:nvSpPr>
        <p:spPr>
          <a:xfrm>
            <a:off x="163880" y="77788"/>
            <a:ext cx="8980120" cy="1114425"/>
          </a:xfrm>
        </p:spPr>
        <p:txBody>
          <a:bodyPr tIns="0" bIns="46800" anchor="ctr" anchorCtr="0">
            <a:noAutofit/>
          </a:bodyPr>
          <a:lstStyle>
            <a:lvl1pPr marL="0" indent="0">
              <a:buNone/>
              <a:defRPr b="1" baseline="0">
                <a:solidFill>
                  <a:srgbClr val="B7C7D4"/>
                </a:solidFill>
              </a:defRPr>
            </a:lvl1pPr>
          </a:lstStyle>
          <a:p>
            <a:pPr lvl="0"/>
            <a:r>
              <a:rPr lang="fr-FR" dirty="0" smtClean="0"/>
              <a:t>Titre principal de votre présentation</a:t>
            </a:r>
            <a:endParaRPr lang="en-US" dirty="0"/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3141784" y="1394069"/>
            <a:ext cx="2867999" cy="194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209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076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3769" y="1621692"/>
            <a:ext cx="8655540" cy="4855308"/>
          </a:xfrm>
        </p:spPr>
        <p:txBody>
          <a:bodyPr/>
          <a:lstStyle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065944"/>
            <a:ext cx="9144000" cy="555747"/>
          </a:xfrm>
          <a:prstGeom prst="rect">
            <a:avLst/>
          </a:prstGeom>
          <a:solidFill>
            <a:srgbClr val="CA003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 hasCustomPrompt="1"/>
          </p:nvPr>
        </p:nvSpPr>
        <p:spPr>
          <a:xfrm>
            <a:off x="122910" y="1065213"/>
            <a:ext cx="9021089" cy="557212"/>
          </a:xfrm>
        </p:spPr>
        <p:txBody>
          <a:bodyPr/>
          <a:lstStyle>
            <a:lvl1pPr marL="358775" indent="-358775">
              <a:buClr>
                <a:srgbClr val="FFFFFF"/>
              </a:buClr>
              <a:buSzPct val="90000"/>
              <a:buFont typeface="Wingdings" charset="2"/>
              <a:buChar char="Ø"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Sous </a:t>
            </a:r>
            <a:r>
              <a:rPr lang="en-US" dirty="0" err="1" smtClean="0"/>
              <a:t>titre</a:t>
            </a:r>
            <a:r>
              <a:rPr lang="en-US" dirty="0" smtClean="0"/>
              <a:t> de </a:t>
            </a:r>
            <a:r>
              <a:rPr lang="en-US" dirty="0" err="1" smtClean="0"/>
              <a:t>partie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33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05154" y="1270000"/>
            <a:ext cx="4290646" cy="5207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199" y="1270000"/>
            <a:ext cx="4300415" cy="5207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790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96105"/>
            <a:ext cx="9144000" cy="1057764"/>
          </a:xfrm>
          <a:prstGeom prst="rect">
            <a:avLst/>
          </a:prstGeom>
          <a:solidFill>
            <a:srgbClr val="1D71B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33152" y="10869"/>
            <a:ext cx="901084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63769" y="1230924"/>
            <a:ext cx="8655540" cy="5246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457200" y="6477000"/>
            <a:ext cx="2209800" cy="37147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03.07.2014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9" name="ZoneTexte 8"/>
          <p:cNvSpPr txBox="1"/>
          <p:nvPr userDrawn="1"/>
        </p:nvSpPr>
        <p:spPr>
          <a:xfrm>
            <a:off x="3471984" y="6477000"/>
            <a:ext cx="2209800" cy="37147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ESUP-Days #18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10" name="ZoneTexte 9"/>
          <p:cNvSpPr txBox="1"/>
          <p:nvPr userDrawn="1"/>
        </p:nvSpPr>
        <p:spPr>
          <a:xfrm>
            <a:off x="6477000" y="6477000"/>
            <a:ext cx="2209800" cy="37147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r"/>
            <a:fld id="{16FBF997-76C2-204E-A7F8-BA62FF8649FE}" type="slidenum">
              <a:rPr lang="en-US" sz="120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‹#›</a:t>
            </a:fld>
            <a:endParaRPr lang="en-US" sz="1200" dirty="0">
              <a:solidFill>
                <a:schemeClr val="bg1">
                  <a:lumMod val="65000"/>
                </a:schemeClr>
              </a:solidFill>
              <a:latin typeface="Verdana"/>
              <a:cs typeface="Verdana"/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39969" y="5923109"/>
            <a:ext cx="1270691" cy="55389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157744" y="5882054"/>
            <a:ext cx="529056" cy="59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18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3" r:id="rId4"/>
    <p:sldLayoutId id="2147483652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bg1"/>
          </a:solidFill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70000"/>
        <a:buFont typeface="Wingdings" charset="2"/>
        <a:buChar char="v"/>
        <a:defRPr sz="2400" kern="1200">
          <a:solidFill>
            <a:schemeClr val="accent1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ClrTx/>
        <a:buSzPct val="70000"/>
        <a:buFont typeface="Wingdings" charset="2"/>
        <a:buChar char=""/>
        <a:defRPr sz="2000" kern="1200">
          <a:solidFill>
            <a:srgbClr val="1D71B8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kern="1200">
          <a:solidFill>
            <a:schemeClr val="bg1">
              <a:lumMod val="10000"/>
            </a:schemeClr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>
              <a:lumMod val="50000"/>
            </a:schemeClr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i="1" kern="1200">
          <a:solidFill>
            <a:schemeClr val="bg1">
              <a:lumMod val="50000"/>
            </a:schemeClr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050521"/>
            <a:ext cx="7772400" cy="2279384"/>
          </a:xfrm>
        </p:spPr>
        <p:txBody>
          <a:bodyPr>
            <a:normAutofit/>
          </a:bodyPr>
          <a:lstStyle/>
          <a:p>
            <a:r>
              <a:rPr lang="en-US" dirty="0" smtClean="0"/>
              <a:t>Application mobile “</a:t>
            </a:r>
            <a:r>
              <a:rPr lang="en-US" dirty="0" err="1" smtClean="0"/>
              <a:t>UnivLorraine</a:t>
            </a:r>
            <a:r>
              <a:rPr lang="en-US" dirty="0" smtClean="0"/>
              <a:t>”</a:t>
            </a:r>
            <a:br>
              <a:rPr lang="en-US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2000" dirty="0" smtClean="0"/>
              <a:t>	</a:t>
            </a: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Android et </a:t>
            </a:r>
            <a:r>
              <a:rPr lang="en-US" sz="3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iOS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Céline Didier</a:t>
            </a:r>
          </a:p>
          <a:p>
            <a:r>
              <a:rPr lang="en-US" dirty="0" smtClean="0"/>
              <a:t>Didier </a:t>
            </a:r>
            <a:r>
              <a:rPr lang="en-US" dirty="0" err="1" smtClean="0"/>
              <a:t>Fradet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/>
              <a:t>Université</a:t>
            </a:r>
            <a:r>
              <a:rPr lang="en-US" dirty="0" smtClean="0"/>
              <a:t> de Lorraine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605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Démarche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lvl="1"/>
            <a:endParaRPr lang="fr-FR" dirty="0" smtClean="0">
              <a:latin typeface="Arial" charset="0"/>
            </a:endParaRPr>
          </a:p>
          <a:p>
            <a:pPr lvl="1"/>
            <a:r>
              <a:rPr lang="fr-FR" dirty="0" smtClean="0">
                <a:latin typeface="Arial" charset="0"/>
              </a:rPr>
              <a:t>Géolocalisation</a:t>
            </a:r>
            <a:endParaRPr lang="fr-FR" dirty="0">
              <a:latin typeface="Arial" charset="0"/>
            </a:endParaRPr>
          </a:p>
          <a:p>
            <a:pPr lvl="1"/>
            <a:r>
              <a:rPr lang="fr-FR" dirty="0">
                <a:latin typeface="Arial" charset="0"/>
              </a:rPr>
              <a:t>Actualités et événements</a:t>
            </a:r>
          </a:p>
          <a:p>
            <a:pPr lvl="1"/>
            <a:r>
              <a:rPr lang="fr-FR" dirty="0">
                <a:latin typeface="Arial" charset="0"/>
              </a:rPr>
              <a:t>Emploi du temps</a:t>
            </a:r>
          </a:p>
          <a:p>
            <a:pPr lvl="1"/>
            <a:r>
              <a:rPr lang="fr-FR" dirty="0">
                <a:latin typeface="Arial" charset="0"/>
              </a:rPr>
              <a:t>Annuaire de l’établissement</a:t>
            </a:r>
          </a:p>
          <a:p>
            <a:pPr lvl="1"/>
            <a:r>
              <a:rPr lang="fr-FR" dirty="0">
                <a:latin typeface="Arial" charset="0"/>
              </a:rPr>
              <a:t>Cours</a:t>
            </a:r>
          </a:p>
          <a:p>
            <a:pPr lvl="1"/>
            <a:r>
              <a:rPr lang="fr-FR" dirty="0">
                <a:latin typeface="Arial" charset="0"/>
              </a:rPr>
              <a:t>BU</a:t>
            </a:r>
          </a:p>
          <a:p>
            <a:pPr lvl="1"/>
            <a:r>
              <a:rPr lang="fr-FR" dirty="0">
                <a:latin typeface="Arial" charset="0"/>
              </a:rPr>
              <a:t>Messagerie</a:t>
            </a:r>
          </a:p>
          <a:p>
            <a:pPr lvl="1"/>
            <a:r>
              <a:rPr lang="fr-FR" dirty="0" smtClean="0">
                <a:latin typeface="Arial" charset="0"/>
              </a:rPr>
              <a:t>L’ENT</a:t>
            </a:r>
          </a:p>
          <a:p>
            <a:pPr lvl="1"/>
            <a:endParaRPr lang="fr-FR" dirty="0">
              <a:latin typeface="Arial" charset="0"/>
            </a:endParaRPr>
          </a:p>
          <a:p>
            <a:pPr lvl="1"/>
            <a:endParaRPr lang="fr-FR" dirty="0" smtClean="0">
              <a:latin typeface="Arial" charset="0"/>
            </a:endParaRPr>
          </a:p>
          <a:p>
            <a:pPr lvl="1"/>
            <a:endParaRPr lang="fr-FR" dirty="0">
              <a:latin typeface="Arial" charset="0"/>
            </a:endParaRPr>
          </a:p>
          <a:p>
            <a:pPr lvl="1"/>
            <a:endParaRPr lang="fr-FR" dirty="0" smtClean="0">
              <a:latin typeface="Arial" charset="0"/>
            </a:endParaRPr>
          </a:p>
          <a:p>
            <a:pPr marL="457200" lvl="1" indent="0">
              <a:buNone/>
            </a:pPr>
            <a:endParaRPr lang="fr-FR" dirty="0">
              <a:latin typeface="Arial" charset="0"/>
            </a:endParaRPr>
          </a:p>
          <a:p>
            <a:pPr lvl="1"/>
            <a:r>
              <a:rPr lang="fr-FR" dirty="0">
                <a:latin typeface="Arial" charset="0"/>
              </a:rPr>
              <a:t>Réseaux sociaux (</a:t>
            </a:r>
            <a:r>
              <a:rPr lang="fr-FR" dirty="0" err="1">
                <a:latin typeface="Arial" charset="0"/>
              </a:rPr>
              <a:t>Twitter</a:t>
            </a:r>
            <a:r>
              <a:rPr lang="fr-FR" dirty="0">
                <a:latin typeface="Arial" charset="0"/>
              </a:rPr>
              <a:t>, Facebook)</a:t>
            </a:r>
          </a:p>
          <a:p>
            <a:pPr lvl="1"/>
            <a:r>
              <a:rPr lang="fr-FR" dirty="0">
                <a:latin typeface="Arial" charset="0"/>
              </a:rPr>
              <a:t>Outils d’aide à la configuration du mobile (</a:t>
            </a:r>
            <a:r>
              <a:rPr lang="fr-FR" dirty="0" err="1">
                <a:latin typeface="Arial" charset="0"/>
              </a:rPr>
              <a:t>WiFi</a:t>
            </a:r>
            <a:r>
              <a:rPr lang="fr-FR" dirty="0">
                <a:latin typeface="Arial" charset="0"/>
              </a:rPr>
              <a:t>, etc…)</a:t>
            </a:r>
          </a:p>
          <a:p>
            <a:pPr lvl="1"/>
            <a:r>
              <a:rPr lang="fr-FR" dirty="0">
                <a:latin typeface="Arial" charset="0"/>
              </a:rPr>
              <a:t>CROUS</a:t>
            </a:r>
          </a:p>
          <a:p>
            <a:pPr lvl="1"/>
            <a:r>
              <a:rPr lang="fr-FR" dirty="0">
                <a:latin typeface="Arial" charset="0"/>
              </a:rPr>
              <a:t>SUAP (Sport universitaire)</a:t>
            </a:r>
          </a:p>
          <a:p>
            <a:pPr marL="857250" lvl="1" indent="-457200">
              <a:buFont typeface="Wingdings" charset="2"/>
              <a:buChar char="§"/>
            </a:pPr>
            <a:endParaRPr lang="fr-FR" dirty="0">
              <a:latin typeface="Arial" charset="0"/>
            </a:endParaRPr>
          </a:p>
          <a:p>
            <a:pPr marL="457200" lvl="1" indent="0">
              <a:buNone/>
            </a:pPr>
            <a:r>
              <a:rPr lang="fr-FR" b="1" dirty="0">
                <a:latin typeface="Arial" charset="0"/>
              </a:rPr>
              <a:t>+ Authentification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122909" y="1065213"/>
            <a:ext cx="9021091" cy="557212"/>
          </a:xfrm>
        </p:spPr>
        <p:txBody>
          <a:bodyPr>
            <a:noAutofit/>
          </a:bodyPr>
          <a:lstStyle/>
          <a:p>
            <a:r>
              <a:rPr lang="fr-FR" dirty="0"/>
              <a:t>Etape 3 : </a:t>
            </a:r>
            <a:r>
              <a:rPr lang="fr-FR" dirty="0"/>
              <a:t>S</a:t>
            </a:r>
            <a:r>
              <a:rPr lang="fr-FR" dirty="0" smtClean="0"/>
              <a:t>ervices </a:t>
            </a:r>
            <a:r>
              <a:rPr lang="fr-FR" dirty="0"/>
              <a:t>que l’on peut/pourrait proposer</a:t>
            </a:r>
          </a:p>
        </p:txBody>
      </p:sp>
    </p:spTree>
    <p:extLst>
      <p:ext uri="{BB962C8B-B14F-4D97-AF65-F5344CB8AC3E}">
        <p14:creationId xmlns:p14="http://schemas.microsoft.com/office/powerpoint/2010/main" val="2427742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miter lim="800000"/>
          </a:ln>
        </p:spPr>
        <p:txBody>
          <a:bodyPr/>
          <a:lstStyle/>
          <a:p>
            <a:r>
              <a:rPr lang="fr-FR" dirty="0" smtClean="0"/>
              <a:t>Réalisation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L’application mobile "</a:t>
            </a:r>
            <a:r>
              <a:rPr lang="fr-FR" dirty="0" err="1"/>
              <a:t>UnivLorraine</a:t>
            </a:r>
            <a:r>
              <a:rPr lang="fr-FR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1790195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Choix techniques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3769" y="1621692"/>
            <a:ext cx="8655540" cy="4299299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fr-FR" dirty="0"/>
              <a:t>Développement d’une application web avec affichage et navigation adaptée aux mobiles + Applications natives intégrants uniquement une </a:t>
            </a:r>
            <a:r>
              <a:rPr lang="fr-FR" dirty="0" err="1"/>
              <a:t>webview</a:t>
            </a:r>
            <a:r>
              <a:rPr lang="fr-FR" dirty="0"/>
              <a:t> pointant vers l’application </a:t>
            </a:r>
            <a:r>
              <a:rPr lang="fr-FR" dirty="0" smtClean="0"/>
              <a:t>web</a:t>
            </a:r>
          </a:p>
          <a:p>
            <a:pPr marL="0" indent="0">
              <a:lnSpc>
                <a:spcPct val="130000"/>
              </a:lnSpc>
              <a:buNone/>
            </a:pPr>
            <a:endParaRPr lang="fr-FR" dirty="0" smtClean="0"/>
          </a:p>
          <a:p>
            <a:pPr marL="857250" lvl="1" indent="-457200">
              <a:lnSpc>
                <a:spcPct val="130000"/>
              </a:lnSpc>
              <a:buSzPct val="100000"/>
              <a:buFont typeface="Wingdings" charset="0"/>
              <a:buChar char="J"/>
            </a:pPr>
            <a:r>
              <a:rPr lang="fr-FR" dirty="0" smtClean="0"/>
              <a:t>1 </a:t>
            </a:r>
            <a:r>
              <a:rPr lang="fr-FR" dirty="0"/>
              <a:t>seul développement + 1 application pour chaque plateforme proposant une </a:t>
            </a:r>
            <a:r>
              <a:rPr lang="fr-FR" dirty="0" err="1"/>
              <a:t>webview</a:t>
            </a:r>
            <a:r>
              <a:rPr lang="fr-FR" dirty="0"/>
              <a:t> globale</a:t>
            </a:r>
          </a:p>
          <a:p>
            <a:pPr marL="400050" lvl="1" indent="0">
              <a:lnSpc>
                <a:spcPct val="130000"/>
              </a:lnSpc>
            </a:pPr>
            <a:endParaRPr lang="fr-FR" dirty="0"/>
          </a:p>
          <a:p>
            <a:pPr marL="857250" lvl="1" indent="-457200">
              <a:lnSpc>
                <a:spcPct val="130000"/>
              </a:lnSpc>
              <a:buSzPct val="100000"/>
              <a:buFont typeface="Wingdings" charset="0"/>
              <a:buChar char="L"/>
            </a:pPr>
            <a:r>
              <a:rPr lang="fr-FR" dirty="0"/>
              <a:t>Risque de rejet chez Apple</a:t>
            </a:r>
          </a:p>
          <a:p>
            <a:pPr marL="857250" lvl="1" indent="-457200">
              <a:lnSpc>
                <a:spcPct val="130000"/>
              </a:lnSpc>
              <a:buSzPct val="100000"/>
              <a:buFont typeface="Wingdings" charset="0"/>
              <a:buChar char="L"/>
            </a:pPr>
            <a:r>
              <a:rPr lang="fr-FR" dirty="0"/>
              <a:t>On perd/complique les avantages d’une application native</a:t>
            </a:r>
          </a:p>
          <a:p>
            <a:pPr marL="857250" lvl="1" indent="-457200">
              <a:lnSpc>
                <a:spcPct val="130000"/>
              </a:lnSpc>
              <a:buSzPct val="100000"/>
              <a:buFont typeface="Wingdings" charset="0"/>
              <a:buChar char="L"/>
            </a:pPr>
            <a:r>
              <a:rPr lang="fr-FR" dirty="0"/>
              <a:t>Temps de chargement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Solution 1 </a:t>
            </a:r>
            <a:r>
              <a:rPr lang="fr-FR" dirty="0"/>
              <a:t>: </a:t>
            </a:r>
            <a:r>
              <a:rPr lang="fr-FR" dirty="0" smtClean="0"/>
              <a:t>Le développement HTML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8857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Choix techniques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3769" y="1621692"/>
            <a:ext cx="8655540" cy="4299299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fr-FR" sz="2200" dirty="0"/>
              <a:t>Framework de développement unique puis compilation pour différentes plateformes (Ex : </a:t>
            </a:r>
            <a:r>
              <a:rPr lang="fr-FR" sz="2200" dirty="0" err="1"/>
              <a:t>Titanium</a:t>
            </a:r>
            <a:r>
              <a:rPr lang="fr-FR" sz="2200" dirty="0"/>
              <a:t>, </a:t>
            </a:r>
            <a:r>
              <a:rPr lang="fr-FR" sz="2200" dirty="0" err="1"/>
              <a:t>PhoneGap</a:t>
            </a:r>
            <a:r>
              <a:rPr lang="fr-FR" sz="2200" dirty="0"/>
              <a:t>)</a:t>
            </a:r>
          </a:p>
          <a:p>
            <a:pPr marL="0" indent="0">
              <a:lnSpc>
                <a:spcPct val="130000"/>
              </a:lnSpc>
              <a:buNone/>
            </a:pPr>
            <a:endParaRPr lang="fr-FR" dirty="0" smtClean="0"/>
          </a:p>
          <a:p>
            <a:pPr marL="857250" lvl="1" indent="-457200">
              <a:lnSpc>
                <a:spcPct val="130000"/>
              </a:lnSpc>
              <a:buSzPct val="100000"/>
              <a:buFont typeface="Wingdings" charset="0"/>
              <a:buChar char="J"/>
            </a:pPr>
            <a:r>
              <a:rPr lang="fr-FR" dirty="0" smtClean="0"/>
              <a:t>1 </a:t>
            </a:r>
            <a:r>
              <a:rPr lang="fr-FR" dirty="0"/>
              <a:t>seul développement =&gt; plusieurs applications</a:t>
            </a:r>
          </a:p>
          <a:p>
            <a:pPr marL="400050" lvl="1" indent="0">
              <a:lnSpc>
                <a:spcPct val="130000"/>
              </a:lnSpc>
            </a:pPr>
            <a:endParaRPr lang="fr-FR" dirty="0"/>
          </a:p>
          <a:p>
            <a:pPr marL="857250" lvl="1" indent="-457200">
              <a:lnSpc>
                <a:spcPct val="130000"/>
              </a:lnSpc>
              <a:buSzPct val="100000"/>
              <a:buFont typeface="Wingdings" charset="0"/>
              <a:buChar char="L"/>
            </a:pPr>
            <a:r>
              <a:rPr lang="fr-FR" dirty="0"/>
              <a:t>Mauvais échos des outils existants (début 2013)</a:t>
            </a:r>
          </a:p>
          <a:p>
            <a:pPr marL="857250" lvl="1" indent="-457200">
              <a:lnSpc>
                <a:spcPct val="130000"/>
              </a:lnSpc>
              <a:buSzPct val="100000"/>
              <a:buFont typeface="Wingdings" charset="0"/>
              <a:buChar char="L"/>
            </a:pPr>
            <a:r>
              <a:rPr lang="fr-FR" dirty="0"/>
              <a:t>Peu de compétences </a:t>
            </a:r>
            <a:r>
              <a:rPr lang="fr-FR" dirty="0" err="1"/>
              <a:t>javaScript</a:t>
            </a:r>
            <a:r>
              <a:rPr lang="fr-FR" dirty="0"/>
              <a:t> et pas de connaissances des outils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Solution 2 </a:t>
            </a:r>
            <a:r>
              <a:rPr lang="fr-FR" dirty="0"/>
              <a:t>: </a:t>
            </a:r>
            <a:r>
              <a:rPr lang="fr-FR" dirty="0" smtClean="0"/>
              <a:t>Le développement hybride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7759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Choix techniques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3769" y="1621692"/>
            <a:ext cx="8655540" cy="4299299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fr-FR" dirty="0"/>
              <a:t>Développement d’une application </a:t>
            </a:r>
            <a:r>
              <a:rPr lang="fr-FR" dirty="0" err="1"/>
              <a:t>iOS</a:t>
            </a:r>
            <a:r>
              <a:rPr lang="fr-FR" dirty="0"/>
              <a:t> en Objective-C + développement d’une application </a:t>
            </a:r>
            <a:r>
              <a:rPr lang="fr-FR" dirty="0" err="1"/>
              <a:t>Android</a:t>
            </a:r>
            <a:r>
              <a:rPr lang="fr-FR" dirty="0"/>
              <a:t> en </a:t>
            </a:r>
            <a:r>
              <a:rPr lang="fr-FR" dirty="0" smtClean="0"/>
              <a:t>java</a:t>
            </a:r>
          </a:p>
          <a:p>
            <a:pPr marL="0" indent="0">
              <a:lnSpc>
                <a:spcPct val="130000"/>
              </a:lnSpc>
              <a:buNone/>
            </a:pPr>
            <a:endParaRPr lang="fr-FR" dirty="0"/>
          </a:p>
          <a:p>
            <a:pPr marL="857250" lvl="1" indent="-457200">
              <a:lnSpc>
                <a:spcPct val="130000"/>
              </a:lnSpc>
              <a:buSzPct val="100000"/>
              <a:buFont typeface="Wingdings" charset="0"/>
              <a:buChar char="L"/>
            </a:pPr>
            <a:r>
              <a:rPr lang="fr-FR" dirty="0"/>
              <a:t>Développements décuplés</a:t>
            </a:r>
          </a:p>
          <a:p>
            <a:pPr lvl="1">
              <a:lnSpc>
                <a:spcPct val="130000"/>
              </a:lnSpc>
              <a:buSzPct val="100000"/>
            </a:pPr>
            <a:endParaRPr lang="fr-FR" dirty="0" smtClean="0"/>
          </a:p>
          <a:p>
            <a:pPr marL="857250" lvl="1" indent="-457200">
              <a:lnSpc>
                <a:spcPct val="130000"/>
              </a:lnSpc>
              <a:buSzPct val="100000"/>
              <a:buFont typeface="Wingdings" charset="0"/>
              <a:buChar char="J"/>
            </a:pPr>
            <a:r>
              <a:rPr lang="fr-FR" dirty="0" smtClean="0"/>
              <a:t>Compétences internes sur </a:t>
            </a:r>
            <a:r>
              <a:rPr lang="fr-FR" dirty="0" err="1" smtClean="0"/>
              <a:t>iOS</a:t>
            </a:r>
            <a:r>
              <a:rPr lang="fr-FR" dirty="0" smtClean="0"/>
              <a:t> (+ travaux de stagiaires) et </a:t>
            </a:r>
            <a:r>
              <a:rPr lang="fr-FR" dirty="0" err="1" smtClean="0"/>
              <a:t>aquérables</a:t>
            </a:r>
            <a:r>
              <a:rPr lang="fr-FR" dirty="0" smtClean="0"/>
              <a:t> relativement facilement en </a:t>
            </a:r>
            <a:r>
              <a:rPr lang="fr-FR" dirty="0" err="1" smtClean="0"/>
              <a:t>Android</a:t>
            </a:r>
            <a:r>
              <a:rPr lang="fr-FR" dirty="0" smtClean="0"/>
              <a:t> (formation)</a:t>
            </a:r>
          </a:p>
          <a:p>
            <a:pPr marL="857250" lvl="1" indent="-457200">
              <a:lnSpc>
                <a:spcPct val="130000"/>
              </a:lnSpc>
              <a:buSzPct val="100000"/>
              <a:buFont typeface="Wingdings" charset="0"/>
              <a:buChar char="J"/>
            </a:pPr>
            <a:r>
              <a:rPr lang="fr-FR" dirty="0" smtClean="0"/>
              <a:t>Liberté complète dans le développement</a:t>
            </a:r>
          </a:p>
          <a:p>
            <a:pPr marL="857250" lvl="1" indent="-457200">
              <a:lnSpc>
                <a:spcPct val="130000"/>
              </a:lnSpc>
              <a:buSzPct val="100000"/>
              <a:buFont typeface="Wingdings" charset="0"/>
              <a:buChar char="J"/>
            </a:pPr>
            <a:r>
              <a:rPr lang="fr-FR" dirty="0" smtClean="0"/>
              <a:t>Intégration facilitée des fonctionnalités propres aux mobiles (Géolocalisation, Téléphonie, Contacts)</a:t>
            </a:r>
          </a:p>
          <a:p>
            <a:pPr marL="400050" lvl="1" indent="0">
              <a:lnSpc>
                <a:spcPct val="130000"/>
              </a:lnSpc>
            </a:pP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Solution 3 </a:t>
            </a:r>
            <a:r>
              <a:rPr lang="fr-FR" dirty="0"/>
              <a:t>: </a:t>
            </a:r>
            <a:r>
              <a:rPr lang="fr-FR" dirty="0" smtClean="0"/>
              <a:t>Le développement natif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8797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Choix techniques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3769" y="1621692"/>
            <a:ext cx="8655540" cy="4299299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endParaRPr lang="fr-FR" dirty="0" smtClean="0"/>
          </a:p>
          <a:p>
            <a:pPr marL="0" indent="0">
              <a:lnSpc>
                <a:spcPct val="130000"/>
              </a:lnSpc>
              <a:buNone/>
            </a:pPr>
            <a:r>
              <a:rPr lang="fr-FR" dirty="0" smtClean="0"/>
              <a:t>2 </a:t>
            </a:r>
            <a:r>
              <a:rPr lang="fr-FR" dirty="0"/>
              <a:t>personnes affectées à ce </a:t>
            </a:r>
            <a:r>
              <a:rPr lang="fr-FR" dirty="0" smtClean="0"/>
              <a:t>projet</a:t>
            </a:r>
            <a:endParaRPr lang="fr-FR" dirty="0"/>
          </a:p>
          <a:p>
            <a:pPr lvl="1" indent="-342900">
              <a:lnSpc>
                <a:spcPct val="130000"/>
              </a:lnSpc>
            </a:pPr>
            <a:r>
              <a:rPr lang="fr-FR" dirty="0"/>
              <a:t>Formation </a:t>
            </a:r>
            <a:r>
              <a:rPr lang="fr-FR" dirty="0" err="1"/>
              <a:t>Android</a:t>
            </a:r>
            <a:r>
              <a:rPr lang="fr-FR" dirty="0"/>
              <a:t> CSIER fin septembre 2013 pour les deux développeurs </a:t>
            </a:r>
            <a:r>
              <a:rPr lang="fr-FR" dirty="0" smtClean="0"/>
              <a:t>+ Auto-formation </a:t>
            </a:r>
            <a:r>
              <a:rPr lang="fr-FR" dirty="0" err="1"/>
              <a:t>iOS</a:t>
            </a:r>
            <a:r>
              <a:rPr lang="fr-FR" dirty="0"/>
              <a:t> </a:t>
            </a:r>
            <a:endParaRPr lang="fr-FR" dirty="0" smtClean="0"/>
          </a:p>
          <a:p>
            <a:pPr lvl="1" indent="-342900">
              <a:lnSpc>
                <a:spcPct val="130000"/>
              </a:lnSpc>
            </a:pPr>
            <a:endParaRPr lang="fr-FR" dirty="0" smtClean="0"/>
          </a:p>
          <a:p>
            <a:pPr lvl="1" indent="-342900">
              <a:lnSpc>
                <a:spcPct val="130000"/>
              </a:lnSpc>
            </a:pPr>
            <a:r>
              <a:rPr lang="fr-FR" dirty="0" smtClean="0"/>
              <a:t>Développement </a:t>
            </a:r>
            <a:r>
              <a:rPr lang="fr-FR" dirty="0"/>
              <a:t>réalisé sur 2 plateformes pour l’instant :</a:t>
            </a:r>
          </a:p>
          <a:p>
            <a:pPr lvl="2" indent="-342900">
              <a:lnSpc>
                <a:spcPct val="130000"/>
              </a:lnSpc>
            </a:pPr>
            <a:r>
              <a:rPr lang="fr-FR" dirty="0" err="1" smtClean="0"/>
              <a:t>iOS</a:t>
            </a:r>
            <a:r>
              <a:rPr lang="fr-FR" dirty="0" smtClean="0"/>
              <a:t> </a:t>
            </a:r>
            <a:r>
              <a:rPr lang="fr-FR" dirty="0"/>
              <a:t>: Didier </a:t>
            </a:r>
            <a:r>
              <a:rPr lang="fr-FR" dirty="0" err="1"/>
              <a:t>Fradet</a:t>
            </a:r>
            <a:endParaRPr lang="fr-FR" dirty="0"/>
          </a:p>
          <a:p>
            <a:pPr lvl="2" indent="-342900">
              <a:lnSpc>
                <a:spcPct val="130000"/>
              </a:lnSpc>
            </a:pPr>
            <a:r>
              <a:rPr lang="fr-FR" dirty="0" err="1"/>
              <a:t>Android</a:t>
            </a:r>
            <a:r>
              <a:rPr lang="fr-FR" dirty="0"/>
              <a:t> : Céline Didier</a:t>
            </a:r>
          </a:p>
          <a:p>
            <a:pPr marL="400050" lvl="1" indent="0">
              <a:lnSpc>
                <a:spcPct val="130000"/>
              </a:lnSpc>
            </a:pP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Solution retenue </a:t>
            </a:r>
            <a:r>
              <a:rPr lang="fr-FR" dirty="0"/>
              <a:t>: </a:t>
            </a:r>
            <a:r>
              <a:rPr lang="fr-FR" dirty="0" smtClean="0"/>
              <a:t>Le développement natif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995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Choix techniques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Pour la V1 :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Services </a:t>
            </a:r>
            <a:r>
              <a:rPr lang="fr-FR" dirty="0"/>
              <a:t>intégrés en </a:t>
            </a:r>
            <a:r>
              <a:rPr lang="fr-FR" dirty="0" err="1"/>
              <a:t>webview</a:t>
            </a:r>
            <a:r>
              <a:rPr lang="fr-FR" dirty="0"/>
              <a:t> </a:t>
            </a:r>
            <a:r>
              <a:rPr lang="fr-FR" dirty="0" smtClean="0"/>
              <a:t>principalement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Peu de logique applicative</a:t>
            </a:r>
          </a:p>
          <a:p>
            <a:pPr lvl="2"/>
            <a:r>
              <a:rPr lang="fr-FR" dirty="0"/>
              <a:t>Page d’accueil</a:t>
            </a:r>
          </a:p>
          <a:p>
            <a:pPr lvl="2"/>
            <a:r>
              <a:rPr lang="fr-FR" dirty="0"/>
              <a:t>Boites de dialogues</a:t>
            </a:r>
          </a:p>
          <a:p>
            <a:pPr lvl="2"/>
            <a:r>
              <a:rPr lang="fr-FR" dirty="0"/>
              <a:t>Statut de la personne stocké dans les préférences (pour l’accès </a:t>
            </a:r>
            <a:r>
              <a:rPr lang="fr-FR" dirty="0" err="1"/>
              <a:t>webmail</a:t>
            </a:r>
            <a:r>
              <a:rPr lang="fr-FR" dirty="0" smtClean="0"/>
              <a:t>)</a:t>
            </a:r>
          </a:p>
          <a:p>
            <a:pPr lvl="2"/>
            <a:endParaRPr lang="fr-FR" dirty="0"/>
          </a:p>
          <a:p>
            <a:pPr lvl="1"/>
            <a:r>
              <a:rPr lang="fr-FR" dirty="0"/>
              <a:t>Réalisation </a:t>
            </a:r>
            <a:r>
              <a:rPr lang="fr-FR" dirty="0" smtClean="0"/>
              <a:t>rapide</a:t>
            </a:r>
            <a:endParaRPr lang="fr-FR" dirty="0"/>
          </a:p>
          <a:p>
            <a:pPr lvl="1"/>
            <a:r>
              <a:rPr lang="fr-FR" dirty="0"/>
              <a:t>Publication sur les stores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2864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Architecture V1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51" y="1230924"/>
            <a:ext cx="7600991" cy="4698313"/>
          </a:xfrm>
        </p:spPr>
      </p:pic>
    </p:spTree>
    <p:extLst>
      <p:ext uri="{BB962C8B-B14F-4D97-AF65-F5344CB8AC3E}">
        <p14:creationId xmlns:p14="http://schemas.microsoft.com/office/powerpoint/2010/main" val="398852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Ce que ça donne (donnait) …</a:t>
            </a:r>
            <a:endParaRPr lang="fr-FR" dirty="0"/>
          </a:p>
        </p:txBody>
      </p:sp>
      <p:pic>
        <p:nvPicPr>
          <p:cNvPr id="5" name="Espace réservé du contenu 4" descr="v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483" r="-13483"/>
          <a:stretch>
            <a:fillRect/>
          </a:stretch>
        </p:blipFill>
        <p:spPr>
          <a:xfrm>
            <a:off x="535676" y="1230313"/>
            <a:ext cx="8105142" cy="4913333"/>
          </a:xfrm>
        </p:spPr>
      </p:pic>
    </p:spTree>
    <p:extLst>
      <p:ext uri="{BB962C8B-B14F-4D97-AF65-F5344CB8AC3E}">
        <p14:creationId xmlns:p14="http://schemas.microsoft.com/office/powerpoint/2010/main" val="154457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Problèmes rencontrés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3769" y="1230925"/>
            <a:ext cx="8655540" cy="4904475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Soucis avec les soumissions Ajax (</a:t>
            </a:r>
            <a:r>
              <a:rPr lang="fr-FR" dirty="0" err="1"/>
              <a:t>android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r>
              <a:rPr lang="fr-FR" dirty="0"/>
              <a:t>Téléchargement de fichiers (</a:t>
            </a:r>
            <a:r>
              <a:rPr lang="fr-FR" dirty="0" err="1"/>
              <a:t>android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Gestionnaire de </a:t>
            </a:r>
            <a:r>
              <a:rPr lang="fr-FR" dirty="0" smtClean="0"/>
              <a:t>téléchargements </a:t>
            </a:r>
            <a:r>
              <a:rPr lang="fr-FR" dirty="0"/>
              <a:t>et réécriture de </a:t>
            </a:r>
            <a:r>
              <a:rPr lang="fr-FR" dirty="0" smtClean="0"/>
              <a:t>cookies</a:t>
            </a:r>
          </a:p>
          <a:p>
            <a:pPr lvl="1"/>
            <a:endParaRPr lang="fr-FR" dirty="0"/>
          </a:p>
          <a:p>
            <a:r>
              <a:rPr lang="fr-FR" dirty="0"/>
              <a:t>Rendus visuels différents selon les périphériques et les versions (</a:t>
            </a:r>
            <a:r>
              <a:rPr lang="fr-FR" dirty="0" err="1" smtClean="0"/>
              <a:t>iOS</a:t>
            </a:r>
            <a:r>
              <a:rPr lang="fr-FR" dirty="0" smtClean="0"/>
              <a:t> </a:t>
            </a:r>
            <a:r>
              <a:rPr lang="fr-FR" dirty="0"/>
              <a:t>et </a:t>
            </a:r>
            <a:r>
              <a:rPr lang="fr-FR" dirty="0" err="1"/>
              <a:t>android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r>
              <a:rPr lang="fr-FR" dirty="0"/>
              <a:t>Obtention des comptes développeurs sur les </a:t>
            </a:r>
            <a:r>
              <a:rPr lang="fr-FR" dirty="0" smtClean="0"/>
              <a:t>stores</a:t>
            </a:r>
          </a:p>
          <a:p>
            <a:endParaRPr lang="fr-FR" dirty="0"/>
          </a:p>
          <a:p>
            <a:r>
              <a:rPr lang="fr-FR" b="1" dirty="0"/>
              <a:t>Rejet de l’application </a:t>
            </a:r>
            <a:r>
              <a:rPr lang="fr-FR" b="1" dirty="0" err="1" smtClean="0"/>
              <a:t>iOS</a:t>
            </a:r>
            <a:r>
              <a:rPr lang="fr-FR" b="1" dirty="0" smtClean="0"/>
              <a:t> </a:t>
            </a:r>
            <a:r>
              <a:rPr lang="fr-FR" b="1" dirty="0"/>
              <a:t>par Apple</a:t>
            </a:r>
          </a:p>
          <a:p>
            <a:pPr lvl="1"/>
            <a:r>
              <a:rPr lang="fr-FR" dirty="0"/>
              <a:t>Raison invoquée : </a:t>
            </a:r>
            <a:r>
              <a:rPr lang="fr-FR" i="1" dirty="0"/>
              <a:t>« Pas de plus-value de l’application par rapport à un site web </a:t>
            </a:r>
            <a:r>
              <a:rPr lang="fr-FR" i="1" dirty="0" smtClean="0"/>
              <a:t>»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8877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Offre</a:t>
            </a:r>
            <a:r>
              <a:rPr lang="en-US" dirty="0"/>
              <a:t> </a:t>
            </a:r>
            <a:r>
              <a:rPr lang="en-US" dirty="0" err="1"/>
              <a:t>globale</a:t>
            </a:r>
            <a:r>
              <a:rPr lang="en-US" dirty="0"/>
              <a:t> de services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Depuis juin 2013, la direction du numérique a lancé un chantier global concernant la mobilité :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L’ENT pour mobile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Le portage de services numériques existants. Ex : Arche, Factuel, Sésame, Messagerie </a:t>
            </a:r>
          </a:p>
          <a:p>
            <a:pPr lvl="1"/>
            <a:endParaRPr lang="fr-FR" b="1" dirty="0" smtClean="0"/>
          </a:p>
          <a:p>
            <a:pPr lvl="1"/>
            <a:r>
              <a:rPr lang="fr-FR" b="1" dirty="0" smtClean="0"/>
              <a:t>Le développement d’une application native pour </a:t>
            </a:r>
            <a:r>
              <a:rPr lang="fr-FR" b="1" dirty="0" err="1" smtClean="0"/>
              <a:t>smartphones</a:t>
            </a:r>
            <a:r>
              <a:rPr lang="fr-FR" b="1" dirty="0" smtClean="0"/>
              <a:t> (</a:t>
            </a:r>
            <a:r>
              <a:rPr lang="fr-FR" b="1" dirty="0" err="1" smtClean="0"/>
              <a:t>Android</a:t>
            </a:r>
            <a:r>
              <a:rPr lang="fr-FR" b="1" dirty="0" smtClean="0"/>
              <a:t> et </a:t>
            </a:r>
            <a:r>
              <a:rPr lang="fr-FR" b="1" dirty="0" err="1" smtClean="0"/>
              <a:t>iOS</a:t>
            </a:r>
            <a:r>
              <a:rPr lang="fr-FR" b="1" dirty="0" smtClean="0"/>
              <a:t>)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445370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Architecture V2 et suivantes…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641" y="1230924"/>
            <a:ext cx="7143439" cy="4966391"/>
          </a:xfrm>
        </p:spPr>
      </p:pic>
    </p:spTree>
    <p:extLst>
      <p:ext uri="{BB962C8B-B14F-4D97-AF65-F5344CB8AC3E}">
        <p14:creationId xmlns:p14="http://schemas.microsoft.com/office/powerpoint/2010/main" val="3414161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Concernant les versions…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Numéro </a:t>
            </a:r>
            <a:r>
              <a:rPr lang="fr-FR" dirty="0"/>
              <a:t>de version sur 3 chiffres :</a:t>
            </a:r>
          </a:p>
          <a:p>
            <a:pPr marL="457200" lvl="1" indent="0">
              <a:buNone/>
            </a:pPr>
            <a:r>
              <a:rPr lang="fr-FR" dirty="0"/>
              <a:t>&lt;version majeure&gt;.&lt;version mineure&gt;.&lt;version corrective&gt;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Les </a:t>
            </a:r>
            <a:r>
              <a:rPr lang="fr-FR" dirty="0"/>
              <a:t>versions majeures et mineures sont équivalentes entre </a:t>
            </a:r>
            <a:r>
              <a:rPr lang="fr-FR" dirty="0" err="1" smtClean="0"/>
              <a:t>iOS</a:t>
            </a:r>
            <a:r>
              <a:rPr lang="fr-FR" dirty="0" smtClean="0"/>
              <a:t> </a:t>
            </a:r>
            <a:r>
              <a:rPr lang="fr-FR" dirty="0"/>
              <a:t>et </a:t>
            </a:r>
            <a:r>
              <a:rPr lang="fr-FR" dirty="0" err="1"/>
              <a:t>Android</a:t>
            </a: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Seuls </a:t>
            </a:r>
            <a:r>
              <a:rPr lang="fr-FR" dirty="0"/>
              <a:t>les numéros de versions correctives peuvent différer en fonction des bugs</a:t>
            </a:r>
          </a:p>
        </p:txBody>
      </p:sp>
    </p:spTree>
    <p:extLst>
      <p:ext uri="{BB962C8B-B14F-4D97-AF65-F5344CB8AC3E}">
        <p14:creationId xmlns:p14="http://schemas.microsoft.com/office/powerpoint/2010/main" val="2942660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miter lim="800000"/>
          </a:ln>
        </p:spPr>
        <p:txBody>
          <a:bodyPr/>
          <a:lstStyle/>
          <a:p>
            <a:r>
              <a:rPr lang="fr-FR" dirty="0" smtClean="0"/>
              <a:t>Lancement et premiers retours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L’application mobile "</a:t>
            </a:r>
            <a:r>
              <a:rPr lang="fr-FR" dirty="0" err="1"/>
              <a:t>UnivLorraine</a:t>
            </a:r>
            <a:r>
              <a:rPr lang="fr-FR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128164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 de communication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230924"/>
            <a:ext cx="6020540" cy="4673574"/>
          </a:xfrm>
        </p:spPr>
        <p:txBody>
          <a:bodyPr>
            <a:normAutofit lnSpcReduction="10000"/>
          </a:bodyPr>
          <a:lstStyle/>
          <a:p>
            <a:pPr lvl="1"/>
            <a:r>
              <a:rPr lang="fr-FR" dirty="0"/>
              <a:t>Annonces internes : site d’actus + newsletter</a:t>
            </a:r>
          </a:p>
          <a:p>
            <a:pPr lvl="1"/>
            <a:r>
              <a:rPr lang="fr-FR" dirty="0"/>
              <a:t>Communiqué de presse</a:t>
            </a:r>
          </a:p>
          <a:p>
            <a:pPr lvl="1"/>
            <a:r>
              <a:rPr lang="fr-FR" dirty="0"/>
              <a:t>Annonce dans les nouveautés de </a:t>
            </a:r>
            <a:r>
              <a:rPr lang="fr-FR" dirty="0" smtClean="0"/>
              <a:t>l’ENT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Adaptation de l’ENT mobile pour proposer le téléchargement de l’application en fonction du user-agent.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Réalisation d’une vidéo de présentation en 1ère page de l’ENT et dans les annonces : </a:t>
            </a:r>
          </a:p>
          <a:p>
            <a:pPr marL="857250" lvl="2" indent="0">
              <a:buNone/>
            </a:pPr>
            <a:r>
              <a:rPr lang="fr-FR" dirty="0"/>
              <a:t>http://</a:t>
            </a:r>
            <a:r>
              <a:rPr lang="fr-FR" dirty="0" err="1"/>
              <a:t>videos.univ-lorraine.fr</a:t>
            </a:r>
            <a:r>
              <a:rPr lang="fr-FR" dirty="0"/>
              <a:t>/</a:t>
            </a:r>
            <a:r>
              <a:rPr lang="fr-FR" dirty="0" err="1"/>
              <a:t>index.php?act</a:t>
            </a:r>
            <a:r>
              <a:rPr lang="fr-FR" dirty="0"/>
              <a:t>=</a:t>
            </a:r>
            <a:r>
              <a:rPr lang="fr-FR" dirty="0" err="1"/>
              <a:t>view&amp;id</a:t>
            </a:r>
            <a:r>
              <a:rPr lang="fr-FR" dirty="0"/>
              <a:t>=1387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0574" y="1927519"/>
            <a:ext cx="2717138" cy="1773220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3319870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Statistiques des téléchargements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marL="0" indent="0">
              <a:buNone/>
            </a:pPr>
            <a:r>
              <a:rPr lang="fr-FR" i="1" dirty="0" smtClean="0"/>
              <a:t>Au 29 juin, plus de 10 000 installations.</a:t>
            </a:r>
            <a:endParaRPr lang="fr-FR" i="1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63769" y="2125523"/>
            <a:ext cx="8655540" cy="3663537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v"/>
              <a:defRPr sz="2400" kern="1200">
                <a:solidFill>
                  <a:schemeClr val="accent1"/>
                </a:solidFill>
                <a:latin typeface="Verdana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Tx/>
              <a:buSzPct val="70000"/>
              <a:buFont typeface="Wingdings" charset="2"/>
              <a:buChar char=""/>
              <a:defRPr sz="2000" kern="1200">
                <a:solidFill>
                  <a:srgbClr val="1D71B8"/>
                </a:solidFill>
                <a:latin typeface="Verdana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chemeClr val="bg1">
                    <a:lumMod val="10000"/>
                  </a:schemeClr>
                </a:solidFill>
                <a:latin typeface="Verdana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i="1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/>
              <a:t>iOS</a:t>
            </a:r>
            <a:r>
              <a:rPr lang="fr-FR" dirty="0" smtClean="0"/>
              <a:t> : env. 5810 installations</a:t>
            </a:r>
          </a:p>
          <a:p>
            <a:pPr lvl="1"/>
            <a:r>
              <a:rPr lang="sv-SE" dirty="0" err="1" smtClean="0"/>
              <a:t>iPhone</a:t>
            </a:r>
            <a:r>
              <a:rPr lang="sv-SE" dirty="0" smtClean="0"/>
              <a:t> : 5076 </a:t>
            </a:r>
          </a:p>
          <a:p>
            <a:pPr lvl="1"/>
            <a:r>
              <a:rPr lang="sv-SE" dirty="0" err="1" smtClean="0"/>
              <a:t>iPad</a:t>
            </a:r>
            <a:r>
              <a:rPr lang="sv-SE" dirty="0" smtClean="0"/>
              <a:t> : 534 </a:t>
            </a:r>
          </a:p>
          <a:p>
            <a:pPr lvl="1"/>
            <a:r>
              <a:rPr lang="sv-SE" dirty="0" smtClean="0"/>
              <a:t>iPod Touch : 135 </a:t>
            </a:r>
          </a:p>
          <a:p>
            <a:pPr lvl="1"/>
            <a:r>
              <a:rPr lang="sv-SE" dirty="0" smtClean="0"/>
              <a:t>Desktop : 75</a:t>
            </a:r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err="1" smtClean="0"/>
              <a:t>Android</a:t>
            </a:r>
            <a:r>
              <a:rPr lang="fr-FR" dirty="0" smtClean="0"/>
              <a:t> : env. 4450 installations</a:t>
            </a:r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7177" y="3042956"/>
            <a:ext cx="3858149" cy="266363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86125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Statistiques des téléchargements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iOS</a:t>
            </a:r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err="1" smtClean="0"/>
              <a:t>Android</a:t>
            </a:r>
            <a:endParaRPr lang="fr-FR" dirty="0"/>
          </a:p>
        </p:txBody>
      </p:sp>
      <p:pic>
        <p:nvPicPr>
          <p:cNvPr id="8" name="Image 7" descr="univ_lorrain_io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9" y="1740637"/>
            <a:ext cx="8986667" cy="2041342"/>
          </a:xfrm>
          <a:prstGeom prst="rect">
            <a:avLst/>
          </a:prstGeom>
          <a:ln>
            <a:solidFill>
              <a:srgbClr val="808080"/>
            </a:solidFill>
          </a:ln>
        </p:spPr>
      </p:pic>
      <p:pic>
        <p:nvPicPr>
          <p:cNvPr id="9" name="Image 8" descr="téléchargemen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9" y="4369366"/>
            <a:ext cx="8995661" cy="1367715"/>
          </a:xfrm>
          <a:prstGeom prst="rect">
            <a:avLst/>
          </a:prstGeom>
          <a:ln>
            <a:solidFill>
              <a:srgbClr val="808080"/>
            </a:solidFill>
          </a:ln>
        </p:spPr>
      </p:pic>
    </p:spTree>
    <p:extLst>
      <p:ext uri="{BB962C8B-B14F-4D97-AF65-F5344CB8AC3E}">
        <p14:creationId xmlns:p14="http://schemas.microsoft.com/office/powerpoint/2010/main" val="264332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Premiers retours via les stores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Wingdings" charset="0"/>
              <a:buChar char="J"/>
            </a:pPr>
            <a:r>
              <a:rPr lang="fr-FR" dirty="0">
                <a:sym typeface="Wingdings"/>
              </a:rPr>
              <a:t>Retours relativement positifs des </a:t>
            </a:r>
            <a:r>
              <a:rPr lang="fr-FR" dirty="0" smtClean="0">
                <a:sym typeface="Wingdings"/>
              </a:rPr>
              <a:t>personnels</a:t>
            </a:r>
          </a:p>
          <a:p>
            <a:pPr marL="457200" indent="-457200">
              <a:buFont typeface="Wingdings" charset="0"/>
              <a:buChar char="J"/>
            </a:pPr>
            <a:endParaRPr lang="fr-FR" dirty="0">
              <a:sym typeface="Wingdings"/>
            </a:endParaRPr>
          </a:p>
          <a:p>
            <a:pPr marL="457200" indent="-457200">
              <a:buSzPct val="100000"/>
              <a:buFont typeface="Wingdings" charset="0"/>
              <a:buChar char="L"/>
            </a:pPr>
            <a:r>
              <a:rPr lang="fr-FR" dirty="0">
                <a:sym typeface="Wingdings"/>
              </a:rPr>
              <a:t>Retours plus mitigés des étudiants :</a:t>
            </a:r>
          </a:p>
          <a:p>
            <a:pPr marL="895350" lvl="1" indent="-342900"/>
            <a:r>
              <a:rPr lang="fr-FR" b="1" dirty="0">
                <a:sym typeface="Wingdings"/>
              </a:rPr>
              <a:t>L’absence de l’emploi du temps</a:t>
            </a:r>
          </a:p>
          <a:p>
            <a:pPr marL="895350" lvl="1" indent="-342900"/>
            <a:r>
              <a:rPr lang="fr-FR" dirty="0">
                <a:sym typeface="Wingdings"/>
              </a:rPr>
              <a:t>La lenteur d’affichage des </a:t>
            </a:r>
            <a:r>
              <a:rPr lang="fr-FR" dirty="0" err="1">
                <a:sym typeface="Wingdings"/>
              </a:rPr>
              <a:t>webviews</a:t>
            </a:r>
            <a:endParaRPr lang="fr-FR" dirty="0">
              <a:sym typeface="Wingdings"/>
            </a:endParaRPr>
          </a:p>
          <a:p>
            <a:pPr marL="895350" lvl="1" indent="-342900"/>
            <a:r>
              <a:rPr lang="fr-FR" dirty="0"/>
              <a:t>L’impression de se faire duper par les </a:t>
            </a:r>
            <a:r>
              <a:rPr lang="fr-FR" dirty="0" err="1"/>
              <a:t>webviews</a:t>
            </a:r>
            <a:endParaRPr lang="fr-FR" dirty="0"/>
          </a:p>
          <a:p>
            <a:pPr marL="895350" lvl="1" indent="-342900"/>
            <a:r>
              <a:rPr lang="fr-FR" dirty="0"/>
              <a:t>L’absence d’une application Windows Phone</a:t>
            </a:r>
          </a:p>
          <a:p>
            <a:pPr marL="895350" lvl="1" indent="-342900"/>
            <a:r>
              <a:rPr lang="fr-FR" dirty="0"/>
              <a:t>L’absence d’authentification (dans une moindre mesure</a:t>
            </a:r>
            <a:r>
              <a:rPr lang="fr-FR" dirty="0" smtClean="0"/>
              <a:t>)</a:t>
            </a:r>
          </a:p>
          <a:p>
            <a:pPr marL="895350" lvl="1" indent="-342900"/>
            <a:endParaRPr lang="fr-FR" dirty="0"/>
          </a:p>
          <a:p>
            <a:pPr marL="457200" indent="-457200">
              <a:buSzPct val="100000"/>
              <a:buFont typeface="Wingdings" charset="0"/>
              <a:buChar char="L"/>
            </a:pPr>
            <a:r>
              <a:rPr lang="fr-FR" dirty="0">
                <a:sym typeface="Wingdings"/>
              </a:rPr>
              <a:t>Quelques retours caustiques…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3728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miter lim="800000"/>
          </a:ln>
        </p:spPr>
        <p:txBody>
          <a:bodyPr/>
          <a:lstStyle/>
          <a:p>
            <a:r>
              <a:rPr lang="fr-FR" dirty="0" err="1" smtClean="0"/>
              <a:t>Roadmaps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L’application mobile "</a:t>
            </a:r>
            <a:r>
              <a:rPr lang="fr-FR" dirty="0" err="1"/>
              <a:t>UnivLorraine</a:t>
            </a:r>
            <a:r>
              <a:rPr lang="fr-FR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3919487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Version 1 (fin mars 2014)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Services intégrés :</a:t>
            </a:r>
          </a:p>
          <a:p>
            <a:pPr lvl="1"/>
            <a:r>
              <a:rPr lang="fr-FR" dirty="0" smtClean="0"/>
              <a:t>Géolocalisation </a:t>
            </a:r>
            <a:r>
              <a:rPr lang="fr-FR" dirty="0"/>
              <a:t>simplifiée</a:t>
            </a:r>
          </a:p>
          <a:p>
            <a:pPr lvl="1"/>
            <a:r>
              <a:rPr lang="fr-FR" dirty="0"/>
              <a:t>Annuaire </a:t>
            </a:r>
          </a:p>
          <a:p>
            <a:pPr lvl="1"/>
            <a:r>
              <a:rPr lang="fr-FR" dirty="0"/>
              <a:t>ENT</a:t>
            </a:r>
          </a:p>
          <a:p>
            <a:pPr lvl="1"/>
            <a:r>
              <a:rPr lang="fr-FR" dirty="0"/>
              <a:t>Arche (</a:t>
            </a:r>
            <a:r>
              <a:rPr lang="fr-FR" dirty="0" err="1"/>
              <a:t>Moodle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Factuel (news)</a:t>
            </a:r>
          </a:p>
          <a:p>
            <a:pPr lvl="1"/>
            <a:r>
              <a:rPr lang="fr-FR" dirty="0"/>
              <a:t>BU Recherche d’ouvrages</a:t>
            </a:r>
          </a:p>
          <a:p>
            <a:pPr lvl="1"/>
            <a:r>
              <a:rPr lang="fr-FR" dirty="0"/>
              <a:t>Réseaux sociaux</a:t>
            </a:r>
          </a:p>
          <a:p>
            <a:pPr lvl="1"/>
            <a:r>
              <a:rPr lang="fr-FR" dirty="0"/>
              <a:t>Mail</a:t>
            </a:r>
          </a:p>
          <a:p>
            <a:pPr lvl="1"/>
            <a:r>
              <a:rPr lang="fr-FR" dirty="0"/>
              <a:t>Outils d’aide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2374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Versions 2.x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Version 2.0 (avril </a:t>
            </a:r>
            <a:r>
              <a:rPr lang="fr-FR" dirty="0"/>
              <a:t>pour </a:t>
            </a:r>
            <a:r>
              <a:rPr lang="fr-FR" dirty="0" err="1"/>
              <a:t>iOS</a:t>
            </a:r>
            <a:r>
              <a:rPr lang="fr-FR" dirty="0"/>
              <a:t> et mai pour </a:t>
            </a:r>
            <a:r>
              <a:rPr lang="fr-FR" dirty="0" err="1"/>
              <a:t>Android</a:t>
            </a:r>
            <a:r>
              <a:rPr lang="fr-FR" dirty="0"/>
              <a:t>)</a:t>
            </a:r>
            <a:endParaRPr lang="fr-FR" b="1" dirty="0" smtClean="0"/>
          </a:p>
          <a:p>
            <a:pPr lvl="1"/>
            <a:r>
              <a:rPr lang="fr-FR" b="1" dirty="0" smtClean="0"/>
              <a:t>Annuaire </a:t>
            </a:r>
            <a:r>
              <a:rPr lang="fr-FR" b="1" dirty="0"/>
              <a:t>natif : </a:t>
            </a:r>
            <a:r>
              <a:rPr lang="fr-FR" dirty="0"/>
              <a:t>Interrogation du LDAP par un service REST via une URL encodée et retour JSON</a:t>
            </a:r>
          </a:p>
          <a:p>
            <a:pPr lvl="2"/>
            <a:r>
              <a:rPr lang="fr-FR" dirty="0"/>
              <a:t>Appel direct</a:t>
            </a:r>
          </a:p>
          <a:p>
            <a:pPr lvl="2"/>
            <a:r>
              <a:rPr lang="fr-FR" dirty="0"/>
              <a:t>Envoi d’e-mail direct</a:t>
            </a:r>
          </a:p>
          <a:p>
            <a:pPr lvl="2"/>
            <a:r>
              <a:rPr lang="fr-FR" dirty="0"/>
              <a:t>Ajout au carnet </a:t>
            </a:r>
            <a:r>
              <a:rPr lang="fr-FR" dirty="0" smtClean="0"/>
              <a:t>d’adresse</a:t>
            </a:r>
            <a:endParaRPr lang="fr-FR" dirty="0"/>
          </a:p>
          <a:p>
            <a:pPr lvl="1"/>
            <a:r>
              <a:rPr lang="fr-FR" b="1" dirty="0"/>
              <a:t>Géolocalisation native : </a:t>
            </a:r>
            <a:r>
              <a:rPr lang="fr-FR" dirty="0"/>
              <a:t>Téléchargement des POI au format JSON et utilisation des cartes natives</a:t>
            </a:r>
          </a:p>
          <a:p>
            <a:endParaRPr lang="fr-FR" dirty="0" smtClean="0"/>
          </a:p>
          <a:p>
            <a:r>
              <a:rPr lang="fr-FR" dirty="0" smtClean="0"/>
              <a:t>Version 2.1 (début juin)</a:t>
            </a:r>
          </a:p>
          <a:p>
            <a:pPr lvl="1"/>
            <a:r>
              <a:rPr lang="fr-FR" b="1" dirty="0" smtClean="0"/>
              <a:t>Géolocalisation </a:t>
            </a:r>
            <a:r>
              <a:rPr lang="fr-FR" b="1" dirty="0"/>
              <a:t>: </a:t>
            </a:r>
            <a:r>
              <a:rPr lang="fr-FR" dirty="0"/>
              <a:t>ajout d’un champ de recherche,</a:t>
            </a:r>
          </a:p>
          <a:p>
            <a:pPr lvl="1"/>
            <a:r>
              <a:rPr lang="fr-FR" dirty="0" smtClean="0"/>
              <a:t>Ajout d’un formulaire </a:t>
            </a:r>
            <a:r>
              <a:rPr lang="fr-FR" dirty="0"/>
              <a:t>de suggestions et remarques.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1294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Partenariats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Travail mené en collaboration avec :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La direction de la Communication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La direction de la Vie Universitaire et de la Culture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La vice-présidente du numérique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Le vice-président étudiant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3414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Versions 3 (septembre 2014)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b="1" dirty="0" smtClean="0"/>
          </a:p>
          <a:p>
            <a:r>
              <a:rPr lang="fr-FR" b="1" dirty="0" smtClean="0"/>
              <a:t>L’emploi </a:t>
            </a:r>
            <a:r>
              <a:rPr lang="fr-FR" b="1" dirty="0"/>
              <a:t>du temps </a:t>
            </a:r>
            <a:r>
              <a:rPr lang="fr-FR" dirty="0"/>
              <a:t>intégré disponible hors connexion</a:t>
            </a:r>
          </a:p>
          <a:p>
            <a:endParaRPr lang="fr-FR" dirty="0"/>
          </a:p>
          <a:p>
            <a:r>
              <a:rPr lang="fr-FR" dirty="0"/>
              <a:t>Si on a le temps</a:t>
            </a:r>
            <a:r>
              <a:rPr lang="fr-FR" dirty="0" smtClean="0"/>
              <a:t>…</a:t>
            </a:r>
          </a:p>
          <a:p>
            <a:endParaRPr lang="fr-FR" dirty="0"/>
          </a:p>
          <a:p>
            <a:pPr lvl="1"/>
            <a:r>
              <a:rPr lang="fr-FR" dirty="0"/>
              <a:t>Le CROUS : Menus, Restaurants, Hébergement, peut-être actus,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Authentification via le service REST de CAS.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439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miter lim="800000"/>
          </a:ln>
        </p:spPr>
        <p:txBody>
          <a:bodyPr/>
          <a:lstStyle/>
          <a:p>
            <a:r>
              <a:rPr lang="fr-FR" dirty="0" smtClean="0"/>
              <a:t>Questions ?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L’application mobile "</a:t>
            </a:r>
            <a:r>
              <a:rPr lang="fr-FR" dirty="0" err="1"/>
              <a:t>UnivLorraine</a:t>
            </a:r>
            <a:r>
              <a:rPr lang="fr-FR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264209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Côté ENT Mobile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Réorganisation des </a:t>
            </a:r>
            <a:r>
              <a:rPr lang="fr-FR" dirty="0" smtClean="0"/>
              <a:t>onglets</a:t>
            </a:r>
          </a:p>
          <a:p>
            <a:endParaRPr lang="fr-FR" dirty="0"/>
          </a:p>
          <a:p>
            <a:r>
              <a:rPr lang="fr-FR" dirty="0"/>
              <a:t>Sélection des services selon des critères :</a:t>
            </a:r>
          </a:p>
          <a:p>
            <a:pPr lvl="1"/>
            <a:r>
              <a:rPr lang="fr-FR" dirty="0"/>
              <a:t>Intérêt du service en condition de mobilité</a:t>
            </a:r>
          </a:p>
          <a:p>
            <a:pPr lvl="1"/>
            <a:r>
              <a:rPr lang="fr-FR" dirty="0"/>
              <a:t>Fréquence d'utilisation et nombre d'utilisateurs concernés</a:t>
            </a:r>
          </a:p>
          <a:p>
            <a:pPr lvl="1"/>
            <a:r>
              <a:rPr lang="fr-FR" dirty="0"/>
              <a:t>Interaction avec les fonctions d'un mobile : agenda, téléphone, contacts…</a:t>
            </a:r>
          </a:p>
          <a:p>
            <a:pPr lvl="1"/>
            <a:r>
              <a:rPr lang="fr-FR" dirty="0"/>
              <a:t>Faisabilité </a:t>
            </a:r>
            <a:r>
              <a:rPr lang="fr-FR" dirty="0" smtClean="0"/>
              <a:t>technique</a:t>
            </a:r>
          </a:p>
          <a:p>
            <a:pPr lvl="1"/>
            <a:endParaRPr lang="fr-FR" dirty="0"/>
          </a:p>
          <a:p>
            <a:r>
              <a:rPr lang="fr-FR" dirty="0"/>
              <a:t>Adaptation des services pour petits écrans (RWD etc.)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7564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Services proposés sur l’ENT Mobile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87" y="1231955"/>
            <a:ext cx="2320159" cy="468051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711" y="2060047"/>
            <a:ext cx="1857806" cy="3096344"/>
          </a:xfrm>
          <a:prstGeom prst="rect">
            <a:avLst/>
          </a:prstGeom>
        </p:spPr>
      </p:pic>
      <p:sp>
        <p:nvSpPr>
          <p:cNvPr id="6" name="Flèche vers la gauche 5"/>
          <p:cNvSpPr/>
          <p:nvPr/>
        </p:nvSpPr>
        <p:spPr>
          <a:xfrm rot="7469267">
            <a:off x="2097748" y="2675774"/>
            <a:ext cx="382351" cy="211657"/>
          </a:xfrm>
          <a:prstGeom prst="leftArrow">
            <a:avLst/>
          </a:prstGeom>
          <a:solidFill>
            <a:srgbClr val="F4A04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711" y="2060047"/>
            <a:ext cx="1857806" cy="3096343"/>
          </a:xfrm>
          <a:prstGeom prst="rect">
            <a:avLst/>
          </a:prstGeom>
        </p:spPr>
      </p:pic>
      <p:sp>
        <p:nvSpPr>
          <p:cNvPr id="8" name="Flèche vers la gauche 7"/>
          <p:cNvSpPr/>
          <p:nvPr/>
        </p:nvSpPr>
        <p:spPr>
          <a:xfrm rot="7469267">
            <a:off x="1104037" y="4259950"/>
            <a:ext cx="382351" cy="211657"/>
          </a:xfrm>
          <a:prstGeom prst="leftArrow">
            <a:avLst/>
          </a:prstGeom>
          <a:solidFill>
            <a:srgbClr val="F4A04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711" y="2060047"/>
            <a:ext cx="1857806" cy="3096343"/>
          </a:xfrm>
          <a:prstGeom prst="rect">
            <a:avLst/>
          </a:prstGeom>
        </p:spPr>
      </p:pic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3332163" y="1377166"/>
            <a:ext cx="2737721" cy="441188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 algn="ctr" defTabSz="914400">
              <a:spcBef>
                <a:spcPts val="0"/>
              </a:spcBef>
              <a:buClrTx/>
              <a:buSzTx/>
              <a:buNone/>
            </a:pPr>
            <a:r>
              <a:rPr kumimoji="0" lang="fr-FR" sz="14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Non </a:t>
            </a:r>
            <a:r>
              <a:rPr lang="fr-FR" sz="1400" b="1" i="1" kern="0" dirty="0" smtClean="0">
                <a:solidFill>
                  <a:srgbClr val="000000"/>
                </a:solidFill>
                <a:ea typeface="ＭＳ Ｐゴシック" charset="0"/>
              </a:rPr>
              <a:t>Authentifié</a:t>
            </a:r>
            <a:endParaRPr kumimoji="0" lang="fr-FR" sz="1400" b="1" i="1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1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VOTRE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ENT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Activer mon compte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UL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Annuaire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Public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Informations informatique et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libertés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AIDE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Assistance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informatique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Aide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 bwMode="auto">
          <a:xfrm>
            <a:off x="6202161" y="1377165"/>
            <a:ext cx="2737721" cy="4411881"/>
          </a:xfrm>
          <a:prstGeom prst="rect">
            <a:avLst/>
          </a:prstGeom>
          <a:noFill/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47500" lnSpcReduction="20000"/>
          </a:bodyPr>
          <a:lstStyle>
            <a:lvl1pPr marL="268288" indent="-268288" algn="l" rtl="0" eaLnBrk="0" fontAlgn="base" hangingPunct="0">
              <a:spcBef>
                <a:spcPct val="2000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820738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2287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367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8288" marR="0" lvl="0" indent="-268288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Authentifié</a:t>
            </a:r>
          </a:p>
          <a:p>
            <a:pPr marL="268288" marR="0" lvl="0" indent="-268288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3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+mn-cs"/>
            </a:endParaRP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FAVORIS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    Annuaire mobile 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    Messagerie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    Assistance 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    Espace de stockage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    Compte et mot de passe 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    Espace de documents 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3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+mn-cs"/>
            </a:endParaRP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PEDAGOGIE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    Emplois du temps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    Cours en ligne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    </a:t>
            </a:r>
            <a:r>
              <a:rPr kumimoji="0" lang="fr-FR" sz="3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Podcast</a:t>
            </a:r>
            <a:r>
              <a:rPr kumimoji="0" lang="fr-FR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 PACES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    Mon dossier web 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3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+mn-cs"/>
            </a:endParaRP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AUTRES OUTILS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    Covoiturage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    Les bibliothèques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+mn-cs"/>
              </a:rPr>
              <a:t>    Catalogue des BU</a:t>
            </a:r>
            <a:endParaRPr kumimoji="0" lang="fr-FR" sz="3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7181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miter lim="800000"/>
          </a:ln>
        </p:spPr>
        <p:txBody>
          <a:bodyPr/>
          <a:lstStyle/>
          <a:p>
            <a:r>
              <a:rPr lang="fr-FR" dirty="0" smtClean="0"/>
              <a:t>L’application</a:t>
            </a:r>
            <a:r>
              <a:rPr lang="en-US" dirty="0" smtClean="0"/>
              <a:t> Mobile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L’application </a:t>
            </a:r>
            <a:r>
              <a:rPr lang="fr-FR" dirty="0" smtClean="0"/>
              <a:t>mobile "</a:t>
            </a:r>
            <a:r>
              <a:rPr lang="fr-FR" dirty="0" err="1" smtClean="0"/>
              <a:t>UnivLorraine</a:t>
            </a:r>
            <a:r>
              <a:rPr lang="fr-FR" dirty="0" smtClean="0"/>
              <a:t>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5194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L’application mobile UL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Etape 1 : Pourquoi une application native ?</a:t>
            </a:r>
          </a:p>
          <a:p>
            <a:endParaRPr lang="fr-FR" dirty="0"/>
          </a:p>
          <a:p>
            <a:r>
              <a:rPr lang="fr-FR" dirty="0" smtClean="0"/>
              <a:t>Etape 2 : Qu’est-ce qui se fait ailleurs ?</a:t>
            </a:r>
          </a:p>
          <a:p>
            <a:pPr lvl="1"/>
            <a:endParaRPr lang="fr-FR" dirty="0"/>
          </a:p>
          <a:p>
            <a:r>
              <a:rPr lang="fr-FR" dirty="0" smtClean="0"/>
              <a:t>Etape 3 : Quels services proposer ?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8466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Démarche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fr-FR" dirty="0" smtClean="0"/>
          </a:p>
          <a:p>
            <a:pPr lvl="1"/>
            <a:r>
              <a:rPr lang="fr-FR" dirty="0" smtClean="0"/>
              <a:t>Facilité </a:t>
            </a:r>
            <a:r>
              <a:rPr lang="fr-FR" dirty="0"/>
              <a:t>d’accès, rapidité et expérience l’utilisateur,</a:t>
            </a:r>
          </a:p>
          <a:p>
            <a:pPr lvl="1"/>
            <a:r>
              <a:rPr lang="fr-FR" dirty="0"/>
              <a:t>Accès au carnet d’adresse et à la téléphonie directs,</a:t>
            </a:r>
          </a:p>
          <a:p>
            <a:pPr lvl="1"/>
            <a:r>
              <a:rPr lang="fr-FR" dirty="0"/>
              <a:t>Présentation géographique efficace de l’établissement avec géolocalisation, </a:t>
            </a:r>
          </a:p>
          <a:p>
            <a:pPr lvl="1"/>
            <a:r>
              <a:rPr lang="fr-FR" dirty="0"/>
              <a:t>Possibilités de mise en cache pour consultations hors connexion (news, cours etc.),</a:t>
            </a:r>
          </a:p>
          <a:p>
            <a:pPr lvl="1"/>
            <a:r>
              <a:rPr lang="fr-FR" dirty="0"/>
              <a:t>Système d’alertes par push (ex : changement d’emploi du temps),</a:t>
            </a:r>
          </a:p>
          <a:p>
            <a:pPr lvl="1"/>
            <a:r>
              <a:rPr lang="fr-FR" dirty="0"/>
              <a:t>Eventuellement le stockage de l’authentification,</a:t>
            </a:r>
          </a:p>
          <a:p>
            <a:pPr lvl="1"/>
            <a:r>
              <a:rPr lang="fr-FR" dirty="0"/>
              <a:t>Visibilité de l’université sur les </a:t>
            </a:r>
            <a:r>
              <a:rPr lang="fr-FR" dirty="0" err="1" smtClean="0"/>
              <a:t>markets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Etape 1 : Intérêt d’une application native </a:t>
            </a:r>
          </a:p>
        </p:txBody>
      </p:sp>
    </p:spTree>
    <p:extLst>
      <p:ext uri="{BB962C8B-B14F-4D97-AF65-F5344CB8AC3E}">
        <p14:creationId xmlns:p14="http://schemas.microsoft.com/office/powerpoint/2010/main" val="3999185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Démarche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Offre </a:t>
            </a:r>
            <a:r>
              <a:rPr lang="fr-FR" dirty="0"/>
              <a:t>de services similaire :</a:t>
            </a:r>
          </a:p>
          <a:p>
            <a:pPr lvl="1"/>
            <a:r>
              <a:rPr lang="fr-FR" dirty="0"/>
              <a:t>Géolocalisation</a:t>
            </a:r>
          </a:p>
          <a:p>
            <a:pPr lvl="1"/>
            <a:r>
              <a:rPr lang="fr-FR" dirty="0"/>
              <a:t>Annuaire</a:t>
            </a:r>
          </a:p>
          <a:p>
            <a:pPr lvl="1"/>
            <a:r>
              <a:rPr lang="fr-FR" dirty="0"/>
              <a:t>News / Actus</a:t>
            </a:r>
          </a:p>
          <a:p>
            <a:pPr lvl="1"/>
            <a:r>
              <a:rPr lang="fr-FR" dirty="0" smtClean="0"/>
              <a:t>Evénements </a:t>
            </a:r>
            <a:r>
              <a:rPr lang="fr-FR" dirty="0"/>
              <a:t>/ Agenda</a:t>
            </a:r>
          </a:p>
          <a:p>
            <a:pPr lvl="1"/>
            <a:r>
              <a:rPr lang="fr-FR" dirty="0"/>
              <a:t>Bibliothèque</a:t>
            </a:r>
          </a:p>
          <a:p>
            <a:pPr lvl="1"/>
            <a:r>
              <a:rPr lang="fr-FR" dirty="0"/>
              <a:t>Cours</a:t>
            </a:r>
          </a:p>
          <a:p>
            <a:pPr lvl="1"/>
            <a:r>
              <a:rPr lang="fr-FR" dirty="0"/>
              <a:t>Emploi du temps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Etape 2 : Ce qui se fait dans d’autres établissements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7742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2">
      <a:dk1>
        <a:srgbClr val="1D71B8"/>
      </a:dk1>
      <a:lt1>
        <a:srgbClr val="ECEDED"/>
      </a:lt1>
      <a:dk2>
        <a:srgbClr val="4C4C4C"/>
      </a:dk2>
      <a:lt2>
        <a:srgbClr val="B7C7D4"/>
      </a:lt2>
      <a:accent1>
        <a:srgbClr val="C9003A"/>
      </a:accent1>
      <a:accent2>
        <a:srgbClr val="1D71B8"/>
      </a:accent2>
      <a:accent3>
        <a:srgbClr val="95C010"/>
      </a:accent3>
      <a:accent4>
        <a:srgbClr val="9D71A2"/>
      </a:accent4>
      <a:accent5>
        <a:srgbClr val="329ADC"/>
      </a:accent5>
      <a:accent6>
        <a:srgbClr val="E38214"/>
      </a:accent6>
      <a:hlink>
        <a:srgbClr val="E2007A"/>
      </a:hlink>
      <a:folHlink>
        <a:srgbClr val="1D71B8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1526</TotalTime>
  <Words>1136</Words>
  <Application>Microsoft Macintosh PowerPoint</Application>
  <PresentationFormat>Présentation à l'écran (4:3)</PresentationFormat>
  <Paragraphs>263</Paragraphs>
  <Slides>31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2" baseType="lpstr">
      <vt:lpstr>Thème Office</vt:lpstr>
      <vt:lpstr>Application mobile “UnivLorraine”   Android et iOS</vt:lpstr>
      <vt:lpstr>Offre globale de services</vt:lpstr>
      <vt:lpstr>Partenariats</vt:lpstr>
      <vt:lpstr>Côté ENT Mobile</vt:lpstr>
      <vt:lpstr>Services proposés sur l’ENT Mobile</vt:lpstr>
      <vt:lpstr>L’application Mobile</vt:lpstr>
      <vt:lpstr>L’application mobile UL</vt:lpstr>
      <vt:lpstr>Démarche</vt:lpstr>
      <vt:lpstr>Démarche</vt:lpstr>
      <vt:lpstr>Démarche</vt:lpstr>
      <vt:lpstr>Réalisation</vt:lpstr>
      <vt:lpstr>Choix techniques</vt:lpstr>
      <vt:lpstr>Choix techniques</vt:lpstr>
      <vt:lpstr>Choix techniques</vt:lpstr>
      <vt:lpstr>Choix techniques</vt:lpstr>
      <vt:lpstr>Choix techniques</vt:lpstr>
      <vt:lpstr>Architecture V1</vt:lpstr>
      <vt:lpstr>Ce que ça donne (donnait) …</vt:lpstr>
      <vt:lpstr>Problèmes rencontrés</vt:lpstr>
      <vt:lpstr>Architecture V2 et suivantes…</vt:lpstr>
      <vt:lpstr>Concernant les versions…</vt:lpstr>
      <vt:lpstr>Lancement et premiers retours</vt:lpstr>
      <vt:lpstr>Plan de communication</vt:lpstr>
      <vt:lpstr>Statistiques des téléchargements</vt:lpstr>
      <vt:lpstr>Statistiques des téléchargements</vt:lpstr>
      <vt:lpstr>Premiers retours via les stores</vt:lpstr>
      <vt:lpstr>Roadmaps</vt:lpstr>
      <vt:lpstr>Version 1 (fin mars 2014)</vt:lpstr>
      <vt:lpstr>Versions 2.x</vt:lpstr>
      <vt:lpstr>Versions 3 (septembre 2014)</vt:lpstr>
      <vt:lpstr>Questions ?</vt:lpstr>
    </vt:vector>
  </TitlesOfParts>
  <Company>CRI ULR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Mathilde Guerin</dc:creator>
  <cp:lastModifiedBy>Céline Didier</cp:lastModifiedBy>
  <cp:revision>66</cp:revision>
  <dcterms:created xsi:type="dcterms:W3CDTF">2014-06-17T14:04:18Z</dcterms:created>
  <dcterms:modified xsi:type="dcterms:W3CDTF">2014-07-02T10:00:50Z</dcterms:modified>
</cp:coreProperties>
</file>