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70" r:id="rId2"/>
    <p:sldId id="269" r:id="rId3"/>
    <p:sldId id="297" r:id="rId4"/>
    <p:sldId id="271" r:id="rId5"/>
    <p:sldId id="275" r:id="rId6"/>
    <p:sldId id="274" r:id="rId7"/>
    <p:sldId id="272" r:id="rId8"/>
    <p:sldId id="273" r:id="rId9"/>
    <p:sldId id="298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308" r:id="rId18"/>
    <p:sldId id="299" r:id="rId19"/>
    <p:sldId id="276" r:id="rId20"/>
    <p:sldId id="300" r:id="rId21"/>
    <p:sldId id="277" r:id="rId22"/>
    <p:sldId id="301" r:id="rId23"/>
    <p:sldId id="284" r:id="rId24"/>
    <p:sldId id="279" r:id="rId25"/>
    <p:sldId id="303" r:id="rId26"/>
    <p:sldId id="280" r:id="rId27"/>
    <p:sldId id="302" r:id="rId28"/>
    <p:sldId id="285" r:id="rId29"/>
    <p:sldId id="278" r:id="rId30"/>
    <p:sldId id="304" r:id="rId31"/>
    <p:sldId id="281" r:id="rId32"/>
    <p:sldId id="286" r:id="rId33"/>
    <p:sldId id="305" r:id="rId34"/>
    <p:sldId id="282" r:id="rId35"/>
    <p:sldId id="306" r:id="rId36"/>
    <p:sldId id="283" r:id="rId37"/>
    <p:sldId id="287" r:id="rId38"/>
    <p:sldId id="307" r:id="rId39"/>
    <p:sldId id="288" r:id="rId40"/>
    <p:sldId id="289" r:id="rId4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hilde Gueri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30037"/>
    <a:srgbClr val="00BB59"/>
    <a:srgbClr val="E30F47"/>
    <a:srgbClr val="329ADC"/>
    <a:srgbClr val="E2007A"/>
    <a:srgbClr val="B7C7D4"/>
    <a:srgbClr val="ECEDED"/>
    <a:srgbClr val="1D71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4660"/>
  </p:normalViewPr>
  <p:slideViewPr>
    <p:cSldViewPr snapToGrid="0" snapToObjects="1">
      <p:cViewPr>
        <p:scale>
          <a:sx n="107" d="100"/>
          <a:sy n="107" d="100"/>
        </p:scale>
        <p:origin x="-172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-445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252A90-C9D3-4B00-B23B-09E96DE57950}" type="doc">
      <dgm:prSet loTypeId="urn:microsoft.com/office/officeart/2005/8/layout/chevron2" loCatId="process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fr-FR"/>
        </a:p>
      </dgm:t>
    </dgm:pt>
    <dgm:pt modelId="{F318FAC4-C42E-45D1-97F6-CB640C68F954}">
      <dgm:prSet phldrT="[Texte]" custT="1"/>
      <dgm:spPr/>
      <dgm:t>
        <a:bodyPr/>
        <a:lstStyle/>
        <a:p>
          <a:endParaRPr lang="fr-FR" sz="1800" dirty="0" smtClean="0"/>
        </a:p>
      </dgm:t>
    </dgm:pt>
    <dgm:pt modelId="{9381BF8A-1E2A-4CD4-BE8C-13ED68DE27D4}" type="parTrans" cxnId="{2AE8EA30-7FCA-4204-A27E-5FC211687F29}">
      <dgm:prSet/>
      <dgm:spPr/>
      <dgm:t>
        <a:bodyPr/>
        <a:lstStyle/>
        <a:p>
          <a:endParaRPr lang="fr-FR" sz="1800"/>
        </a:p>
      </dgm:t>
    </dgm:pt>
    <dgm:pt modelId="{ADB31BBF-69C4-41EC-A5F4-83766F5B3EA0}" type="sibTrans" cxnId="{2AE8EA30-7FCA-4204-A27E-5FC211687F29}">
      <dgm:prSet/>
      <dgm:spPr/>
      <dgm:t>
        <a:bodyPr/>
        <a:lstStyle/>
        <a:p>
          <a:endParaRPr lang="fr-FR" sz="1800"/>
        </a:p>
      </dgm:t>
    </dgm:pt>
    <dgm:pt modelId="{12E648BE-2664-478B-8E19-76AF32E17469}">
      <dgm:prSet phldrT="[Texte]" custT="1"/>
      <dgm:spPr/>
      <dgm:t>
        <a:bodyPr/>
        <a:lstStyle/>
        <a:p>
          <a:r>
            <a:rPr lang="fr-FR" altLang="fr-FR" sz="1800" dirty="0" smtClean="0">
              <a:latin typeface="Verdana" pitchFamily="34" charset="0"/>
              <a:cs typeface="DejaVu Sans" pitchFamily="34" charset="0"/>
            </a:rPr>
            <a:t>Adapter la génération des fichiers de logs applicatif</a:t>
          </a:r>
          <a:endParaRPr lang="fr-FR" sz="1800" dirty="0"/>
        </a:p>
      </dgm:t>
    </dgm:pt>
    <dgm:pt modelId="{719FFBE6-C503-418B-9851-50365C3E14FF}" type="parTrans" cxnId="{30A5DBB5-29B7-4FF4-9F0C-4165A312AF78}">
      <dgm:prSet/>
      <dgm:spPr/>
      <dgm:t>
        <a:bodyPr/>
        <a:lstStyle/>
        <a:p>
          <a:endParaRPr lang="fr-FR" sz="1800"/>
        </a:p>
      </dgm:t>
    </dgm:pt>
    <dgm:pt modelId="{67E92715-30A2-4C57-B600-575250E7DB41}" type="sibTrans" cxnId="{30A5DBB5-29B7-4FF4-9F0C-4165A312AF78}">
      <dgm:prSet/>
      <dgm:spPr/>
      <dgm:t>
        <a:bodyPr/>
        <a:lstStyle/>
        <a:p>
          <a:endParaRPr lang="fr-FR" sz="1800"/>
        </a:p>
      </dgm:t>
    </dgm:pt>
    <dgm:pt modelId="{F1224493-3AD4-4BA2-88BC-163008816A9E}">
      <dgm:prSet phldrT="[Texte]" custT="1"/>
      <dgm:spPr/>
      <dgm:t>
        <a:bodyPr/>
        <a:lstStyle/>
        <a:p>
          <a:endParaRPr lang="fr-FR" sz="1800" dirty="0" smtClean="0"/>
        </a:p>
      </dgm:t>
    </dgm:pt>
    <dgm:pt modelId="{24EA80A8-FD01-4B19-AD02-14644F27EC3C}" type="parTrans" cxnId="{3CA41953-E75D-4ED4-839C-4BA60F78C101}">
      <dgm:prSet/>
      <dgm:spPr/>
      <dgm:t>
        <a:bodyPr/>
        <a:lstStyle/>
        <a:p>
          <a:endParaRPr lang="fr-FR" sz="1800"/>
        </a:p>
      </dgm:t>
    </dgm:pt>
    <dgm:pt modelId="{D033F25E-E010-44C1-9944-59414DAB03B5}" type="sibTrans" cxnId="{3CA41953-E75D-4ED4-839C-4BA60F78C101}">
      <dgm:prSet/>
      <dgm:spPr/>
      <dgm:t>
        <a:bodyPr/>
        <a:lstStyle/>
        <a:p>
          <a:endParaRPr lang="fr-FR" sz="1800"/>
        </a:p>
      </dgm:t>
    </dgm:pt>
    <dgm:pt modelId="{A8C7DA3C-F85C-4A96-AA7B-501D6B81DEE4}">
      <dgm:prSet phldrT="[Texte]" custT="1"/>
      <dgm:spPr/>
      <dgm:t>
        <a:bodyPr/>
        <a:lstStyle/>
        <a:p>
          <a:r>
            <a:rPr lang="fr-FR" altLang="fr-FR" sz="1800" dirty="0" smtClean="0">
              <a:latin typeface="Verdana" pitchFamily="34" charset="0"/>
              <a:cs typeface="DejaVu Sans" pitchFamily="34" charset="0"/>
            </a:rPr>
            <a:t>Mettre en place la recopie des fichiers de traces</a:t>
          </a:r>
          <a:endParaRPr lang="fr-FR" sz="1800" dirty="0"/>
        </a:p>
      </dgm:t>
    </dgm:pt>
    <dgm:pt modelId="{BC5E0513-81B7-4C3F-B6DE-3091DCBE8BC7}" type="parTrans" cxnId="{6C974303-B3DA-4950-BED0-DB7BF3C74A7F}">
      <dgm:prSet/>
      <dgm:spPr/>
      <dgm:t>
        <a:bodyPr/>
        <a:lstStyle/>
        <a:p>
          <a:endParaRPr lang="fr-FR" sz="1800"/>
        </a:p>
      </dgm:t>
    </dgm:pt>
    <dgm:pt modelId="{1C8D9219-F2CF-49E4-92CB-C51A659F4E22}" type="sibTrans" cxnId="{6C974303-B3DA-4950-BED0-DB7BF3C74A7F}">
      <dgm:prSet/>
      <dgm:spPr/>
      <dgm:t>
        <a:bodyPr/>
        <a:lstStyle/>
        <a:p>
          <a:endParaRPr lang="fr-FR" sz="1800"/>
        </a:p>
      </dgm:t>
    </dgm:pt>
    <dgm:pt modelId="{AEE42F06-3EA2-4E94-A7F4-DF8DE0238976}">
      <dgm:prSet phldrT="[Texte]" custT="1"/>
      <dgm:spPr/>
      <dgm:t>
        <a:bodyPr/>
        <a:lstStyle/>
        <a:p>
          <a:endParaRPr lang="fr-FR" sz="1800" dirty="0" smtClean="0"/>
        </a:p>
      </dgm:t>
    </dgm:pt>
    <dgm:pt modelId="{E1215BC1-41DA-4A30-962C-57C62CF1512A}" type="parTrans" cxnId="{60E395B8-9C3F-4C5C-B5BF-812586A1F7B8}">
      <dgm:prSet/>
      <dgm:spPr/>
      <dgm:t>
        <a:bodyPr/>
        <a:lstStyle/>
        <a:p>
          <a:endParaRPr lang="fr-FR" sz="1800"/>
        </a:p>
      </dgm:t>
    </dgm:pt>
    <dgm:pt modelId="{1E6679AF-39DF-4BFD-A6E4-5E63A2E9BBDA}" type="sibTrans" cxnId="{60E395B8-9C3F-4C5C-B5BF-812586A1F7B8}">
      <dgm:prSet/>
      <dgm:spPr/>
      <dgm:t>
        <a:bodyPr/>
        <a:lstStyle/>
        <a:p>
          <a:endParaRPr lang="fr-FR" sz="1800"/>
        </a:p>
      </dgm:t>
    </dgm:pt>
    <dgm:pt modelId="{40E57D8B-E6FF-4348-B83E-1C1E4ED78585}">
      <dgm:prSet phldrT="[Texte]" custT="1"/>
      <dgm:spPr/>
      <dgm:t>
        <a:bodyPr/>
        <a:lstStyle/>
        <a:p>
          <a:r>
            <a:rPr lang="fr-FR" altLang="fr-FR" sz="1800" smtClean="0">
              <a:latin typeface="Verdana" pitchFamily="34" charset="0"/>
              <a:cs typeface="DejaVu Sans" pitchFamily="34" charset="0"/>
            </a:rPr>
            <a:t>Lister les informations relatives à l’application (SI applicatif)</a:t>
          </a:r>
          <a:endParaRPr lang="fr-FR" sz="1800" dirty="0"/>
        </a:p>
      </dgm:t>
    </dgm:pt>
    <dgm:pt modelId="{32FD2E67-3F05-4DE5-A1D0-73FACBBC7325}" type="parTrans" cxnId="{6D0547CE-E204-4064-9E1D-32A120D38AAF}">
      <dgm:prSet/>
      <dgm:spPr/>
      <dgm:t>
        <a:bodyPr/>
        <a:lstStyle/>
        <a:p>
          <a:endParaRPr lang="fr-FR" sz="1800"/>
        </a:p>
      </dgm:t>
    </dgm:pt>
    <dgm:pt modelId="{D74C1BD7-B899-4987-8B49-50DC1CC282C9}" type="sibTrans" cxnId="{6D0547CE-E204-4064-9E1D-32A120D38AAF}">
      <dgm:prSet/>
      <dgm:spPr/>
      <dgm:t>
        <a:bodyPr/>
        <a:lstStyle/>
        <a:p>
          <a:endParaRPr lang="fr-FR" sz="1800"/>
        </a:p>
      </dgm:t>
    </dgm:pt>
    <dgm:pt modelId="{DD741068-F3F7-4521-B219-F33D481BBF4E}">
      <dgm:prSet custT="1"/>
      <dgm:spPr/>
      <dgm:t>
        <a:bodyPr/>
        <a:lstStyle/>
        <a:p>
          <a:endParaRPr lang="fr-FR" sz="1800"/>
        </a:p>
      </dgm:t>
    </dgm:pt>
    <dgm:pt modelId="{5ABB460A-0EB1-4DD1-81ED-10EC7DB66901}" type="parTrans" cxnId="{45FEFFAA-B593-48F4-BCF0-A883536FD726}">
      <dgm:prSet/>
      <dgm:spPr/>
      <dgm:t>
        <a:bodyPr/>
        <a:lstStyle/>
        <a:p>
          <a:endParaRPr lang="fr-FR" sz="1800"/>
        </a:p>
      </dgm:t>
    </dgm:pt>
    <dgm:pt modelId="{227B4DC3-05F9-4ECE-9186-D883C7A9C4A5}" type="sibTrans" cxnId="{45FEFFAA-B593-48F4-BCF0-A883536FD726}">
      <dgm:prSet/>
      <dgm:spPr/>
      <dgm:t>
        <a:bodyPr/>
        <a:lstStyle/>
        <a:p>
          <a:endParaRPr lang="fr-FR" sz="1800"/>
        </a:p>
      </dgm:t>
    </dgm:pt>
    <dgm:pt modelId="{7B125855-8061-42F8-AFED-42830EB5AE6B}">
      <dgm:prSet custT="1"/>
      <dgm:spPr/>
      <dgm:t>
        <a:bodyPr/>
        <a:lstStyle/>
        <a:p>
          <a:r>
            <a:rPr lang="fr-FR" altLang="fr-FR" sz="1800" smtClean="0">
              <a:latin typeface="Verdana" pitchFamily="34" charset="0"/>
              <a:cs typeface="DejaVu Sans" pitchFamily="34" charset="0"/>
            </a:rPr>
            <a:t>Adapter les configurations de l’ETL pour injecter dans l’entrepôt</a:t>
          </a:r>
          <a:endParaRPr lang="fr-FR" sz="1800" dirty="0"/>
        </a:p>
      </dgm:t>
    </dgm:pt>
    <dgm:pt modelId="{CF882923-8B23-409B-BBCC-9561D8937181}" type="parTrans" cxnId="{5E1AB701-E908-46AE-8A8B-BA6B3F3B1F7E}">
      <dgm:prSet/>
      <dgm:spPr/>
      <dgm:t>
        <a:bodyPr/>
        <a:lstStyle/>
        <a:p>
          <a:endParaRPr lang="fr-FR" sz="1800"/>
        </a:p>
      </dgm:t>
    </dgm:pt>
    <dgm:pt modelId="{46C8705D-24E8-4ECE-98F0-C0E5F32DAA00}" type="sibTrans" cxnId="{5E1AB701-E908-46AE-8A8B-BA6B3F3B1F7E}">
      <dgm:prSet/>
      <dgm:spPr/>
      <dgm:t>
        <a:bodyPr/>
        <a:lstStyle/>
        <a:p>
          <a:endParaRPr lang="fr-FR" sz="1800"/>
        </a:p>
      </dgm:t>
    </dgm:pt>
    <dgm:pt modelId="{8A80BF31-7B3B-4880-83E2-759148054844}">
      <dgm:prSet custT="1"/>
      <dgm:spPr/>
      <dgm:t>
        <a:bodyPr/>
        <a:lstStyle/>
        <a:p>
          <a:endParaRPr lang="fr-FR" sz="1800"/>
        </a:p>
      </dgm:t>
    </dgm:pt>
    <dgm:pt modelId="{581704B3-A7FF-4001-92E3-CBE88C2D160C}" type="parTrans" cxnId="{31D9D1B7-B576-4F3D-901D-D9C2BE19CACD}">
      <dgm:prSet/>
      <dgm:spPr/>
      <dgm:t>
        <a:bodyPr/>
        <a:lstStyle/>
        <a:p>
          <a:endParaRPr lang="fr-FR" sz="1800"/>
        </a:p>
      </dgm:t>
    </dgm:pt>
    <dgm:pt modelId="{9AD0E2D9-5681-4882-AA27-C0EC11DDFD91}" type="sibTrans" cxnId="{31D9D1B7-B576-4F3D-901D-D9C2BE19CACD}">
      <dgm:prSet/>
      <dgm:spPr/>
      <dgm:t>
        <a:bodyPr/>
        <a:lstStyle/>
        <a:p>
          <a:endParaRPr lang="fr-FR" sz="1800"/>
        </a:p>
      </dgm:t>
    </dgm:pt>
    <dgm:pt modelId="{6509D0FD-9CE5-49D6-91CC-2A23B5E6143E}">
      <dgm:prSet custT="1"/>
      <dgm:spPr/>
      <dgm:t>
        <a:bodyPr/>
        <a:lstStyle/>
        <a:p>
          <a:r>
            <a:rPr lang="fr-FR" altLang="fr-FR" sz="1800" smtClean="0">
              <a:latin typeface="Verdana" pitchFamily="34" charset="0"/>
              <a:cs typeface="DejaVu Sans" pitchFamily="34" charset="0"/>
            </a:rPr>
            <a:t>Automatiser le traitement </a:t>
          </a:r>
          <a:endParaRPr lang="fr-FR" sz="1800"/>
        </a:p>
      </dgm:t>
    </dgm:pt>
    <dgm:pt modelId="{922128B2-4100-47AA-A0D5-6500A7FECDC4}" type="parTrans" cxnId="{4A281BF4-14EC-4F7C-9928-84B636CAE9C7}">
      <dgm:prSet/>
      <dgm:spPr/>
      <dgm:t>
        <a:bodyPr/>
        <a:lstStyle/>
        <a:p>
          <a:endParaRPr lang="fr-FR" sz="1800"/>
        </a:p>
      </dgm:t>
    </dgm:pt>
    <dgm:pt modelId="{E0A728E8-FF91-48D3-84F9-A49998AE1BC2}" type="sibTrans" cxnId="{4A281BF4-14EC-4F7C-9928-84B636CAE9C7}">
      <dgm:prSet/>
      <dgm:spPr/>
      <dgm:t>
        <a:bodyPr/>
        <a:lstStyle/>
        <a:p>
          <a:endParaRPr lang="fr-FR" sz="1800"/>
        </a:p>
      </dgm:t>
    </dgm:pt>
    <dgm:pt modelId="{2FFB42DD-78AF-410A-97C8-E0390E34138E}">
      <dgm:prSet custT="1"/>
      <dgm:spPr/>
      <dgm:t>
        <a:bodyPr/>
        <a:lstStyle/>
        <a:p>
          <a:endParaRPr lang="fr-FR" sz="1800"/>
        </a:p>
      </dgm:t>
    </dgm:pt>
    <dgm:pt modelId="{D9E8743C-A634-42A5-82AA-CE4BA568A6D3}" type="parTrans" cxnId="{C6442A7B-E55F-4726-9C11-4376A270F618}">
      <dgm:prSet/>
      <dgm:spPr/>
      <dgm:t>
        <a:bodyPr/>
        <a:lstStyle/>
        <a:p>
          <a:endParaRPr lang="fr-FR" sz="1800"/>
        </a:p>
      </dgm:t>
    </dgm:pt>
    <dgm:pt modelId="{974128C3-9503-4EAC-B5BB-5DD3D698EF24}" type="sibTrans" cxnId="{C6442A7B-E55F-4726-9C11-4376A270F618}">
      <dgm:prSet/>
      <dgm:spPr/>
      <dgm:t>
        <a:bodyPr/>
        <a:lstStyle/>
        <a:p>
          <a:endParaRPr lang="fr-FR" sz="1800"/>
        </a:p>
      </dgm:t>
    </dgm:pt>
    <dgm:pt modelId="{928641C1-A198-441F-89DF-A6B3A8CCA09B}">
      <dgm:prSet custT="1"/>
      <dgm:spPr/>
      <dgm:t>
        <a:bodyPr/>
        <a:lstStyle/>
        <a:p>
          <a:endParaRPr lang="fr-FR" sz="1800"/>
        </a:p>
      </dgm:t>
    </dgm:pt>
    <dgm:pt modelId="{5C0F37D2-1D17-4687-B017-0B1310994E7D}" type="parTrans" cxnId="{C5B2BEF3-A275-4458-8537-599A4E5ECBE2}">
      <dgm:prSet/>
      <dgm:spPr/>
      <dgm:t>
        <a:bodyPr/>
        <a:lstStyle/>
        <a:p>
          <a:endParaRPr lang="fr-FR" sz="1800"/>
        </a:p>
      </dgm:t>
    </dgm:pt>
    <dgm:pt modelId="{FA8AA0E0-F168-4D49-8B26-3E0D4E617958}" type="sibTrans" cxnId="{C5B2BEF3-A275-4458-8537-599A4E5ECBE2}">
      <dgm:prSet/>
      <dgm:spPr/>
      <dgm:t>
        <a:bodyPr/>
        <a:lstStyle/>
        <a:p>
          <a:endParaRPr lang="fr-FR" sz="1800"/>
        </a:p>
      </dgm:t>
    </dgm:pt>
    <dgm:pt modelId="{87E6D7F8-5931-478E-B918-6D881869AFAC}">
      <dgm:prSet custT="1"/>
      <dgm:spPr/>
      <dgm:t>
        <a:bodyPr/>
        <a:lstStyle/>
        <a:p>
          <a:endParaRPr lang="fr-FR" sz="1800"/>
        </a:p>
      </dgm:t>
    </dgm:pt>
    <dgm:pt modelId="{29A023C5-BB36-4CE2-8FC4-6F4832CBC281}" type="parTrans" cxnId="{A045D42D-F2CC-4203-BDF3-FA215DEC185A}">
      <dgm:prSet/>
      <dgm:spPr/>
      <dgm:t>
        <a:bodyPr/>
        <a:lstStyle/>
        <a:p>
          <a:endParaRPr lang="fr-FR" sz="1800"/>
        </a:p>
      </dgm:t>
    </dgm:pt>
    <dgm:pt modelId="{3B8A2A99-8F47-46E3-B1DC-EAAA5DE874DB}" type="sibTrans" cxnId="{A045D42D-F2CC-4203-BDF3-FA215DEC185A}">
      <dgm:prSet/>
      <dgm:spPr/>
      <dgm:t>
        <a:bodyPr/>
        <a:lstStyle/>
        <a:p>
          <a:endParaRPr lang="fr-FR" sz="1800"/>
        </a:p>
      </dgm:t>
    </dgm:pt>
    <dgm:pt modelId="{A4398FFE-C9C4-47C2-937A-DC803D5EC883}">
      <dgm:prSet custT="1"/>
      <dgm:spPr/>
      <dgm:t>
        <a:bodyPr/>
        <a:lstStyle/>
        <a:p>
          <a:r>
            <a:rPr lang="fr-FR" altLang="fr-FR" sz="1800" smtClean="0">
              <a:latin typeface="Verdana" pitchFamily="34" charset="0"/>
              <a:cs typeface="DejaVu Sans" pitchFamily="34" charset="0"/>
            </a:rPr>
            <a:t>Créer chaque indicateur sous forme d’un graphique</a:t>
          </a:r>
          <a:endParaRPr lang="fr-FR" sz="1800"/>
        </a:p>
      </dgm:t>
    </dgm:pt>
    <dgm:pt modelId="{CDE91D05-72E0-42C2-9458-0AAC320D0D8E}" type="parTrans" cxnId="{6C903C27-5FDD-4018-8053-3F1890346FB1}">
      <dgm:prSet/>
      <dgm:spPr/>
      <dgm:t>
        <a:bodyPr/>
        <a:lstStyle/>
        <a:p>
          <a:endParaRPr lang="fr-FR" sz="1800"/>
        </a:p>
      </dgm:t>
    </dgm:pt>
    <dgm:pt modelId="{1DDF0443-B95A-48E9-8A5E-C622A9FD87A4}" type="sibTrans" cxnId="{6C903C27-5FDD-4018-8053-3F1890346FB1}">
      <dgm:prSet/>
      <dgm:spPr/>
      <dgm:t>
        <a:bodyPr/>
        <a:lstStyle/>
        <a:p>
          <a:endParaRPr lang="fr-FR" sz="1800"/>
        </a:p>
      </dgm:t>
    </dgm:pt>
    <dgm:pt modelId="{09552D98-0662-4ADB-B657-9E3B79574E7F}">
      <dgm:prSet custT="1"/>
      <dgm:spPr/>
      <dgm:t>
        <a:bodyPr/>
        <a:lstStyle/>
        <a:p>
          <a:r>
            <a:rPr lang="fr-FR" altLang="fr-FR" sz="1800" smtClean="0">
              <a:latin typeface="Verdana" pitchFamily="34" charset="0"/>
              <a:cs typeface="DejaVu Sans" pitchFamily="34" charset="0"/>
            </a:rPr>
            <a:t>Assembler ces indicateurs sous forme de tableau de bord</a:t>
          </a:r>
          <a:endParaRPr lang="fr-FR" sz="1800"/>
        </a:p>
      </dgm:t>
    </dgm:pt>
    <dgm:pt modelId="{86811A96-CC02-492C-867E-4A2163D71B3B}" type="parTrans" cxnId="{466F307D-31CE-4163-BA31-D11B30245D69}">
      <dgm:prSet/>
      <dgm:spPr/>
      <dgm:t>
        <a:bodyPr/>
        <a:lstStyle/>
        <a:p>
          <a:endParaRPr lang="fr-FR" sz="1800"/>
        </a:p>
      </dgm:t>
    </dgm:pt>
    <dgm:pt modelId="{EB3A15F3-25D8-4C0A-B7D7-06C17BFC5B36}" type="sibTrans" cxnId="{466F307D-31CE-4163-BA31-D11B30245D69}">
      <dgm:prSet/>
      <dgm:spPr/>
      <dgm:t>
        <a:bodyPr/>
        <a:lstStyle/>
        <a:p>
          <a:endParaRPr lang="fr-FR" sz="1800"/>
        </a:p>
      </dgm:t>
    </dgm:pt>
    <dgm:pt modelId="{B174D364-F884-456F-9F51-C238950AA5A5}">
      <dgm:prSet custT="1"/>
      <dgm:spPr/>
      <dgm:t>
        <a:bodyPr/>
        <a:lstStyle/>
        <a:p>
          <a:r>
            <a:rPr lang="fr-FR" altLang="fr-FR" sz="1800" smtClean="0">
              <a:latin typeface="Verdana" pitchFamily="34" charset="0"/>
              <a:cs typeface="DejaVu Sans" pitchFamily="34" charset="0"/>
            </a:rPr>
            <a:t>Valider et tester (cycle d’échange avec les demandeurs)</a:t>
          </a:r>
          <a:endParaRPr lang="fr-FR" sz="1800"/>
        </a:p>
      </dgm:t>
    </dgm:pt>
    <dgm:pt modelId="{1C1F7B8B-600D-44D6-B266-BC0DD2891368}" type="parTrans" cxnId="{4DADE46A-E8E9-4E33-AFD8-D0549588B4DE}">
      <dgm:prSet/>
      <dgm:spPr/>
      <dgm:t>
        <a:bodyPr/>
        <a:lstStyle/>
        <a:p>
          <a:endParaRPr lang="fr-FR" sz="1800"/>
        </a:p>
      </dgm:t>
    </dgm:pt>
    <dgm:pt modelId="{C68B0556-A826-45CB-8F33-BAFB994FC569}" type="sibTrans" cxnId="{4DADE46A-E8E9-4E33-AFD8-D0549588B4DE}">
      <dgm:prSet/>
      <dgm:spPr/>
      <dgm:t>
        <a:bodyPr/>
        <a:lstStyle/>
        <a:p>
          <a:endParaRPr lang="fr-FR" sz="1800"/>
        </a:p>
      </dgm:t>
    </dgm:pt>
    <dgm:pt modelId="{12890A58-04D2-44E3-B31D-09B2DF7D8C56}">
      <dgm:prSet phldrT="[Texte]" custT="1"/>
      <dgm:spPr/>
      <dgm:t>
        <a:bodyPr/>
        <a:lstStyle/>
        <a:p>
          <a:r>
            <a:rPr lang="fr-FR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Définir les indicateurs attendus</a:t>
          </a:r>
        </a:p>
      </dgm:t>
    </dgm:pt>
    <dgm:pt modelId="{D8387F82-73DD-4B2F-A7F7-C45E9A27EBEB}" type="parTrans" cxnId="{DBA20161-0C8C-40DE-ACD6-E27A77BAED48}">
      <dgm:prSet/>
      <dgm:spPr/>
      <dgm:t>
        <a:bodyPr/>
        <a:lstStyle/>
        <a:p>
          <a:endParaRPr lang="fr-FR"/>
        </a:p>
      </dgm:t>
    </dgm:pt>
    <dgm:pt modelId="{3407E1D7-2C6F-45C3-A97E-744C5B5AED2F}" type="sibTrans" cxnId="{DBA20161-0C8C-40DE-ACD6-E27A77BAED48}">
      <dgm:prSet/>
      <dgm:spPr/>
      <dgm:t>
        <a:bodyPr/>
        <a:lstStyle/>
        <a:p>
          <a:endParaRPr lang="fr-FR"/>
        </a:p>
      </dgm:t>
    </dgm:pt>
    <dgm:pt modelId="{EFDDE65D-D01A-499F-96BE-E8468EAD2C30}">
      <dgm:prSet phldrT="[Texte]" custT="1"/>
      <dgm:spPr/>
      <dgm:t>
        <a:bodyPr/>
        <a:lstStyle/>
        <a:p>
          <a:endParaRPr lang="fr-FR" sz="1800" dirty="0" smtClean="0"/>
        </a:p>
      </dgm:t>
    </dgm:pt>
    <dgm:pt modelId="{DCC59865-E23A-42DD-98E2-CB6B3ECE4646}" type="parTrans" cxnId="{920D1156-4E9C-430D-A638-44379034D7B2}">
      <dgm:prSet/>
      <dgm:spPr/>
      <dgm:t>
        <a:bodyPr/>
        <a:lstStyle/>
        <a:p>
          <a:endParaRPr lang="fr-FR"/>
        </a:p>
      </dgm:t>
    </dgm:pt>
    <dgm:pt modelId="{5C6196BC-BA47-4AE8-B32E-551B3306DCDA}" type="sibTrans" cxnId="{920D1156-4E9C-430D-A638-44379034D7B2}">
      <dgm:prSet/>
      <dgm:spPr/>
      <dgm:t>
        <a:bodyPr/>
        <a:lstStyle/>
        <a:p>
          <a:endParaRPr lang="fr-FR"/>
        </a:p>
      </dgm:t>
    </dgm:pt>
    <dgm:pt modelId="{FCB88CD9-3911-44FF-9FAA-D4C2DF5E89EB}" type="pres">
      <dgm:prSet presAssocID="{5F252A90-C9D3-4B00-B23B-09E96DE579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49D8EA-47B9-4104-8223-CECC33F7CDE2}" type="pres">
      <dgm:prSet presAssocID="{F318FAC4-C42E-45D1-97F6-CB640C68F954}" presName="composite" presStyleCnt="0"/>
      <dgm:spPr/>
      <dgm:t>
        <a:bodyPr/>
        <a:lstStyle/>
        <a:p>
          <a:endParaRPr lang="fr-FR"/>
        </a:p>
      </dgm:t>
    </dgm:pt>
    <dgm:pt modelId="{FB005FF4-DF58-4AB4-A9A4-7D18837414E8}" type="pres">
      <dgm:prSet presAssocID="{F318FAC4-C42E-45D1-97F6-CB640C68F954}" presName="parentText" presStyleLbl="align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AE85F5-3BC3-4A2B-A22F-CD3160192821}" type="pres">
      <dgm:prSet presAssocID="{F318FAC4-C42E-45D1-97F6-CB640C68F954}" presName="descendantText" presStyleLbl="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0C29E5-BC59-4244-9471-17180559DF08}" type="pres">
      <dgm:prSet presAssocID="{ADB31BBF-69C4-41EC-A5F4-83766F5B3EA0}" presName="sp" presStyleCnt="0"/>
      <dgm:spPr/>
      <dgm:t>
        <a:bodyPr/>
        <a:lstStyle/>
        <a:p>
          <a:endParaRPr lang="fr-FR"/>
        </a:p>
      </dgm:t>
    </dgm:pt>
    <dgm:pt modelId="{A1B9E755-56C7-4F89-990E-3A45FD24D3F3}" type="pres">
      <dgm:prSet presAssocID="{F1224493-3AD4-4BA2-88BC-163008816A9E}" presName="composite" presStyleCnt="0"/>
      <dgm:spPr/>
      <dgm:t>
        <a:bodyPr/>
        <a:lstStyle/>
        <a:p>
          <a:endParaRPr lang="fr-FR"/>
        </a:p>
      </dgm:t>
    </dgm:pt>
    <dgm:pt modelId="{923AD583-37C2-4B8F-8050-F49434A7B9A8}" type="pres">
      <dgm:prSet presAssocID="{F1224493-3AD4-4BA2-88BC-163008816A9E}" presName="parentText" presStyleLbl="align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E37C99-514B-475D-8030-B89DB423D1FA}" type="pres">
      <dgm:prSet presAssocID="{F1224493-3AD4-4BA2-88BC-163008816A9E}" presName="descendantText" presStyleLbl="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14D139F-45E7-48E9-8701-376A8C2385B8}" type="pres">
      <dgm:prSet presAssocID="{D033F25E-E010-44C1-9944-59414DAB03B5}" presName="sp" presStyleCnt="0"/>
      <dgm:spPr/>
      <dgm:t>
        <a:bodyPr/>
        <a:lstStyle/>
        <a:p>
          <a:endParaRPr lang="fr-FR"/>
        </a:p>
      </dgm:t>
    </dgm:pt>
    <dgm:pt modelId="{ED8FDEB6-2BBF-4BF2-8584-2B39D4D87224}" type="pres">
      <dgm:prSet presAssocID="{EFDDE65D-D01A-499F-96BE-E8468EAD2C30}" presName="composite" presStyleCnt="0"/>
      <dgm:spPr/>
      <dgm:t>
        <a:bodyPr/>
        <a:lstStyle/>
        <a:p>
          <a:endParaRPr lang="fr-FR"/>
        </a:p>
      </dgm:t>
    </dgm:pt>
    <dgm:pt modelId="{40B3BB21-D912-4B93-B608-6898379F1914}" type="pres">
      <dgm:prSet presAssocID="{EFDDE65D-D01A-499F-96BE-E8468EAD2C30}" presName="parentText" presStyleLbl="align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963FF3-9DD7-433E-8093-CCB31EE7BE5B}" type="pres">
      <dgm:prSet presAssocID="{EFDDE65D-D01A-499F-96BE-E8468EAD2C30}" presName="descendantText" presStyleLbl="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C465B5-2F39-43FF-A4BD-BB197E386091}" type="pres">
      <dgm:prSet presAssocID="{5C6196BC-BA47-4AE8-B32E-551B3306DCDA}" presName="sp" presStyleCnt="0"/>
      <dgm:spPr/>
      <dgm:t>
        <a:bodyPr/>
        <a:lstStyle/>
        <a:p>
          <a:endParaRPr lang="fr-FR"/>
        </a:p>
      </dgm:t>
    </dgm:pt>
    <dgm:pt modelId="{6AD665C7-30FD-4582-A10C-1D32F7D8EA8B}" type="pres">
      <dgm:prSet presAssocID="{AEE42F06-3EA2-4E94-A7F4-DF8DE0238976}" presName="composite" presStyleCnt="0"/>
      <dgm:spPr/>
      <dgm:t>
        <a:bodyPr/>
        <a:lstStyle/>
        <a:p>
          <a:endParaRPr lang="fr-FR"/>
        </a:p>
      </dgm:t>
    </dgm:pt>
    <dgm:pt modelId="{330B0015-07C4-4BFB-8838-3D06FDA71E61}" type="pres">
      <dgm:prSet presAssocID="{AEE42F06-3EA2-4E94-A7F4-DF8DE0238976}" presName="parentText" presStyleLbl="align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15D6C4-6F35-49EF-962D-DF53DC6D3DFC}" type="pres">
      <dgm:prSet presAssocID="{AEE42F06-3EA2-4E94-A7F4-DF8DE0238976}" presName="descendantText" presStyleLbl="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4BE7FC-D94D-4894-BBBB-A07489BB293E}" type="pres">
      <dgm:prSet presAssocID="{1E6679AF-39DF-4BFD-A6E4-5E63A2E9BBDA}" presName="sp" presStyleCnt="0"/>
      <dgm:spPr/>
      <dgm:t>
        <a:bodyPr/>
        <a:lstStyle/>
        <a:p>
          <a:endParaRPr lang="fr-FR"/>
        </a:p>
      </dgm:t>
    </dgm:pt>
    <dgm:pt modelId="{B349E5D8-5DC1-4735-9CE7-FCBD88EFE6BE}" type="pres">
      <dgm:prSet presAssocID="{DD741068-F3F7-4521-B219-F33D481BBF4E}" presName="composite" presStyleCnt="0"/>
      <dgm:spPr/>
      <dgm:t>
        <a:bodyPr/>
        <a:lstStyle/>
        <a:p>
          <a:endParaRPr lang="fr-FR"/>
        </a:p>
      </dgm:t>
    </dgm:pt>
    <dgm:pt modelId="{E3C8CBF4-2028-4A67-9653-6EE8C3B41274}" type="pres">
      <dgm:prSet presAssocID="{DD741068-F3F7-4521-B219-F33D481BBF4E}" presName="parentText" presStyleLbl="align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1CBE4F5-47A0-4010-BDE4-8CC75ED4F31F}" type="pres">
      <dgm:prSet presAssocID="{DD741068-F3F7-4521-B219-F33D481BBF4E}" presName="descendantText" presStyleLbl="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7DFCD5-E6C7-4666-B9C9-BACAFC337AE1}" type="pres">
      <dgm:prSet presAssocID="{227B4DC3-05F9-4ECE-9186-D883C7A9C4A5}" presName="sp" presStyleCnt="0"/>
      <dgm:spPr/>
      <dgm:t>
        <a:bodyPr/>
        <a:lstStyle/>
        <a:p>
          <a:endParaRPr lang="fr-FR"/>
        </a:p>
      </dgm:t>
    </dgm:pt>
    <dgm:pt modelId="{C3D2CA80-5D8F-46DB-BC64-10BF32F2EB4A}" type="pres">
      <dgm:prSet presAssocID="{8A80BF31-7B3B-4880-83E2-759148054844}" presName="composite" presStyleCnt="0"/>
      <dgm:spPr/>
      <dgm:t>
        <a:bodyPr/>
        <a:lstStyle/>
        <a:p>
          <a:endParaRPr lang="fr-FR"/>
        </a:p>
      </dgm:t>
    </dgm:pt>
    <dgm:pt modelId="{7085BB5B-172B-42EF-98F5-A0EC648C8FCB}" type="pres">
      <dgm:prSet presAssocID="{8A80BF31-7B3B-4880-83E2-759148054844}" presName="parentText" presStyleLbl="align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881DE1-8FC7-47C7-A4E8-DAAB8DC8972C}" type="pres">
      <dgm:prSet presAssocID="{8A80BF31-7B3B-4880-83E2-759148054844}" presName="descendantText" presStyleLbl="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05DF1A-C4BC-4A28-B387-71B051D91324}" type="pres">
      <dgm:prSet presAssocID="{9AD0E2D9-5681-4882-AA27-C0EC11DDFD91}" presName="sp" presStyleCnt="0"/>
      <dgm:spPr/>
      <dgm:t>
        <a:bodyPr/>
        <a:lstStyle/>
        <a:p>
          <a:endParaRPr lang="fr-FR"/>
        </a:p>
      </dgm:t>
    </dgm:pt>
    <dgm:pt modelId="{F655F30D-68B7-405A-BF84-7F3E4D114EA6}" type="pres">
      <dgm:prSet presAssocID="{2FFB42DD-78AF-410A-97C8-E0390E34138E}" presName="composite" presStyleCnt="0"/>
      <dgm:spPr/>
      <dgm:t>
        <a:bodyPr/>
        <a:lstStyle/>
        <a:p>
          <a:endParaRPr lang="fr-FR"/>
        </a:p>
      </dgm:t>
    </dgm:pt>
    <dgm:pt modelId="{434D1EFC-6FA3-416D-A2BF-94BC422F505F}" type="pres">
      <dgm:prSet presAssocID="{2FFB42DD-78AF-410A-97C8-E0390E34138E}" presName="parentText" presStyleLbl="align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B6C1D5-C512-45A7-BFCA-D82E77296D56}" type="pres">
      <dgm:prSet presAssocID="{2FFB42DD-78AF-410A-97C8-E0390E34138E}" presName="descendantText" presStyleLbl="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9C6C59-014A-4467-9EDE-032750D03F02}" type="pres">
      <dgm:prSet presAssocID="{974128C3-9503-4EAC-B5BB-5DD3D698EF24}" presName="sp" presStyleCnt="0"/>
      <dgm:spPr/>
      <dgm:t>
        <a:bodyPr/>
        <a:lstStyle/>
        <a:p>
          <a:endParaRPr lang="fr-FR"/>
        </a:p>
      </dgm:t>
    </dgm:pt>
    <dgm:pt modelId="{ACBC5FBA-9E65-483C-935E-A3412003DF32}" type="pres">
      <dgm:prSet presAssocID="{928641C1-A198-441F-89DF-A6B3A8CCA09B}" presName="composite" presStyleCnt="0"/>
      <dgm:spPr/>
      <dgm:t>
        <a:bodyPr/>
        <a:lstStyle/>
        <a:p>
          <a:endParaRPr lang="fr-FR"/>
        </a:p>
      </dgm:t>
    </dgm:pt>
    <dgm:pt modelId="{EEB79713-2F82-4C45-AB63-F5819B6EB823}" type="pres">
      <dgm:prSet presAssocID="{928641C1-A198-441F-89DF-A6B3A8CCA09B}" presName="parentText" presStyleLbl="align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8BAD45-1A38-4629-8D9E-70EBC82F4F58}" type="pres">
      <dgm:prSet presAssocID="{928641C1-A198-441F-89DF-A6B3A8CCA09B}" presName="descendantText" presStyleLbl="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185C89-20C7-4F70-B1D6-B466A0B96DA4}" type="pres">
      <dgm:prSet presAssocID="{FA8AA0E0-F168-4D49-8B26-3E0D4E617958}" presName="sp" presStyleCnt="0"/>
      <dgm:spPr/>
      <dgm:t>
        <a:bodyPr/>
        <a:lstStyle/>
        <a:p>
          <a:endParaRPr lang="fr-FR"/>
        </a:p>
      </dgm:t>
    </dgm:pt>
    <dgm:pt modelId="{626F6A5F-91F2-4B62-B16C-9DC22C8384B9}" type="pres">
      <dgm:prSet presAssocID="{87E6D7F8-5931-478E-B918-6D881869AFAC}" presName="composite" presStyleCnt="0"/>
      <dgm:spPr/>
      <dgm:t>
        <a:bodyPr/>
        <a:lstStyle/>
        <a:p>
          <a:endParaRPr lang="fr-FR"/>
        </a:p>
      </dgm:t>
    </dgm:pt>
    <dgm:pt modelId="{7902E43B-ACC1-43D6-9893-32AD8EFE52D7}" type="pres">
      <dgm:prSet presAssocID="{87E6D7F8-5931-478E-B918-6D881869AFAC}" presName="parentText" presStyleLbl="align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8E91EC-D3ED-4B9F-AAED-887A4BE4C10F}" type="pres">
      <dgm:prSet presAssocID="{87E6D7F8-5931-478E-B918-6D881869AFAC}" presName="descendantText" presStyleLbl="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0E395B8-9C3F-4C5C-B5BF-812586A1F7B8}" srcId="{5F252A90-C9D3-4B00-B23B-09E96DE57950}" destId="{AEE42F06-3EA2-4E94-A7F4-DF8DE0238976}" srcOrd="3" destOrd="0" parTransId="{E1215BC1-41DA-4A30-962C-57C62CF1512A}" sibTransId="{1E6679AF-39DF-4BFD-A6E4-5E63A2E9BBDA}"/>
    <dgm:cxn modelId="{4248F7CE-4F1B-4B9D-BC59-016B174001DF}" type="presOf" srcId="{EFDDE65D-D01A-499F-96BE-E8468EAD2C30}" destId="{40B3BB21-D912-4B93-B608-6898379F1914}" srcOrd="0" destOrd="0" presId="urn:microsoft.com/office/officeart/2005/8/layout/chevron2"/>
    <dgm:cxn modelId="{09559CBF-1D72-4910-91CC-70190997A552}" type="presOf" srcId="{5F252A90-C9D3-4B00-B23B-09E96DE57950}" destId="{FCB88CD9-3911-44FF-9FAA-D4C2DF5E89EB}" srcOrd="0" destOrd="0" presId="urn:microsoft.com/office/officeart/2005/8/layout/chevron2"/>
    <dgm:cxn modelId="{6D0547CE-E204-4064-9E1D-32A120D38AAF}" srcId="{AEE42F06-3EA2-4E94-A7F4-DF8DE0238976}" destId="{40E57D8B-E6FF-4348-B83E-1C1E4ED78585}" srcOrd="0" destOrd="0" parTransId="{32FD2E67-3F05-4DE5-A1D0-73FACBBC7325}" sibTransId="{D74C1BD7-B899-4987-8B49-50DC1CC282C9}"/>
    <dgm:cxn modelId="{DBA20161-0C8C-40DE-ACD6-E27A77BAED48}" srcId="{EFDDE65D-D01A-499F-96BE-E8468EAD2C30}" destId="{12890A58-04D2-44E3-B31D-09B2DF7D8C56}" srcOrd="0" destOrd="0" parTransId="{D8387F82-73DD-4B2F-A7F7-C45E9A27EBEB}" sibTransId="{3407E1D7-2C6F-45C3-A97E-744C5B5AED2F}"/>
    <dgm:cxn modelId="{C6442A7B-E55F-4726-9C11-4376A270F618}" srcId="{5F252A90-C9D3-4B00-B23B-09E96DE57950}" destId="{2FFB42DD-78AF-410A-97C8-E0390E34138E}" srcOrd="6" destOrd="0" parTransId="{D9E8743C-A634-42A5-82AA-CE4BA568A6D3}" sibTransId="{974128C3-9503-4EAC-B5BB-5DD3D698EF24}"/>
    <dgm:cxn modelId="{6C974303-B3DA-4950-BED0-DB7BF3C74A7F}" srcId="{F1224493-3AD4-4BA2-88BC-163008816A9E}" destId="{A8C7DA3C-F85C-4A96-AA7B-501D6B81DEE4}" srcOrd="0" destOrd="0" parTransId="{BC5E0513-81B7-4C3F-B6DE-3091DCBE8BC7}" sibTransId="{1C8D9219-F2CF-49E4-92CB-C51A659F4E22}"/>
    <dgm:cxn modelId="{746F0A3B-AC66-474F-9305-F4FD8E6D37CD}" type="presOf" srcId="{8A80BF31-7B3B-4880-83E2-759148054844}" destId="{7085BB5B-172B-42EF-98F5-A0EC648C8FCB}" srcOrd="0" destOrd="0" presId="urn:microsoft.com/office/officeart/2005/8/layout/chevron2"/>
    <dgm:cxn modelId="{5E1AB701-E908-46AE-8A8B-BA6B3F3B1F7E}" srcId="{DD741068-F3F7-4521-B219-F33D481BBF4E}" destId="{7B125855-8061-42F8-AFED-42830EB5AE6B}" srcOrd="0" destOrd="0" parTransId="{CF882923-8B23-409B-BBCC-9561D8937181}" sibTransId="{46C8705D-24E8-4ECE-98F0-C0E5F32DAA00}"/>
    <dgm:cxn modelId="{5E0D09B4-93FD-4CD0-B6B7-C5AD0494F105}" type="presOf" srcId="{40E57D8B-E6FF-4348-B83E-1C1E4ED78585}" destId="{2615D6C4-6F35-49EF-962D-DF53DC6D3DFC}" srcOrd="0" destOrd="0" presId="urn:microsoft.com/office/officeart/2005/8/layout/chevron2"/>
    <dgm:cxn modelId="{D1CDD1AB-4487-44F1-BE57-BC7BEDD848BE}" type="presOf" srcId="{12890A58-04D2-44E3-B31D-09B2DF7D8C56}" destId="{0D963FF3-9DD7-433E-8093-CCB31EE7BE5B}" srcOrd="0" destOrd="0" presId="urn:microsoft.com/office/officeart/2005/8/layout/chevron2"/>
    <dgm:cxn modelId="{193FCB44-BC5F-4243-8E5D-C6CCB4C2F2B5}" type="presOf" srcId="{F1224493-3AD4-4BA2-88BC-163008816A9E}" destId="{923AD583-37C2-4B8F-8050-F49434A7B9A8}" srcOrd="0" destOrd="0" presId="urn:microsoft.com/office/officeart/2005/8/layout/chevron2"/>
    <dgm:cxn modelId="{4DADE46A-E8E9-4E33-AFD8-D0549588B4DE}" srcId="{87E6D7F8-5931-478E-B918-6D881869AFAC}" destId="{B174D364-F884-456F-9F51-C238950AA5A5}" srcOrd="0" destOrd="0" parTransId="{1C1F7B8B-600D-44D6-B266-BC0DD2891368}" sibTransId="{C68B0556-A826-45CB-8F33-BAFB994FC569}"/>
    <dgm:cxn modelId="{6C903C27-5FDD-4018-8053-3F1890346FB1}" srcId="{2FFB42DD-78AF-410A-97C8-E0390E34138E}" destId="{A4398FFE-C9C4-47C2-937A-DC803D5EC883}" srcOrd="0" destOrd="0" parTransId="{CDE91D05-72E0-42C2-9458-0AAC320D0D8E}" sibTransId="{1DDF0443-B95A-48E9-8A5E-C622A9FD87A4}"/>
    <dgm:cxn modelId="{CF5BAD72-487F-4A13-9A43-B132FF1A336A}" type="presOf" srcId="{B174D364-F884-456F-9F51-C238950AA5A5}" destId="{FB8E91EC-D3ED-4B9F-AAED-887A4BE4C10F}" srcOrd="0" destOrd="0" presId="urn:microsoft.com/office/officeart/2005/8/layout/chevron2"/>
    <dgm:cxn modelId="{2AE8EA30-7FCA-4204-A27E-5FC211687F29}" srcId="{5F252A90-C9D3-4B00-B23B-09E96DE57950}" destId="{F318FAC4-C42E-45D1-97F6-CB640C68F954}" srcOrd="0" destOrd="0" parTransId="{9381BF8A-1E2A-4CD4-BE8C-13ED68DE27D4}" sibTransId="{ADB31BBF-69C4-41EC-A5F4-83766F5B3EA0}"/>
    <dgm:cxn modelId="{31D9D1B7-B576-4F3D-901D-D9C2BE19CACD}" srcId="{5F252A90-C9D3-4B00-B23B-09E96DE57950}" destId="{8A80BF31-7B3B-4880-83E2-759148054844}" srcOrd="5" destOrd="0" parTransId="{581704B3-A7FF-4001-92E3-CBE88C2D160C}" sibTransId="{9AD0E2D9-5681-4882-AA27-C0EC11DDFD91}"/>
    <dgm:cxn modelId="{7C27CA0E-588E-48B1-B0B2-C4D48E50C342}" type="presOf" srcId="{87E6D7F8-5931-478E-B918-6D881869AFAC}" destId="{7902E43B-ACC1-43D6-9893-32AD8EFE52D7}" srcOrd="0" destOrd="0" presId="urn:microsoft.com/office/officeart/2005/8/layout/chevron2"/>
    <dgm:cxn modelId="{C5B2BEF3-A275-4458-8537-599A4E5ECBE2}" srcId="{5F252A90-C9D3-4B00-B23B-09E96DE57950}" destId="{928641C1-A198-441F-89DF-A6B3A8CCA09B}" srcOrd="7" destOrd="0" parTransId="{5C0F37D2-1D17-4687-B017-0B1310994E7D}" sibTransId="{FA8AA0E0-F168-4D49-8B26-3E0D4E617958}"/>
    <dgm:cxn modelId="{47E04235-6AD3-426A-8F32-54DA589E3E4B}" type="presOf" srcId="{2FFB42DD-78AF-410A-97C8-E0390E34138E}" destId="{434D1EFC-6FA3-416D-A2BF-94BC422F505F}" srcOrd="0" destOrd="0" presId="urn:microsoft.com/office/officeart/2005/8/layout/chevron2"/>
    <dgm:cxn modelId="{45FEFFAA-B593-48F4-BCF0-A883536FD726}" srcId="{5F252A90-C9D3-4B00-B23B-09E96DE57950}" destId="{DD741068-F3F7-4521-B219-F33D481BBF4E}" srcOrd="4" destOrd="0" parTransId="{5ABB460A-0EB1-4DD1-81ED-10EC7DB66901}" sibTransId="{227B4DC3-05F9-4ECE-9186-D883C7A9C4A5}"/>
    <dgm:cxn modelId="{62357464-D831-4B01-9EB4-406B96F8A42C}" type="presOf" srcId="{F318FAC4-C42E-45D1-97F6-CB640C68F954}" destId="{FB005FF4-DF58-4AB4-A9A4-7D18837414E8}" srcOrd="0" destOrd="0" presId="urn:microsoft.com/office/officeart/2005/8/layout/chevron2"/>
    <dgm:cxn modelId="{30A5DBB5-29B7-4FF4-9F0C-4165A312AF78}" srcId="{F318FAC4-C42E-45D1-97F6-CB640C68F954}" destId="{12E648BE-2664-478B-8E19-76AF32E17469}" srcOrd="0" destOrd="0" parTransId="{719FFBE6-C503-418B-9851-50365C3E14FF}" sibTransId="{67E92715-30A2-4C57-B600-575250E7DB41}"/>
    <dgm:cxn modelId="{2786B7B4-61C3-401A-9DC4-1A3F76DDCE95}" type="presOf" srcId="{928641C1-A198-441F-89DF-A6B3A8CCA09B}" destId="{EEB79713-2F82-4C45-AB63-F5819B6EB823}" srcOrd="0" destOrd="0" presId="urn:microsoft.com/office/officeart/2005/8/layout/chevron2"/>
    <dgm:cxn modelId="{466F307D-31CE-4163-BA31-D11B30245D69}" srcId="{928641C1-A198-441F-89DF-A6B3A8CCA09B}" destId="{09552D98-0662-4ADB-B657-9E3B79574E7F}" srcOrd="0" destOrd="0" parTransId="{86811A96-CC02-492C-867E-4A2163D71B3B}" sibTransId="{EB3A15F3-25D8-4C0A-B7D7-06C17BFC5B36}"/>
    <dgm:cxn modelId="{DF1DD44E-6828-4FC2-8ED2-2B307FD56BB7}" type="presOf" srcId="{A4398FFE-C9C4-47C2-937A-DC803D5EC883}" destId="{34B6C1D5-C512-45A7-BFCA-D82E77296D56}" srcOrd="0" destOrd="0" presId="urn:microsoft.com/office/officeart/2005/8/layout/chevron2"/>
    <dgm:cxn modelId="{45B4868B-4FAE-4144-B5C3-BE8BF6D35EAA}" type="presOf" srcId="{6509D0FD-9CE5-49D6-91CC-2A23B5E6143E}" destId="{BD881DE1-8FC7-47C7-A4E8-DAAB8DC8972C}" srcOrd="0" destOrd="0" presId="urn:microsoft.com/office/officeart/2005/8/layout/chevron2"/>
    <dgm:cxn modelId="{4A281BF4-14EC-4F7C-9928-84B636CAE9C7}" srcId="{8A80BF31-7B3B-4880-83E2-759148054844}" destId="{6509D0FD-9CE5-49D6-91CC-2A23B5E6143E}" srcOrd="0" destOrd="0" parTransId="{922128B2-4100-47AA-A0D5-6500A7FECDC4}" sibTransId="{E0A728E8-FF91-48D3-84F9-A49998AE1BC2}"/>
    <dgm:cxn modelId="{B1129A54-5F8C-422A-99FC-272EF94E1F7F}" type="presOf" srcId="{09552D98-0662-4ADB-B657-9E3B79574E7F}" destId="{1C8BAD45-1A38-4629-8D9E-70EBC82F4F58}" srcOrd="0" destOrd="0" presId="urn:microsoft.com/office/officeart/2005/8/layout/chevron2"/>
    <dgm:cxn modelId="{C7507FED-B7AF-44C8-902A-E47D2FA94570}" type="presOf" srcId="{A8C7DA3C-F85C-4A96-AA7B-501D6B81DEE4}" destId="{4AE37C99-514B-475D-8030-B89DB423D1FA}" srcOrd="0" destOrd="0" presId="urn:microsoft.com/office/officeart/2005/8/layout/chevron2"/>
    <dgm:cxn modelId="{60212339-9E43-4768-9876-E9D99052BA64}" type="presOf" srcId="{7B125855-8061-42F8-AFED-42830EB5AE6B}" destId="{51CBE4F5-47A0-4010-BDE4-8CC75ED4F31F}" srcOrd="0" destOrd="0" presId="urn:microsoft.com/office/officeart/2005/8/layout/chevron2"/>
    <dgm:cxn modelId="{D7315F8B-16C3-436A-B14E-5E18249CC46F}" type="presOf" srcId="{12E648BE-2664-478B-8E19-76AF32E17469}" destId="{F4AE85F5-3BC3-4A2B-A22F-CD3160192821}" srcOrd="0" destOrd="0" presId="urn:microsoft.com/office/officeart/2005/8/layout/chevron2"/>
    <dgm:cxn modelId="{94EE7C44-20BA-4686-8907-55B9370F6A89}" type="presOf" srcId="{DD741068-F3F7-4521-B219-F33D481BBF4E}" destId="{E3C8CBF4-2028-4A67-9653-6EE8C3B41274}" srcOrd="0" destOrd="0" presId="urn:microsoft.com/office/officeart/2005/8/layout/chevron2"/>
    <dgm:cxn modelId="{920D1156-4E9C-430D-A638-44379034D7B2}" srcId="{5F252A90-C9D3-4B00-B23B-09E96DE57950}" destId="{EFDDE65D-D01A-499F-96BE-E8468EAD2C30}" srcOrd="2" destOrd="0" parTransId="{DCC59865-E23A-42DD-98E2-CB6B3ECE4646}" sibTransId="{5C6196BC-BA47-4AE8-B32E-551B3306DCDA}"/>
    <dgm:cxn modelId="{3A6AFD80-460F-4DAA-93DF-215B75A428C9}" type="presOf" srcId="{AEE42F06-3EA2-4E94-A7F4-DF8DE0238976}" destId="{330B0015-07C4-4BFB-8838-3D06FDA71E61}" srcOrd="0" destOrd="0" presId="urn:microsoft.com/office/officeart/2005/8/layout/chevron2"/>
    <dgm:cxn modelId="{3CA41953-E75D-4ED4-839C-4BA60F78C101}" srcId="{5F252A90-C9D3-4B00-B23B-09E96DE57950}" destId="{F1224493-3AD4-4BA2-88BC-163008816A9E}" srcOrd="1" destOrd="0" parTransId="{24EA80A8-FD01-4B19-AD02-14644F27EC3C}" sibTransId="{D033F25E-E010-44C1-9944-59414DAB03B5}"/>
    <dgm:cxn modelId="{A045D42D-F2CC-4203-BDF3-FA215DEC185A}" srcId="{5F252A90-C9D3-4B00-B23B-09E96DE57950}" destId="{87E6D7F8-5931-478E-B918-6D881869AFAC}" srcOrd="8" destOrd="0" parTransId="{29A023C5-BB36-4CE2-8FC4-6F4832CBC281}" sibTransId="{3B8A2A99-8F47-46E3-B1DC-EAAA5DE874DB}"/>
    <dgm:cxn modelId="{E1150917-F2E7-4C92-B710-764AB8ED7788}" type="presParOf" srcId="{FCB88CD9-3911-44FF-9FAA-D4C2DF5E89EB}" destId="{0249D8EA-47B9-4104-8223-CECC33F7CDE2}" srcOrd="0" destOrd="0" presId="urn:microsoft.com/office/officeart/2005/8/layout/chevron2"/>
    <dgm:cxn modelId="{D70C8E22-5729-4DBF-85D8-FFAA3F2A2055}" type="presParOf" srcId="{0249D8EA-47B9-4104-8223-CECC33F7CDE2}" destId="{FB005FF4-DF58-4AB4-A9A4-7D18837414E8}" srcOrd="0" destOrd="0" presId="urn:microsoft.com/office/officeart/2005/8/layout/chevron2"/>
    <dgm:cxn modelId="{A8010F72-30A5-44EE-AFFA-B969F5A18D72}" type="presParOf" srcId="{0249D8EA-47B9-4104-8223-CECC33F7CDE2}" destId="{F4AE85F5-3BC3-4A2B-A22F-CD3160192821}" srcOrd="1" destOrd="0" presId="urn:microsoft.com/office/officeart/2005/8/layout/chevron2"/>
    <dgm:cxn modelId="{9EE362D6-A8DC-4021-A5BF-99FE4A0F23A5}" type="presParOf" srcId="{FCB88CD9-3911-44FF-9FAA-D4C2DF5E89EB}" destId="{A70C29E5-BC59-4244-9471-17180559DF08}" srcOrd="1" destOrd="0" presId="urn:microsoft.com/office/officeart/2005/8/layout/chevron2"/>
    <dgm:cxn modelId="{DB8415B2-3DDE-4B3D-9F22-AF6653217434}" type="presParOf" srcId="{FCB88CD9-3911-44FF-9FAA-D4C2DF5E89EB}" destId="{A1B9E755-56C7-4F89-990E-3A45FD24D3F3}" srcOrd="2" destOrd="0" presId="urn:microsoft.com/office/officeart/2005/8/layout/chevron2"/>
    <dgm:cxn modelId="{BF668B4A-0579-4F6A-9E36-366CB7E32C2E}" type="presParOf" srcId="{A1B9E755-56C7-4F89-990E-3A45FD24D3F3}" destId="{923AD583-37C2-4B8F-8050-F49434A7B9A8}" srcOrd="0" destOrd="0" presId="urn:microsoft.com/office/officeart/2005/8/layout/chevron2"/>
    <dgm:cxn modelId="{E24BA5E1-FEE9-4939-81A5-0015D614A7B8}" type="presParOf" srcId="{A1B9E755-56C7-4F89-990E-3A45FD24D3F3}" destId="{4AE37C99-514B-475D-8030-B89DB423D1FA}" srcOrd="1" destOrd="0" presId="urn:microsoft.com/office/officeart/2005/8/layout/chevron2"/>
    <dgm:cxn modelId="{9A1C1352-8769-4E59-A0D8-C5FCEFB6D2D5}" type="presParOf" srcId="{FCB88CD9-3911-44FF-9FAA-D4C2DF5E89EB}" destId="{A14D139F-45E7-48E9-8701-376A8C2385B8}" srcOrd="3" destOrd="0" presId="urn:microsoft.com/office/officeart/2005/8/layout/chevron2"/>
    <dgm:cxn modelId="{4660B316-84E7-4A88-A9AE-F89A960D94B0}" type="presParOf" srcId="{FCB88CD9-3911-44FF-9FAA-D4C2DF5E89EB}" destId="{ED8FDEB6-2BBF-4BF2-8584-2B39D4D87224}" srcOrd="4" destOrd="0" presId="urn:microsoft.com/office/officeart/2005/8/layout/chevron2"/>
    <dgm:cxn modelId="{4F0DA03D-92A7-45BF-B98D-793BFDE4E3C5}" type="presParOf" srcId="{ED8FDEB6-2BBF-4BF2-8584-2B39D4D87224}" destId="{40B3BB21-D912-4B93-B608-6898379F1914}" srcOrd="0" destOrd="0" presId="urn:microsoft.com/office/officeart/2005/8/layout/chevron2"/>
    <dgm:cxn modelId="{C34A9B8C-27B2-402A-A1EF-D1A9D5CF9740}" type="presParOf" srcId="{ED8FDEB6-2BBF-4BF2-8584-2B39D4D87224}" destId="{0D963FF3-9DD7-433E-8093-CCB31EE7BE5B}" srcOrd="1" destOrd="0" presId="urn:microsoft.com/office/officeart/2005/8/layout/chevron2"/>
    <dgm:cxn modelId="{7F3CE4A6-406F-47D1-8477-B91DCF9FDB55}" type="presParOf" srcId="{FCB88CD9-3911-44FF-9FAA-D4C2DF5E89EB}" destId="{18C465B5-2F39-43FF-A4BD-BB197E386091}" srcOrd="5" destOrd="0" presId="urn:microsoft.com/office/officeart/2005/8/layout/chevron2"/>
    <dgm:cxn modelId="{84BBC68B-50A0-4228-8532-8419C615B068}" type="presParOf" srcId="{FCB88CD9-3911-44FF-9FAA-D4C2DF5E89EB}" destId="{6AD665C7-30FD-4582-A10C-1D32F7D8EA8B}" srcOrd="6" destOrd="0" presId="urn:microsoft.com/office/officeart/2005/8/layout/chevron2"/>
    <dgm:cxn modelId="{194CCFC8-84B7-49A4-A03B-052496A1C675}" type="presParOf" srcId="{6AD665C7-30FD-4582-A10C-1D32F7D8EA8B}" destId="{330B0015-07C4-4BFB-8838-3D06FDA71E61}" srcOrd="0" destOrd="0" presId="urn:microsoft.com/office/officeart/2005/8/layout/chevron2"/>
    <dgm:cxn modelId="{BE975ADD-9CD8-4FC9-AB61-D882F70393EC}" type="presParOf" srcId="{6AD665C7-30FD-4582-A10C-1D32F7D8EA8B}" destId="{2615D6C4-6F35-49EF-962D-DF53DC6D3DFC}" srcOrd="1" destOrd="0" presId="urn:microsoft.com/office/officeart/2005/8/layout/chevron2"/>
    <dgm:cxn modelId="{74065EB1-E889-407C-A756-E59FE23D7559}" type="presParOf" srcId="{FCB88CD9-3911-44FF-9FAA-D4C2DF5E89EB}" destId="{104BE7FC-D94D-4894-BBBB-A07489BB293E}" srcOrd="7" destOrd="0" presId="urn:microsoft.com/office/officeart/2005/8/layout/chevron2"/>
    <dgm:cxn modelId="{89CB3481-D88E-4998-8EB9-9B282FCFF179}" type="presParOf" srcId="{FCB88CD9-3911-44FF-9FAA-D4C2DF5E89EB}" destId="{B349E5D8-5DC1-4735-9CE7-FCBD88EFE6BE}" srcOrd="8" destOrd="0" presId="urn:microsoft.com/office/officeart/2005/8/layout/chevron2"/>
    <dgm:cxn modelId="{A1DD53E5-1360-4E2A-81A1-F5135EC9FB00}" type="presParOf" srcId="{B349E5D8-5DC1-4735-9CE7-FCBD88EFE6BE}" destId="{E3C8CBF4-2028-4A67-9653-6EE8C3B41274}" srcOrd="0" destOrd="0" presId="urn:microsoft.com/office/officeart/2005/8/layout/chevron2"/>
    <dgm:cxn modelId="{ADB90CE7-CD29-4B32-BE6D-6CB72B791EE7}" type="presParOf" srcId="{B349E5D8-5DC1-4735-9CE7-FCBD88EFE6BE}" destId="{51CBE4F5-47A0-4010-BDE4-8CC75ED4F31F}" srcOrd="1" destOrd="0" presId="urn:microsoft.com/office/officeart/2005/8/layout/chevron2"/>
    <dgm:cxn modelId="{4EFEB489-2E1A-4CB0-8C46-FF993BB622AD}" type="presParOf" srcId="{FCB88CD9-3911-44FF-9FAA-D4C2DF5E89EB}" destId="{4E7DFCD5-E6C7-4666-B9C9-BACAFC337AE1}" srcOrd="9" destOrd="0" presId="urn:microsoft.com/office/officeart/2005/8/layout/chevron2"/>
    <dgm:cxn modelId="{E5391176-5DE6-41E5-963A-1897E8BEFEE4}" type="presParOf" srcId="{FCB88CD9-3911-44FF-9FAA-D4C2DF5E89EB}" destId="{C3D2CA80-5D8F-46DB-BC64-10BF32F2EB4A}" srcOrd="10" destOrd="0" presId="urn:microsoft.com/office/officeart/2005/8/layout/chevron2"/>
    <dgm:cxn modelId="{E984BD3C-3823-47DB-ABC8-82737F9767FA}" type="presParOf" srcId="{C3D2CA80-5D8F-46DB-BC64-10BF32F2EB4A}" destId="{7085BB5B-172B-42EF-98F5-A0EC648C8FCB}" srcOrd="0" destOrd="0" presId="urn:microsoft.com/office/officeart/2005/8/layout/chevron2"/>
    <dgm:cxn modelId="{4743ED5C-4951-422D-8E3B-7A3E87E5EB1C}" type="presParOf" srcId="{C3D2CA80-5D8F-46DB-BC64-10BF32F2EB4A}" destId="{BD881DE1-8FC7-47C7-A4E8-DAAB8DC8972C}" srcOrd="1" destOrd="0" presId="urn:microsoft.com/office/officeart/2005/8/layout/chevron2"/>
    <dgm:cxn modelId="{895FD4EB-1119-4178-A2F5-0D2B028EAE5D}" type="presParOf" srcId="{FCB88CD9-3911-44FF-9FAA-D4C2DF5E89EB}" destId="{9605DF1A-C4BC-4A28-B387-71B051D91324}" srcOrd="11" destOrd="0" presId="urn:microsoft.com/office/officeart/2005/8/layout/chevron2"/>
    <dgm:cxn modelId="{A885D173-E69C-4F9A-8308-51591D430412}" type="presParOf" srcId="{FCB88CD9-3911-44FF-9FAA-D4C2DF5E89EB}" destId="{F655F30D-68B7-405A-BF84-7F3E4D114EA6}" srcOrd="12" destOrd="0" presId="urn:microsoft.com/office/officeart/2005/8/layout/chevron2"/>
    <dgm:cxn modelId="{08704BE9-AABE-4D2F-AE35-F0640CBC09A5}" type="presParOf" srcId="{F655F30D-68B7-405A-BF84-7F3E4D114EA6}" destId="{434D1EFC-6FA3-416D-A2BF-94BC422F505F}" srcOrd="0" destOrd="0" presId="urn:microsoft.com/office/officeart/2005/8/layout/chevron2"/>
    <dgm:cxn modelId="{F1241F2C-DEB9-435F-9D4E-523728ED703A}" type="presParOf" srcId="{F655F30D-68B7-405A-BF84-7F3E4D114EA6}" destId="{34B6C1D5-C512-45A7-BFCA-D82E77296D56}" srcOrd="1" destOrd="0" presId="urn:microsoft.com/office/officeart/2005/8/layout/chevron2"/>
    <dgm:cxn modelId="{419A3E91-3878-4790-90E3-729DEFCC38AF}" type="presParOf" srcId="{FCB88CD9-3911-44FF-9FAA-D4C2DF5E89EB}" destId="{B79C6C59-014A-4467-9EDE-032750D03F02}" srcOrd="13" destOrd="0" presId="urn:microsoft.com/office/officeart/2005/8/layout/chevron2"/>
    <dgm:cxn modelId="{7C5A80D3-B4A9-4F29-ABCB-A1222A61CE3E}" type="presParOf" srcId="{FCB88CD9-3911-44FF-9FAA-D4C2DF5E89EB}" destId="{ACBC5FBA-9E65-483C-935E-A3412003DF32}" srcOrd="14" destOrd="0" presId="urn:microsoft.com/office/officeart/2005/8/layout/chevron2"/>
    <dgm:cxn modelId="{0B98160A-39EC-4529-8D5D-8C61516E71CE}" type="presParOf" srcId="{ACBC5FBA-9E65-483C-935E-A3412003DF32}" destId="{EEB79713-2F82-4C45-AB63-F5819B6EB823}" srcOrd="0" destOrd="0" presId="urn:microsoft.com/office/officeart/2005/8/layout/chevron2"/>
    <dgm:cxn modelId="{9AD57C47-FD73-4A46-9E05-305714BCE757}" type="presParOf" srcId="{ACBC5FBA-9E65-483C-935E-A3412003DF32}" destId="{1C8BAD45-1A38-4629-8D9E-70EBC82F4F58}" srcOrd="1" destOrd="0" presId="urn:microsoft.com/office/officeart/2005/8/layout/chevron2"/>
    <dgm:cxn modelId="{CD5930B8-03AB-45D9-9904-DE4A6B89DE35}" type="presParOf" srcId="{FCB88CD9-3911-44FF-9FAA-D4C2DF5E89EB}" destId="{AF185C89-20C7-4F70-B1D6-B466A0B96DA4}" srcOrd="15" destOrd="0" presId="urn:microsoft.com/office/officeart/2005/8/layout/chevron2"/>
    <dgm:cxn modelId="{2DBE3EC7-412E-4E9A-9D3B-FFC3E0DC5256}" type="presParOf" srcId="{FCB88CD9-3911-44FF-9FAA-D4C2DF5E89EB}" destId="{626F6A5F-91F2-4B62-B16C-9DC22C8384B9}" srcOrd="16" destOrd="0" presId="urn:microsoft.com/office/officeart/2005/8/layout/chevron2"/>
    <dgm:cxn modelId="{BF951F49-EC4D-420C-81BA-40A9790AF86B}" type="presParOf" srcId="{626F6A5F-91F2-4B62-B16C-9DC22C8384B9}" destId="{7902E43B-ACC1-43D6-9893-32AD8EFE52D7}" srcOrd="0" destOrd="0" presId="urn:microsoft.com/office/officeart/2005/8/layout/chevron2"/>
    <dgm:cxn modelId="{7FCED837-A7B4-466E-9650-66E0518E7BD4}" type="presParOf" srcId="{626F6A5F-91F2-4B62-B16C-9DC22C8384B9}" destId="{FB8E91EC-D3ED-4B9F-AAED-887A4BE4C10F}" srcOrd="1" destOrd="0" presId="urn:microsoft.com/office/officeart/2005/8/layout/chevron2"/>
  </dgm:cxnLst>
  <dgm:bg>
    <a:solidFill>
      <a:schemeClr val="bg1">
        <a:lumMod val="9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452C3-4696-6241-9BF1-305C270C545B}" type="datetimeFigureOut">
              <a:rPr lang="fr-FR" smtClean="0"/>
              <a:t>29/01/2018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7AFC4-4C27-094E-957F-DCDFB77E5B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54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460259"/>
            <a:ext cx="9144000" cy="3692036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age 20"/>
          <p:cNvPicPr>
            <a:picLocks noChangeAspect="1"/>
          </p:cNvPicPr>
          <p:nvPr userDrawn="1"/>
        </p:nvPicPr>
        <p:blipFill>
          <a:blip r:embed="rId3">
            <a:alphaModFix amt="30000"/>
          </a:blip>
          <a:stretch>
            <a:fillRect/>
          </a:stretch>
        </p:blipFill>
        <p:spPr>
          <a:xfrm rot="20810546">
            <a:off x="39338" y="-1387227"/>
            <a:ext cx="3523203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85800" y="3273426"/>
            <a:ext cx="7772400" cy="1679574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fr-FR" dirty="0" smtClean="0"/>
              <a:t>Votre titre de présentation</a:t>
            </a:r>
            <a:br>
              <a:rPr lang="fr-FR" dirty="0" smtClean="0"/>
            </a:br>
            <a:r>
              <a:rPr lang="fr-FR" dirty="0" smtClean="0"/>
              <a:t>sur plusieurs lignes</a:t>
            </a:r>
            <a:br>
              <a:rPr lang="fr-FR" dirty="0" smtClean="0"/>
            </a:br>
            <a:r>
              <a:rPr lang="fr-FR" dirty="0" smtClean="0"/>
              <a:t>si nécessaire…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685800" y="5089769"/>
            <a:ext cx="2747682" cy="986693"/>
          </a:xfrm>
        </p:spPr>
        <p:txBody>
          <a:bodyPr numCol="1" anchor="b" anchorCtr="0">
            <a:noAutofit/>
          </a:bodyPr>
          <a:lstStyle>
            <a:lvl1pPr marL="0" indent="0" algn="r">
              <a:buNone/>
              <a:defRPr sz="1400" baseline="0">
                <a:solidFill>
                  <a:srgbClr val="B7C7D4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Prenom1 NOM1</a:t>
            </a:r>
            <a:endParaRPr lang="en-US" dirty="0" smtClean="0"/>
          </a:p>
          <a:p>
            <a:r>
              <a:rPr lang="en-US" dirty="0" smtClean="0"/>
              <a:t>Prenom2 NOM2</a:t>
            </a:r>
            <a:endParaRPr lang="en-US" dirty="0"/>
          </a:p>
        </p:txBody>
      </p:sp>
      <p:sp>
        <p:nvSpPr>
          <p:cNvPr id="19" name="ZoneTexte 18"/>
          <p:cNvSpPr txBox="1"/>
          <p:nvPr userDrawn="1"/>
        </p:nvSpPr>
        <p:spPr>
          <a:xfrm>
            <a:off x="64770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fld id="{16FBF997-76C2-204E-A7F8-BA62FF8649FE}" type="slidenum">
              <a:rPr lang="en-US" sz="120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‹N°›</a:t>
            </a:fld>
            <a:endParaRPr lang="en-US" sz="120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96839" y="6220453"/>
            <a:ext cx="558467" cy="628019"/>
          </a:xfrm>
          <a:prstGeom prst="rect">
            <a:avLst/>
          </a:prstGeom>
        </p:spPr>
      </p:pic>
      <p:sp>
        <p:nvSpPr>
          <p:cNvPr id="23" name="Espace réservé du texte 22"/>
          <p:cNvSpPr>
            <a:spLocks noGrp="1"/>
          </p:cNvSpPr>
          <p:nvPr>
            <p:ph type="body" sz="quarter" idx="10" hasCustomPrompt="1"/>
          </p:nvPr>
        </p:nvSpPr>
        <p:spPr>
          <a:xfrm>
            <a:off x="3541713" y="5089525"/>
            <a:ext cx="4916487" cy="98693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400" baseline="0">
                <a:solidFill>
                  <a:srgbClr val="B7C7D4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err="1" smtClean="0"/>
              <a:t>Université</a:t>
            </a:r>
            <a:r>
              <a:rPr lang="en-US" dirty="0" smtClean="0"/>
              <a:t> </a:t>
            </a:r>
            <a:r>
              <a:rPr lang="en-US" dirty="0" err="1" smtClean="0"/>
              <a:t>xxxxx</a:t>
            </a:r>
            <a:endParaRPr lang="en-US" dirty="0" smtClean="0"/>
          </a:p>
          <a:p>
            <a:pPr lvl="0"/>
            <a:r>
              <a:rPr lang="en-US" dirty="0" err="1" smtClean="0"/>
              <a:t>Université</a:t>
            </a:r>
            <a:r>
              <a:rPr lang="en-US" dirty="0" smtClean="0"/>
              <a:t> </a:t>
            </a:r>
            <a:r>
              <a:rPr lang="en-US" dirty="0" err="1" smtClean="0"/>
              <a:t>yyyy</a:t>
            </a:r>
            <a:endParaRPr lang="en-US" dirty="0"/>
          </a:p>
        </p:txBody>
      </p:sp>
      <p:sp>
        <p:nvSpPr>
          <p:cNvPr id="4" name="Ellipse 3"/>
          <p:cNvSpPr/>
          <p:nvPr userDrawn="1"/>
        </p:nvSpPr>
        <p:spPr>
          <a:xfrm>
            <a:off x="6960161" y="-2183839"/>
            <a:ext cx="4367677" cy="4367677"/>
          </a:xfrm>
          <a:prstGeom prst="ellipse">
            <a:avLst/>
          </a:prstGeom>
          <a:solidFill>
            <a:srgbClr val="E30F47"/>
          </a:solidFill>
          <a:effectLst>
            <a:outerShdw blurRad="254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oneTexte 4"/>
          <p:cNvSpPr txBox="1"/>
          <p:nvPr userDrawn="1"/>
        </p:nvSpPr>
        <p:spPr>
          <a:xfrm>
            <a:off x="6875577" y="178432"/>
            <a:ext cx="226842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smtClean="0">
                <a:solidFill>
                  <a:srgbClr val="FFFFFF"/>
                </a:solidFill>
                <a:latin typeface="Verdana"/>
                <a:cs typeface="Verdana"/>
              </a:rPr>
              <a:t>Assemblée</a:t>
            </a:r>
            <a:r>
              <a:rPr lang="en-US" sz="2400" b="1" baseline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en-US" sz="2400" b="1" baseline="0" err="1" smtClean="0">
                <a:solidFill>
                  <a:srgbClr val="FFFFFF"/>
                </a:solidFill>
                <a:latin typeface="Verdana"/>
                <a:cs typeface="Verdana"/>
              </a:rPr>
              <a:t>Générale</a:t>
            </a:r>
            <a:endParaRPr lang="en-US" sz="2400" b="1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algn="r"/>
            <a:endParaRPr lang="en-US" b="1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algn="r"/>
            <a:r>
              <a:rPr lang="en-US" sz="1600" b="0" i="1" smtClean="0">
                <a:solidFill>
                  <a:srgbClr val="FFFFFF"/>
                </a:solidFill>
                <a:latin typeface="Verdana"/>
                <a:cs typeface="Verdana"/>
              </a:rPr>
              <a:t>01.04.2015</a:t>
            </a:r>
          </a:p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i="1" smtClean="0">
                <a:solidFill>
                  <a:srgbClr val="FFFFFF"/>
                </a:solidFill>
                <a:latin typeface="Verdana"/>
                <a:cs typeface="Verdana"/>
              </a:rPr>
              <a:t>Paris</a:t>
            </a:r>
          </a:p>
          <a:p>
            <a:pPr algn="r"/>
            <a:endParaRPr lang="en-US" sz="1600" b="0" i="1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14" name="Image 13" descr="medium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016" y="821102"/>
            <a:ext cx="2850579" cy="1217101"/>
          </a:xfrm>
          <a:prstGeom prst="rect">
            <a:avLst/>
          </a:prstGeom>
        </p:spPr>
      </p:pic>
      <p:sp>
        <p:nvSpPr>
          <p:cNvPr id="15" name="ZoneTexte 14"/>
          <p:cNvSpPr txBox="1"/>
          <p:nvPr userDrawn="1"/>
        </p:nvSpPr>
        <p:spPr>
          <a:xfrm>
            <a:off x="4572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20.04.2017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20538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2313" y="3604850"/>
            <a:ext cx="7772400" cy="2017590"/>
          </a:xfrm>
          <a:solidFill>
            <a:srgbClr val="E30F47"/>
          </a:solidFill>
          <a:ln w="101600">
            <a:solidFill>
              <a:srgbClr val="FFFFFF"/>
            </a:solidFill>
          </a:ln>
        </p:spPr>
        <p:txBody>
          <a:bodyPr anchor="t">
            <a:normAutofit/>
          </a:bodyPr>
          <a:lstStyle>
            <a:lvl1pPr algn="l">
              <a:defRPr sz="3600" b="1" cap="none" baseline="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Titre de section</a:t>
            </a:r>
            <a:endParaRPr lang="en-US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788"/>
            <a:ext cx="9144000" cy="1114425"/>
          </a:xfrm>
        </p:spPr>
        <p:txBody>
          <a:bodyPr tIns="0" bIns="46800" anchor="ctr" anchorCtr="0">
            <a:noAutofit/>
          </a:bodyPr>
          <a:lstStyle>
            <a:lvl1pPr marL="0" indent="0">
              <a:buNone/>
              <a:defRPr b="1" baseline="0">
                <a:solidFill>
                  <a:srgbClr val="B7C7D4"/>
                </a:solidFill>
              </a:defRPr>
            </a:lvl1pPr>
          </a:lstStyle>
          <a:p>
            <a:pPr lvl="0"/>
            <a:r>
              <a:rPr lang="fr-FR" dirty="0" smtClean="0"/>
              <a:t>Titre principal de votre présentation</a:t>
            </a:r>
            <a:endParaRPr lang="en-US" dirty="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141784" y="1394069"/>
            <a:ext cx="2867999" cy="194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09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76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3769" y="1621692"/>
            <a:ext cx="8655540" cy="4855308"/>
          </a:xfrm>
        </p:spPr>
        <p:txBody>
          <a:bodyPr/>
          <a:lstStyle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65944"/>
            <a:ext cx="9144000" cy="555747"/>
          </a:xfrm>
          <a:prstGeom prst="rect">
            <a:avLst/>
          </a:prstGeom>
          <a:solidFill>
            <a:srgbClr val="E30F4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>
          <a:xfrm>
            <a:off x="122910" y="1065213"/>
            <a:ext cx="9021089" cy="557212"/>
          </a:xfrm>
        </p:spPr>
        <p:txBody>
          <a:bodyPr/>
          <a:lstStyle>
            <a:lvl1pPr marL="358775" indent="-358775">
              <a:buClr>
                <a:srgbClr val="FFFFFF"/>
              </a:buClr>
              <a:buSzPct val="90000"/>
              <a:buFont typeface="Wingdings" charset="2"/>
              <a:buChar char="Ø"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Sous </a:t>
            </a:r>
            <a:r>
              <a:rPr lang="en-US" dirty="0" err="1" smtClean="0"/>
              <a:t>titre</a:t>
            </a:r>
            <a:r>
              <a:rPr lang="en-US" dirty="0" smtClean="0"/>
              <a:t> de </a:t>
            </a:r>
            <a:r>
              <a:rPr lang="en-US" dirty="0" err="1" smtClean="0"/>
              <a:t>partie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33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05154" y="1270000"/>
            <a:ext cx="4290646" cy="520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199" y="1270000"/>
            <a:ext cx="4300415" cy="5207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790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96105"/>
            <a:ext cx="9144000" cy="105776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10869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63769" y="12309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20.04.2017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3471984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10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AGIMUS-NG</a:t>
            </a:r>
            <a:endParaRPr lang="en-US" sz="120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0" name="ZoneTexte 9"/>
          <p:cNvSpPr txBox="1"/>
          <p:nvPr userDrawn="1"/>
        </p:nvSpPr>
        <p:spPr>
          <a:xfrm>
            <a:off x="6477000" y="6477000"/>
            <a:ext cx="2209800" cy="37147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fld id="{16FBF997-76C2-204E-A7F8-BA62FF8649FE}" type="slidenum">
              <a:rPr lang="en-US" sz="120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‹N°›</a:t>
            </a:fld>
            <a:endParaRPr lang="en-US" sz="120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39969" y="5923109"/>
            <a:ext cx="1270691" cy="55389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157744" y="5882054"/>
            <a:ext cx="529056" cy="59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8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52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E30F47"/>
        </a:buClr>
        <a:buSzPct val="70000"/>
        <a:buFont typeface="Wingdings" charset="2"/>
        <a:buChar char="v"/>
        <a:defRPr sz="2400" kern="1200">
          <a:solidFill>
            <a:srgbClr val="E30F4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ClrTx/>
        <a:buSzPct val="70000"/>
        <a:buFont typeface="Wingdings" charset="2"/>
        <a:buChar char=""/>
        <a:defRPr sz="2000" kern="1200">
          <a:solidFill>
            <a:srgbClr val="1D71B8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bg1">
              <a:lumMod val="10000"/>
            </a:schemeClr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>
              <a:lumMod val="50000"/>
            </a:schemeClr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i="1" kern="1200">
          <a:solidFill>
            <a:schemeClr val="bg1">
              <a:lumMod val="50000"/>
            </a:schemeClr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github.com/EsupPortail/agimus-ng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s://listes.esup-portail.org/sympa/info/esup-utilisateur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miter lim="800000"/>
          </a:ln>
        </p:spPr>
        <p:txBody>
          <a:bodyPr/>
          <a:lstStyle/>
          <a:p>
            <a:r>
              <a:rPr lang="en-US" err="1" smtClean="0"/>
              <a:t>Agimus</a:t>
            </a:r>
            <a:r>
              <a:rPr lang="en-US" smtClean="0"/>
              <a:t>-NG</a:t>
            </a:r>
            <a:br>
              <a:rPr lang="en-US" smtClean="0"/>
            </a:br>
            <a:r>
              <a:rPr lang="en-US" sz="2400" i="1" smtClean="0"/>
              <a:t>Introduction et </a:t>
            </a:r>
            <a:r>
              <a:rPr lang="en-US" sz="2400" i="1" err="1" smtClean="0"/>
              <a:t>aperçu</a:t>
            </a:r>
            <a:endParaRPr lang="en-US" i="1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Agimus</a:t>
            </a:r>
            <a:r>
              <a:rPr lang="en-US" dirty="0" smtClean="0"/>
              <a:t>-NG : 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08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smtClean="0"/>
          </a:p>
          <a:p>
            <a:pPr lvl="3"/>
            <a:endParaRPr lang="fr-FR"/>
          </a:p>
          <a:p>
            <a:pPr lvl="1"/>
            <a:endParaRPr lang="fr-FR"/>
          </a:p>
          <a:p>
            <a:pPr lvl="1"/>
            <a:endParaRPr lang="fr-FR"/>
          </a:p>
          <a:p>
            <a:pPr lvl="1"/>
            <a:endParaRPr lang="fr-FR" sz="1600" b="1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fr-FR" altLang="fr-FR" sz="3600" i="1" dirty="0" smtClean="0">
                <a:solidFill>
                  <a:srgbClr val="1D71B8"/>
                </a:solidFill>
                <a:latin typeface="Verdana" pitchFamily="34" charset="0"/>
              </a:rPr>
              <a:t>				Aide au pilotage</a:t>
            </a:r>
            <a:endParaRPr lang="fr-FR" altLang="fr-FR" sz="3600" i="1" dirty="0">
              <a:solidFill>
                <a:srgbClr val="1D71B8"/>
              </a:solidFill>
              <a:latin typeface="Verdana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"/>
            </a:pPr>
            <a:endParaRPr lang="fr-FR" altLang="fr-FR" sz="1000" dirty="0">
              <a:solidFill>
                <a:srgbClr val="1D71B8"/>
              </a:solidFill>
              <a:latin typeface="Verdana" pitchFamily="34" charset="0"/>
            </a:endParaRP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r>
              <a:rPr lang="fr-FR" altLang="fr-FR" sz="2400" dirty="0">
                <a:cs typeface="DejaVu Sans" pitchFamily="34" charset="0"/>
              </a:rPr>
              <a:t>Forces et moyens limités</a:t>
            </a: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endParaRPr lang="fr-FR" altLang="fr-FR" sz="1000" dirty="0">
              <a:cs typeface="DejaVu Sans" pitchFamily="34" charset="0"/>
            </a:endParaRP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r>
              <a:rPr lang="fr-FR" altLang="fr-FR" sz="2400" dirty="0">
                <a:cs typeface="DejaVu Sans" pitchFamily="34" charset="0"/>
              </a:rPr>
              <a:t>Choisir des priorités</a:t>
            </a: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endParaRPr lang="fr-FR" altLang="fr-FR" sz="1000" dirty="0">
              <a:cs typeface="DejaVu Sans" pitchFamily="34" charset="0"/>
            </a:endParaRP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r>
              <a:rPr lang="fr-FR" altLang="fr-FR" sz="2400" dirty="0">
                <a:cs typeface="DejaVu Sans" pitchFamily="34" charset="0"/>
              </a:rPr>
              <a:t>Besoin de réactivité et d’anticipation</a:t>
            </a: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endParaRPr lang="fr-FR" altLang="fr-FR" sz="1000" dirty="0">
              <a:cs typeface="DejaVu Sans" pitchFamily="34" charset="0"/>
            </a:endParaRP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r>
              <a:rPr lang="fr-FR" altLang="fr-FR" sz="2400" dirty="0">
                <a:cs typeface="DejaVu Sans" pitchFamily="34" charset="0"/>
              </a:rPr>
              <a:t>Piloter à vue, sans mesure est devenu impossible</a:t>
            </a: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endParaRPr lang="fr-FR" altLang="fr-FR" sz="1000" dirty="0">
              <a:cs typeface="DejaVu Sans" pitchFamily="34" charset="0"/>
            </a:endParaRP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r>
              <a:rPr lang="fr-FR" altLang="fr-FR" sz="2400" dirty="0">
                <a:cs typeface="DejaVu Sans" pitchFamily="34" charset="0"/>
              </a:rPr>
              <a:t>Suivre les tendances, les évolutions</a:t>
            </a: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endParaRPr lang="fr-FR" altLang="fr-FR" sz="1000" dirty="0">
              <a:cs typeface="DejaVu Sans" pitchFamily="34" charset="0"/>
            </a:endParaRPr>
          </a:p>
          <a:p>
            <a:pPr lvl="1">
              <a:spcBef>
                <a:spcPct val="0"/>
              </a:spcBef>
              <a:buClr>
                <a:srgbClr val="E30F47"/>
              </a:buClr>
              <a:buFont typeface="Wingdings" pitchFamily="2" charset="2"/>
              <a:buChar char=""/>
            </a:pPr>
            <a:r>
              <a:rPr lang="fr-FR" altLang="fr-FR" sz="2400" dirty="0">
                <a:cs typeface="DejaVu Sans" pitchFamily="34" charset="0"/>
              </a:rPr>
              <a:t>Mesurer les impacts d’un changement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29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smtClean="0"/>
          </a:p>
          <a:p>
            <a:pPr lvl="3"/>
            <a:endParaRPr lang="fr-FR"/>
          </a:p>
          <a:p>
            <a:pPr lvl="1"/>
            <a:endParaRPr lang="fr-FR"/>
          </a:p>
          <a:p>
            <a:pPr lvl="1"/>
            <a:endParaRPr lang="fr-FR"/>
          </a:p>
          <a:p>
            <a:pPr lvl="1"/>
            <a:endParaRPr lang="fr-FR" sz="1600" b="1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3525" y="1230313"/>
            <a:ext cx="8809454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800" dirty="0" smtClean="0">
                <a:solidFill>
                  <a:srgbClr val="1D71B8"/>
                </a:solidFill>
                <a:latin typeface="Verdana" pitchFamily="34" charset="0"/>
              </a:rPr>
              <a:t>Besoin de mesurer</a:t>
            </a:r>
          </a:p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000" i="1" dirty="0" smtClean="0">
                <a:solidFill>
                  <a:srgbClr val="0070C0"/>
                </a:solidFill>
                <a:latin typeface="Verdana" pitchFamily="34" charset="0"/>
                <a:cs typeface="DejaVu Sans" charset="0"/>
              </a:rPr>
              <a:t>Mesurer les lacunes</a:t>
            </a:r>
          </a:p>
          <a:p>
            <a:pPr algn="ctr" eaLnBrk="1" hangingPunct="1">
              <a:buClr>
                <a:srgbClr val="E30F47"/>
              </a:buClr>
              <a:buSzPct val="70000"/>
              <a:defRPr/>
            </a:pPr>
            <a:endParaRPr lang="fr-FR" altLang="fr-FR" sz="1000" dirty="0" smtClean="0">
              <a:solidFill>
                <a:srgbClr val="E30F47"/>
              </a:solidFill>
              <a:latin typeface="Verdana" pitchFamily="34" charset="0"/>
              <a:cs typeface="DejaVu Sans" charset="0"/>
            </a:endParaRPr>
          </a:p>
          <a:p>
            <a:pPr lvl="1" eaLnBrk="1" hangingPunct="1"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r>
              <a:rPr lang="fr-FR" altLang="fr-FR" sz="2000" dirty="0" smtClean="0">
                <a:solidFill>
                  <a:schemeClr val="tx1"/>
                </a:solidFill>
                <a:latin typeface="Verdana" pitchFamily="34" charset="0"/>
                <a:cs typeface="DejaVu Sans" charset="0"/>
              </a:rPr>
              <a:t>Détecter qu’une partie de la population n’utilise pas un service</a:t>
            </a:r>
          </a:p>
          <a:p>
            <a:pPr marL="171450" lvl="1" indent="0"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1400" dirty="0" smtClean="0">
                <a:solidFill>
                  <a:schemeClr val="tx1"/>
                </a:solidFill>
                <a:latin typeface="Verdana" pitchFamily="34" charset="0"/>
                <a:cs typeface="DejaVu Sans" charset="0"/>
              </a:rPr>
              <a:t>« On voit que les enseignants n’utilisent pas le helpdesk  »</a:t>
            </a:r>
            <a:endParaRPr lang="fr-FR" altLang="fr-FR" sz="16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  <a:p>
            <a:pPr marL="914400" lvl="2" indent="0" eaLnBrk="1" hangingPunct="1">
              <a:buClr>
                <a:srgbClr val="E30F47"/>
              </a:buClr>
              <a:buSzPct val="70000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</p:txBody>
      </p:sp>
      <p:grpSp>
        <p:nvGrpSpPr>
          <p:cNvPr id="6" name="Groupe 5"/>
          <p:cNvGrpSpPr>
            <a:grpSpLocks/>
          </p:cNvGrpSpPr>
          <p:nvPr/>
        </p:nvGrpSpPr>
        <p:grpSpPr bwMode="auto">
          <a:xfrm>
            <a:off x="387350" y="2789238"/>
            <a:ext cx="8369300" cy="4075112"/>
            <a:chOff x="387313" y="2789460"/>
            <a:chExt cx="8369374" cy="4075057"/>
          </a:xfrm>
        </p:grpSpPr>
        <p:pic>
          <p:nvPicPr>
            <p:cNvPr id="7" name="Imag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313" y="2789460"/>
              <a:ext cx="8369374" cy="4075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Flèche vers le bas 2"/>
            <p:cNvSpPr>
              <a:spLocks noChangeArrowheads="1"/>
            </p:cNvSpPr>
            <p:nvPr/>
          </p:nvSpPr>
          <p:spPr bwMode="auto">
            <a:xfrm>
              <a:off x="5796136" y="4581128"/>
              <a:ext cx="504056" cy="64807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</p:grpSp>
      <p:grpSp>
        <p:nvGrpSpPr>
          <p:cNvPr id="9" name="Groupe 8"/>
          <p:cNvGrpSpPr>
            <a:grpSpLocks/>
          </p:cNvGrpSpPr>
          <p:nvPr/>
        </p:nvGrpSpPr>
        <p:grpSpPr bwMode="auto">
          <a:xfrm>
            <a:off x="250825" y="2789238"/>
            <a:ext cx="4886325" cy="4075112"/>
            <a:chOff x="257105" y="2789460"/>
            <a:chExt cx="4885375" cy="4075057"/>
          </a:xfrm>
        </p:grpSpPr>
        <p:pic>
          <p:nvPicPr>
            <p:cNvPr id="10" name="Imag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28" t="56644" r="19362" b="-2"/>
            <a:stretch>
              <a:fillRect/>
            </a:stretch>
          </p:blipFill>
          <p:spPr bwMode="auto">
            <a:xfrm>
              <a:off x="257105" y="2789460"/>
              <a:ext cx="4885375" cy="4075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Flèche droite 4"/>
            <p:cNvSpPr>
              <a:spLocks noChangeArrowheads="1"/>
            </p:cNvSpPr>
            <p:nvPr/>
          </p:nvSpPr>
          <p:spPr bwMode="auto">
            <a:xfrm rot="10800000">
              <a:off x="3353449" y="3107572"/>
              <a:ext cx="1080120" cy="792088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6350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4572000" y="3100850"/>
            <a:ext cx="4275137" cy="135421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311 enseignants ont utilisé le helpdesk</a:t>
            </a:r>
          </a:p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1 090 utilisent ARCHE (Moodle)</a:t>
            </a:r>
          </a:p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2 689 utilisent l’ENT</a:t>
            </a:r>
          </a:p>
          <a:p>
            <a:pPr>
              <a:defRPr/>
            </a:pPr>
            <a:endParaRPr lang="fr-FR" sz="16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Il y a 2 898 enseignants!</a:t>
            </a:r>
          </a:p>
        </p:txBody>
      </p:sp>
    </p:spTree>
    <p:extLst>
      <p:ext uri="{BB962C8B-B14F-4D97-AF65-F5344CB8AC3E}">
        <p14:creationId xmlns:p14="http://schemas.microsoft.com/office/powerpoint/2010/main" val="17581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1230313"/>
            <a:ext cx="9143999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800" dirty="0" smtClean="0">
                <a:solidFill>
                  <a:srgbClr val="1D71B8"/>
                </a:solidFill>
                <a:latin typeface="Verdana" pitchFamily="34" charset="0"/>
              </a:rPr>
              <a:t>Besoin de mesurer</a:t>
            </a:r>
          </a:p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000" i="1" dirty="0" smtClean="0">
                <a:solidFill>
                  <a:srgbClr val="0070C0"/>
                </a:solidFill>
                <a:latin typeface="Verdana" pitchFamily="34" charset="0"/>
                <a:cs typeface="DejaVu Sans" charset="0"/>
              </a:rPr>
              <a:t>Mesurer les lacunes</a:t>
            </a:r>
          </a:p>
          <a:p>
            <a:pPr algn="ctr" eaLnBrk="1" hangingPunct="1">
              <a:buClr>
                <a:srgbClr val="E30F47"/>
              </a:buClr>
              <a:buSzPct val="70000"/>
              <a:defRPr/>
            </a:pPr>
            <a:endParaRPr lang="fr-FR" altLang="fr-FR" sz="1000" dirty="0" smtClean="0">
              <a:solidFill>
                <a:srgbClr val="E30F47"/>
              </a:solidFill>
              <a:latin typeface="Verdana" pitchFamily="34" charset="0"/>
              <a:cs typeface="DejaVu Sans" charset="0"/>
            </a:endParaRPr>
          </a:p>
          <a:p>
            <a:pPr eaLnBrk="1" hangingPunct="1"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r>
              <a:rPr lang="fr-FR" altLang="fr-FR" dirty="0" smtClean="0">
                <a:solidFill>
                  <a:schemeClr val="tx1"/>
                </a:solidFill>
                <a:latin typeface="Verdana" pitchFamily="34" charset="0"/>
                <a:cs typeface="DejaVu Sans" charset="0"/>
              </a:rPr>
              <a:t>Détecter que des services ne sont pas utilisés depuis certains périphériques</a:t>
            </a:r>
          </a:p>
          <a:p>
            <a:pPr marL="171450" lvl="1" indent="0"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1400" dirty="0" smtClean="0">
                <a:solidFill>
                  <a:schemeClr val="tx1"/>
                </a:solidFill>
                <a:latin typeface="Verdana" pitchFamily="34" charset="0"/>
                <a:cs typeface="DejaVu Sans" charset="0"/>
              </a:rPr>
              <a:t>« On voit que Moodle n’est pas utilisé depuis des smartphones ou tablettes »</a:t>
            </a:r>
          </a:p>
          <a:p>
            <a:pPr marL="171450" lvl="1" indent="0" algn="ctr" eaLnBrk="1" hangingPunct="1">
              <a:buClr>
                <a:srgbClr val="E30F47"/>
              </a:buClr>
              <a:buSzPct val="70000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41" t="52538" r="9622" b="13477"/>
          <a:stretch>
            <a:fillRect/>
          </a:stretch>
        </p:blipFill>
        <p:spPr bwMode="auto">
          <a:xfrm>
            <a:off x="796833" y="2709862"/>
            <a:ext cx="6367164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lèche droite 14"/>
          <p:cNvSpPr>
            <a:spLocks noChangeArrowheads="1"/>
          </p:cNvSpPr>
          <p:nvPr/>
        </p:nvSpPr>
        <p:spPr bwMode="auto">
          <a:xfrm rot="10800000">
            <a:off x="7031637" y="3107532"/>
            <a:ext cx="1109245" cy="792162"/>
          </a:xfrm>
          <a:prstGeom prst="rightArrow">
            <a:avLst>
              <a:gd name="adj1" fmla="val 50000"/>
              <a:gd name="adj2" fmla="val 50040"/>
            </a:avLst>
          </a:prstGeom>
          <a:solidFill>
            <a:srgbClr val="FFC000"/>
          </a:solidFill>
          <a:ln w="6350" algn="ctr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6" name="ZoneTexte 15"/>
          <p:cNvSpPr txBox="1"/>
          <p:nvPr/>
        </p:nvSpPr>
        <p:spPr>
          <a:xfrm>
            <a:off x="2470150" y="5894388"/>
            <a:ext cx="6673850" cy="8617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44 521 utilisations de </a:t>
            </a:r>
            <a:r>
              <a:rPr lang="fr-FR" sz="1600" dirty="0" smtClean="0">
                <a:solidFill>
                  <a:schemeClr val="bg1"/>
                </a:solidFill>
              </a:rPr>
              <a:t>Moodle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smtClean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avec un smartphone</a:t>
            </a:r>
          </a:p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208 038 pour le dossier </a:t>
            </a:r>
            <a:r>
              <a:rPr lang="fr-FR" sz="1600" dirty="0" smtClean="0">
                <a:solidFill>
                  <a:schemeClr val="bg1"/>
                </a:solidFill>
              </a:rPr>
              <a:t>web</a:t>
            </a:r>
          </a:p>
          <a:p>
            <a:pPr>
              <a:defRPr/>
            </a:pPr>
            <a:r>
              <a:rPr lang="fr-FR" sz="1600" dirty="0" smtClean="0">
                <a:solidFill>
                  <a:schemeClr val="bg1"/>
                </a:solidFill>
              </a:rPr>
              <a:t>264 </a:t>
            </a:r>
            <a:r>
              <a:rPr lang="fr-FR" sz="1600" dirty="0">
                <a:solidFill>
                  <a:schemeClr val="bg1"/>
                </a:solidFill>
              </a:rPr>
              <a:t>185 pour l’ENT</a:t>
            </a:r>
          </a:p>
        </p:txBody>
      </p:sp>
    </p:spTree>
    <p:extLst>
      <p:ext uri="{BB962C8B-B14F-4D97-AF65-F5344CB8AC3E}">
        <p14:creationId xmlns:p14="http://schemas.microsoft.com/office/powerpoint/2010/main" val="156781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800" dirty="0" smtClean="0">
                <a:solidFill>
                  <a:srgbClr val="1D71B8"/>
                </a:solidFill>
                <a:latin typeface="Verdana" pitchFamily="34" charset="0"/>
              </a:rPr>
              <a:t>Besoin de mesurer</a:t>
            </a:r>
          </a:p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000" i="1" dirty="0" smtClean="0">
                <a:solidFill>
                  <a:srgbClr val="0070C0"/>
                </a:solidFill>
                <a:latin typeface="Verdana" pitchFamily="34" charset="0"/>
                <a:cs typeface="DejaVu Sans" charset="0"/>
              </a:rPr>
              <a:t>Mesurer les points forts</a:t>
            </a:r>
          </a:p>
          <a:p>
            <a:pPr marL="171450" lvl="1" indent="0" eaLnBrk="1" hangingPunct="1">
              <a:buClr>
                <a:srgbClr val="E30F47"/>
              </a:buClr>
              <a:buSzPct val="70000"/>
              <a:defRPr/>
            </a:pPr>
            <a:endParaRPr lang="fr-FR" altLang="fr-FR" sz="10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  <a:p>
            <a:pPr lvl="1" eaLnBrk="1" hangingPunct="1"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r>
              <a:rPr lang="fr-FR" altLang="fr-FR" sz="2000" dirty="0" smtClean="0">
                <a:solidFill>
                  <a:schemeClr val="tx1"/>
                </a:solidFill>
                <a:latin typeface="Verdana" pitchFamily="34" charset="0"/>
                <a:cs typeface="DejaVu Sans" charset="0"/>
              </a:rPr>
              <a:t>Mesurer l’utilisation de nos services numériques</a:t>
            </a:r>
            <a:endParaRPr lang="fr-FR" altLang="fr-FR" sz="14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  <a:p>
            <a:pPr lvl="2" eaLnBrk="1" hangingPunct="1"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  <a:p>
            <a:pPr lvl="1" eaLnBrk="1" hangingPunct="1"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2492375"/>
            <a:ext cx="9026525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116013" y="4508500"/>
            <a:ext cx="6673850" cy="184665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51 719 étudiants utilisent l’ENT</a:t>
            </a:r>
          </a:p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44 750 étudiants utilisent le Webmail</a:t>
            </a:r>
          </a:p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43 371 étudiants utilisent </a:t>
            </a:r>
            <a:r>
              <a:rPr lang="fr-FR" sz="1600" dirty="0" smtClean="0">
                <a:solidFill>
                  <a:schemeClr val="bg1"/>
                </a:solidFill>
              </a:rPr>
              <a:t>l’emploi du temps</a:t>
            </a:r>
          </a:p>
          <a:p>
            <a:pPr>
              <a:defRPr/>
            </a:pPr>
            <a:r>
              <a:rPr lang="fr-FR" sz="1600" dirty="0" smtClean="0">
                <a:solidFill>
                  <a:schemeClr val="bg1"/>
                </a:solidFill>
              </a:rPr>
              <a:t>40 </a:t>
            </a:r>
            <a:r>
              <a:rPr lang="fr-FR" sz="1600" dirty="0">
                <a:solidFill>
                  <a:schemeClr val="bg1"/>
                </a:solidFill>
              </a:rPr>
              <a:t>977 étudiants utilisent dossier web</a:t>
            </a:r>
          </a:p>
          <a:p>
            <a:pPr>
              <a:defRPr/>
            </a:pPr>
            <a:r>
              <a:rPr lang="fr-FR" sz="1600" dirty="0">
                <a:solidFill>
                  <a:schemeClr val="bg1"/>
                </a:solidFill>
              </a:rPr>
              <a:t>40 495 étudiants utilisent </a:t>
            </a:r>
            <a:r>
              <a:rPr lang="fr-FR" sz="1600" dirty="0" smtClean="0">
                <a:solidFill>
                  <a:schemeClr val="bg1"/>
                </a:solidFill>
              </a:rPr>
              <a:t>Moodle</a:t>
            </a:r>
          </a:p>
          <a:p>
            <a:pPr>
              <a:defRPr/>
            </a:pPr>
            <a:endParaRPr lang="fr-FR" sz="16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fr-FR" sz="1600" dirty="0">
                <a:solidFill>
                  <a:schemeClr val="bg1"/>
                </a:solidFill>
              </a:rPr>
              <a:t>57 542 étudiants inscrits</a:t>
            </a:r>
          </a:p>
        </p:txBody>
      </p:sp>
    </p:spTree>
    <p:extLst>
      <p:ext uri="{BB962C8B-B14F-4D97-AF65-F5344CB8AC3E}">
        <p14:creationId xmlns:p14="http://schemas.microsoft.com/office/powerpoint/2010/main" val="319141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63525" y="1230313"/>
            <a:ext cx="8880475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800" dirty="0" smtClean="0">
                <a:solidFill>
                  <a:srgbClr val="1D71B8"/>
                </a:solidFill>
                <a:latin typeface="Verdana" pitchFamily="34" charset="0"/>
              </a:rPr>
              <a:t>Besoin de mesurer</a:t>
            </a:r>
          </a:p>
          <a:p>
            <a:pPr algn="ctr" eaLnBrk="1" hangingPunct="1">
              <a:buClr>
                <a:srgbClr val="E30F47"/>
              </a:buClr>
              <a:buSzPct val="70000"/>
              <a:defRPr/>
            </a:pPr>
            <a:r>
              <a:rPr lang="fr-FR" altLang="fr-FR" sz="2000" i="1" dirty="0" smtClean="0">
                <a:solidFill>
                  <a:srgbClr val="0070C0"/>
                </a:solidFill>
                <a:latin typeface="Verdana" pitchFamily="34" charset="0"/>
                <a:cs typeface="DejaVu Sans" charset="0"/>
              </a:rPr>
              <a:t>Mesurer les points forts</a:t>
            </a:r>
          </a:p>
          <a:p>
            <a:pPr marL="171450" lvl="1" indent="0" algn="ctr" eaLnBrk="1" hangingPunct="1">
              <a:buClr>
                <a:srgbClr val="E30F47"/>
              </a:buClr>
              <a:buSzPct val="70000"/>
              <a:defRPr/>
            </a:pPr>
            <a:endParaRPr lang="fr-FR" altLang="fr-FR" sz="800" dirty="0" smtClean="0">
              <a:solidFill>
                <a:schemeClr val="tx1"/>
              </a:solidFill>
              <a:latin typeface="Verdana" pitchFamily="34" charset="0"/>
              <a:cs typeface="DejaVu Sans" charset="0"/>
            </a:endParaRPr>
          </a:p>
          <a:p>
            <a:pPr eaLnBrk="1" hangingPunct="1"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r>
              <a:rPr lang="fr-FR" altLang="fr-FR" sz="1900" dirty="0" smtClean="0">
                <a:solidFill>
                  <a:schemeClr val="tx1"/>
                </a:solidFill>
                <a:latin typeface="Verdana" pitchFamily="34" charset="0"/>
                <a:cs typeface="DejaVu Sans" charset="0"/>
              </a:rPr>
              <a:t>Mesurer les périodes pendant lesquelles nos services sont sollicités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2492375"/>
            <a:ext cx="7994650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10"/>
          <p:cNvGrpSpPr>
            <a:grpSpLocks/>
          </p:cNvGrpSpPr>
          <p:nvPr/>
        </p:nvGrpSpPr>
        <p:grpSpPr bwMode="auto">
          <a:xfrm>
            <a:off x="827088" y="2528885"/>
            <a:ext cx="7369175" cy="611387"/>
            <a:chOff x="827584" y="2529373"/>
            <a:chExt cx="7369341" cy="611595"/>
          </a:xfrm>
        </p:grpSpPr>
        <p:sp>
          <p:nvSpPr>
            <p:cNvPr id="12" name="Flèche vers le bas 4"/>
            <p:cNvSpPr>
              <a:spLocks noChangeArrowheads="1"/>
            </p:cNvSpPr>
            <p:nvPr/>
          </p:nvSpPr>
          <p:spPr bwMode="auto">
            <a:xfrm>
              <a:off x="2483768" y="2636912"/>
              <a:ext cx="360040" cy="50405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859925" y="2529373"/>
              <a:ext cx="3337000" cy="58497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chemeClr val="bg1"/>
                  </a:solidFill>
                </a:rPr>
                <a:t>Nombre d’accès important</a:t>
              </a:r>
            </a:p>
            <a:p>
              <a:pPr>
                <a:defRPr/>
              </a:pPr>
              <a:r>
                <a:rPr lang="fr-FR" sz="1600" dirty="0">
                  <a:solidFill>
                    <a:schemeClr val="bg1"/>
                  </a:solidFill>
                </a:rPr>
                <a:t>sur l’emploi du temps les lundi</a:t>
              </a:r>
            </a:p>
          </p:txBody>
        </p:sp>
        <p:sp>
          <p:nvSpPr>
            <p:cNvPr id="14" name="Flèche vers le bas 6"/>
            <p:cNvSpPr>
              <a:spLocks noChangeArrowheads="1"/>
            </p:cNvSpPr>
            <p:nvPr/>
          </p:nvSpPr>
          <p:spPr bwMode="auto">
            <a:xfrm>
              <a:off x="3275856" y="2636912"/>
              <a:ext cx="360040" cy="50405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15" name="Flèche vers le bas 7"/>
            <p:cNvSpPr>
              <a:spLocks noChangeArrowheads="1"/>
            </p:cNvSpPr>
            <p:nvPr/>
          </p:nvSpPr>
          <p:spPr bwMode="auto">
            <a:xfrm>
              <a:off x="4067944" y="2636912"/>
              <a:ext cx="360040" cy="50405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16" name="Flèche vers le bas 8"/>
            <p:cNvSpPr>
              <a:spLocks noChangeArrowheads="1"/>
            </p:cNvSpPr>
            <p:nvPr/>
          </p:nvSpPr>
          <p:spPr bwMode="auto">
            <a:xfrm>
              <a:off x="1619672" y="2636912"/>
              <a:ext cx="360040" cy="50405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17" name="Flèche vers le bas 9"/>
            <p:cNvSpPr>
              <a:spLocks noChangeArrowheads="1"/>
            </p:cNvSpPr>
            <p:nvPr/>
          </p:nvSpPr>
          <p:spPr bwMode="auto">
            <a:xfrm>
              <a:off x="827584" y="2621100"/>
              <a:ext cx="360040" cy="50405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</p:grpSp>
      <p:grpSp>
        <p:nvGrpSpPr>
          <p:cNvPr id="18" name="Groupe 17"/>
          <p:cNvGrpSpPr>
            <a:grpSpLocks/>
          </p:cNvGrpSpPr>
          <p:nvPr/>
        </p:nvGrpSpPr>
        <p:grpSpPr bwMode="auto">
          <a:xfrm>
            <a:off x="6429375" y="4005263"/>
            <a:ext cx="2559050" cy="684212"/>
            <a:chOff x="6429293" y="4005064"/>
            <a:chExt cx="2559719" cy="684057"/>
          </a:xfrm>
        </p:grpSpPr>
        <p:sp>
          <p:nvSpPr>
            <p:cNvPr id="19" name="Accolade fermante 3"/>
            <p:cNvSpPr>
              <a:spLocks/>
            </p:cNvSpPr>
            <p:nvPr/>
          </p:nvSpPr>
          <p:spPr bwMode="auto">
            <a:xfrm rot="-5400000">
              <a:off x="7212938" y="3689452"/>
              <a:ext cx="216024" cy="1783314"/>
            </a:xfrm>
            <a:prstGeom prst="rightBrace">
              <a:avLst>
                <a:gd name="adj1" fmla="val 8332"/>
                <a:gd name="adj2" fmla="val 50000"/>
              </a:avLst>
            </a:prstGeom>
            <a:noFill/>
            <a:ln w="9525" algn="ctr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altLang="fr-FR" sz="160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6804041" y="4005064"/>
              <a:ext cx="2184971" cy="33847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chemeClr val="bg1"/>
                  </a:solidFill>
                </a:rPr>
                <a:t>Vacances scolaires</a:t>
              </a:r>
            </a:p>
          </p:txBody>
        </p:sp>
      </p:grpSp>
      <p:grpSp>
        <p:nvGrpSpPr>
          <p:cNvPr id="21" name="Groupe 20"/>
          <p:cNvGrpSpPr>
            <a:grpSpLocks/>
          </p:cNvGrpSpPr>
          <p:nvPr/>
        </p:nvGrpSpPr>
        <p:grpSpPr bwMode="auto">
          <a:xfrm>
            <a:off x="1763713" y="5411787"/>
            <a:ext cx="7078662" cy="618112"/>
            <a:chOff x="1763688" y="5411062"/>
            <a:chExt cx="7078026" cy="619061"/>
          </a:xfrm>
        </p:grpSpPr>
        <p:sp>
          <p:nvSpPr>
            <p:cNvPr id="22" name="Flèche vers le bas 22"/>
            <p:cNvSpPr>
              <a:spLocks noChangeArrowheads="1"/>
            </p:cNvSpPr>
            <p:nvPr/>
          </p:nvSpPr>
          <p:spPr bwMode="auto">
            <a:xfrm rot="5400000">
              <a:off x="3329862" y="5465068"/>
              <a:ext cx="360040" cy="25202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23" name="Flèche vers le bas 23"/>
            <p:cNvSpPr>
              <a:spLocks noChangeArrowheads="1"/>
            </p:cNvSpPr>
            <p:nvPr/>
          </p:nvSpPr>
          <p:spPr bwMode="auto">
            <a:xfrm rot="5400000">
              <a:off x="2537774" y="5499230"/>
              <a:ext cx="360040" cy="25202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24" name="Flèche vers le bas 24"/>
            <p:cNvSpPr>
              <a:spLocks noChangeArrowheads="1"/>
            </p:cNvSpPr>
            <p:nvPr/>
          </p:nvSpPr>
          <p:spPr bwMode="auto">
            <a:xfrm rot="5400000">
              <a:off x="1709682" y="5499230"/>
              <a:ext cx="360040" cy="25202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25" name="Flèche vers le bas 25"/>
            <p:cNvSpPr>
              <a:spLocks noChangeArrowheads="1"/>
            </p:cNvSpPr>
            <p:nvPr/>
          </p:nvSpPr>
          <p:spPr bwMode="auto">
            <a:xfrm rot="5400000">
              <a:off x="4157954" y="5465068"/>
              <a:ext cx="360040" cy="25202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26" name="Flèche vers le bas 26"/>
            <p:cNvSpPr>
              <a:spLocks noChangeArrowheads="1"/>
            </p:cNvSpPr>
            <p:nvPr/>
          </p:nvSpPr>
          <p:spPr bwMode="auto">
            <a:xfrm rot="5400000">
              <a:off x="4986046" y="5571238"/>
              <a:ext cx="360040" cy="25202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6350" cap="rnd" algn="ctr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alt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505089" y="5444450"/>
              <a:ext cx="3336625" cy="58567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fr-FR" sz="1600" dirty="0">
                  <a:solidFill>
                    <a:schemeClr val="bg1"/>
                  </a:solidFill>
                </a:rPr>
                <a:t>Augmentation des accès à </a:t>
              </a:r>
              <a:r>
                <a:rPr lang="fr-FR" sz="1600" dirty="0" smtClean="0">
                  <a:solidFill>
                    <a:schemeClr val="bg1"/>
                  </a:solidFill>
                </a:rPr>
                <a:t>Moodle </a:t>
              </a:r>
              <a:r>
                <a:rPr lang="fr-FR" sz="1600" dirty="0">
                  <a:solidFill>
                    <a:schemeClr val="bg1"/>
                  </a:solidFill>
                </a:rPr>
                <a:t>le dimanche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980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</a:pPr>
            <a:r>
              <a:rPr lang="fr-FR" altLang="fr-FR" sz="2800" dirty="0">
                <a:solidFill>
                  <a:srgbClr val="1D71B8"/>
                </a:solidFill>
                <a:latin typeface="Verdana" pitchFamily="34" charset="0"/>
              </a:rPr>
              <a:t>Besoin de mesurer</a:t>
            </a:r>
          </a:p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</a:pPr>
            <a:r>
              <a:rPr lang="fr-FR" altLang="fr-FR" sz="2000" i="1" dirty="0">
                <a:solidFill>
                  <a:srgbClr val="0070C0"/>
                </a:solidFill>
                <a:latin typeface="Verdana" pitchFamily="34" charset="0"/>
                <a:cs typeface="DejaVu Sans" pitchFamily="34" charset="0"/>
              </a:rPr>
              <a:t>Mesurer les évolutions et les tendances</a:t>
            </a:r>
          </a:p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</a:pPr>
            <a:endParaRPr lang="fr-FR" altLang="fr-FR" sz="2400" dirty="0">
              <a:solidFill>
                <a:srgbClr val="E30F47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r>
              <a:rPr lang="fr-FR" altLang="fr-FR" sz="2000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Suivre le lancement d’un nouveau service</a:t>
            </a:r>
          </a:p>
          <a:p>
            <a:pPr lvl="2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endParaRPr lang="fr-FR" altLang="fr-FR" sz="1600" dirty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r>
              <a:rPr lang="fr-FR" altLang="fr-FR" sz="2000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Création d’une nouvelle population</a:t>
            </a:r>
          </a:p>
          <a:p>
            <a:pPr lvl="2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endParaRPr lang="fr-FR" altLang="fr-FR" sz="1600" dirty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r>
              <a:rPr lang="fr-FR" altLang="fr-FR" sz="2000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Nouvelle version de service, nouvelles fonctionnalités</a:t>
            </a: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endParaRPr lang="fr-FR" altLang="fr-FR" sz="2000" dirty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r>
              <a:rPr lang="fr-FR" altLang="fr-FR" sz="2000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…</a:t>
            </a:r>
          </a:p>
          <a:p>
            <a:pPr lvl="2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endParaRPr lang="fr-FR" altLang="fr-FR" sz="1600" dirty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2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endParaRPr lang="fr-FR" altLang="fr-FR" sz="2000" dirty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</a:pPr>
            <a:endParaRPr lang="fr-FR" altLang="fr-FR" sz="2000" dirty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60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r>
              <a:rPr lang="fr-FR" altLang="fr-FR" sz="2800" dirty="0" smtClean="0">
                <a:solidFill>
                  <a:srgbClr val="1D71B8"/>
                </a:solidFill>
                <a:latin typeface="Verdana" pitchFamily="34" charset="0"/>
              </a:rPr>
              <a:t>Un sous-produit intéressant</a:t>
            </a:r>
          </a:p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endParaRPr lang="fr-FR" altLang="fr-FR" sz="2400" dirty="0" smtClean="0">
              <a:solidFill>
                <a:srgbClr val="1D71B8"/>
              </a:solidFill>
              <a:latin typeface="Verdana" pitchFamily="34" charset="0"/>
              <a:cs typeface="DejaVu Sans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2400" dirty="0" smtClean="0">
                <a:solidFill>
                  <a:srgbClr val="1D71B8"/>
                </a:solidFill>
                <a:latin typeface="Verdana" pitchFamily="34" charset="0"/>
                <a:cs typeface="DejaVu Sans" pitchFamily="34" charset="0"/>
              </a:rPr>
              <a:t>Lors de la mise en place d’indicateurs, on se rend compte des manques ou des erreurs dans le SI</a:t>
            </a: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lang="fr-FR" altLang="fr-FR" sz="8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1800" dirty="0" smtClean="0">
                <a:solidFill>
                  <a:srgbClr val="002060"/>
                </a:solidFill>
                <a:latin typeface="Verdana" pitchFamily="34" charset="0"/>
                <a:cs typeface="DejaVu Sans" pitchFamily="34" charset="0"/>
              </a:rPr>
              <a:t>Personnes mal affectées dans des composantes</a:t>
            </a: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lang="fr-FR" altLang="fr-FR" sz="1000" dirty="0" smtClean="0">
              <a:solidFill>
                <a:srgbClr val="002060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1800" dirty="0" smtClean="0">
                <a:solidFill>
                  <a:srgbClr val="002060"/>
                </a:solidFill>
                <a:latin typeface="Verdana" pitchFamily="34" charset="0"/>
                <a:cs typeface="DejaVu Sans" pitchFamily="34" charset="0"/>
              </a:rPr>
              <a:t>Personnes mal catégorisées</a:t>
            </a: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lang="fr-FR" altLang="fr-FR" sz="900" dirty="0" smtClean="0">
              <a:solidFill>
                <a:srgbClr val="002060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1800" dirty="0" smtClean="0">
                <a:solidFill>
                  <a:srgbClr val="002060"/>
                </a:solidFill>
                <a:latin typeface="Verdana" pitchFamily="34" charset="0"/>
                <a:cs typeface="DejaVu Sans" pitchFamily="34" charset="0"/>
              </a:rPr>
              <a:t>Manque certaines informations contextuelles (pour un enseignant on aimerait différencier ses affectations d’enseignements et ses affectations recherches)</a:t>
            </a: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lang="fr-FR" altLang="fr-FR" sz="1000" dirty="0">
              <a:solidFill>
                <a:srgbClr val="002060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1800" dirty="0" smtClean="0">
                <a:solidFill>
                  <a:srgbClr val="002060"/>
                </a:solidFill>
                <a:latin typeface="Verdana" pitchFamily="34" charset="0"/>
                <a:cs typeface="DejaVu Sans" pitchFamily="34" charset="0"/>
              </a:rPr>
              <a:t>…</a:t>
            </a:r>
          </a:p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2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89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r>
              <a:rPr lang="fr-FR" altLang="fr-FR" sz="2800" dirty="0" smtClean="0">
                <a:solidFill>
                  <a:srgbClr val="1D71B8"/>
                </a:solidFill>
                <a:latin typeface="Verdana" pitchFamily="34" charset="0"/>
              </a:rPr>
              <a:t>Un sous-produit intéressant</a:t>
            </a:r>
          </a:p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endParaRPr lang="fr-FR" altLang="fr-FR" sz="2400" dirty="0" smtClean="0">
              <a:solidFill>
                <a:srgbClr val="1D71B8"/>
              </a:solidFill>
              <a:latin typeface="Verdana" pitchFamily="34" charset="0"/>
              <a:cs typeface="DejaVu Sans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2400" dirty="0" smtClean="0">
                <a:solidFill>
                  <a:srgbClr val="1D71B8"/>
                </a:solidFill>
                <a:latin typeface="Verdana" pitchFamily="34" charset="0"/>
                <a:cs typeface="DejaVu Sans" pitchFamily="34" charset="0"/>
              </a:rPr>
              <a:t>Une fois l’entrepôt rempli vous disposez d’information sur l’usage</a:t>
            </a:r>
            <a:endParaRPr lang="fr-FR" altLang="fr-FR" sz="2400" dirty="0" smtClean="0">
              <a:solidFill>
                <a:srgbClr val="1D71B8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lang="fr-FR" altLang="fr-FR" sz="8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1800" dirty="0" smtClean="0">
                <a:solidFill>
                  <a:srgbClr val="002060"/>
                </a:solidFill>
                <a:latin typeface="Verdana" pitchFamily="34" charset="0"/>
                <a:cs typeface="DejaVu Sans" pitchFamily="34" charset="0"/>
              </a:rPr>
              <a:t>Affichage dans les applications du nombre de personnes connectées la veille</a:t>
            </a: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1800" dirty="0" smtClean="0">
                <a:solidFill>
                  <a:srgbClr val="002060"/>
                </a:solidFill>
                <a:latin typeface="Verdana" pitchFamily="34" charset="0"/>
                <a:cs typeface="DejaVu Sans" pitchFamily="34" charset="0"/>
              </a:rPr>
              <a:t>Présentation et classement des services numériques par usage</a:t>
            </a:r>
            <a:endParaRPr lang="fr-FR" altLang="fr-FR" sz="1800" dirty="0" smtClean="0">
              <a:solidFill>
                <a:srgbClr val="002060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lang="fr-FR" altLang="fr-FR" sz="1000" dirty="0">
              <a:solidFill>
                <a:srgbClr val="002060"/>
              </a:solidFill>
              <a:latin typeface="Verdana" pitchFamily="34" charset="0"/>
              <a:cs typeface="DejaVu Sans" pitchFamily="34" charset="0"/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fr-FR" altLang="fr-FR" sz="1800" dirty="0" smtClean="0">
                <a:solidFill>
                  <a:srgbClr val="002060"/>
                </a:solidFill>
                <a:latin typeface="Verdana" pitchFamily="34" charset="0"/>
                <a:cs typeface="DejaVu Sans" pitchFamily="34" charset="0"/>
              </a:rPr>
              <a:t>…</a:t>
            </a:r>
          </a:p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2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9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Principe de </a:t>
            </a:r>
            <a:r>
              <a:rPr lang="en-US" dirty="0" err="1"/>
              <a:t>fonctionnement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89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Principe </a:t>
            </a:r>
            <a:r>
              <a:rPr lang="en-US" dirty="0"/>
              <a:t>de </a:t>
            </a:r>
            <a:r>
              <a:rPr lang="en-US" dirty="0" err="1" smtClean="0"/>
              <a:t>fonctionnement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dirty="0" smtClean="0"/>
          </a:p>
          <a:p>
            <a:pPr lvl="3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Font typeface="Wingdings" charset="2"/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sz="1600" b="1" dirty="0"/>
          </a:p>
        </p:txBody>
      </p:sp>
      <p:grpSp>
        <p:nvGrpSpPr>
          <p:cNvPr id="6" name="Groupe 5"/>
          <p:cNvGrpSpPr>
            <a:grpSpLocks/>
          </p:cNvGrpSpPr>
          <p:nvPr/>
        </p:nvGrpSpPr>
        <p:grpSpPr bwMode="auto">
          <a:xfrm>
            <a:off x="472362" y="1368420"/>
            <a:ext cx="1587267" cy="839786"/>
            <a:chOff x="933558" y="1863080"/>
            <a:chExt cx="1587456" cy="839549"/>
          </a:xfrm>
        </p:grpSpPr>
        <p:pic>
          <p:nvPicPr>
            <p:cNvPr id="7" name="Picture 2" descr="C:\Users\jmarchal\AppData\Local\Microsoft\Windows\Temporary Internet Files\Content.IE5\YUMNIAZI\document-icon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558" y="1863080"/>
              <a:ext cx="816672" cy="839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1492425" y="2329869"/>
              <a:ext cx="1028589" cy="276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200" b="1" dirty="0" smtClean="0"/>
                <a:t>Evènements</a:t>
              </a:r>
              <a:endParaRPr lang="fr-FR" sz="1200" b="1" dirty="0"/>
            </a:p>
          </p:txBody>
        </p:sp>
      </p:grpSp>
      <p:grpSp>
        <p:nvGrpSpPr>
          <p:cNvPr id="10" name="Groupe 49"/>
          <p:cNvGrpSpPr>
            <a:grpSpLocks/>
          </p:cNvGrpSpPr>
          <p:nvPr/>
        </p:nvGrpSpPr>
        <p:grpSpPr bwMode="auto">
          <a:xfrm>
            <a:off x="2895158" y="1834906"/>
            <a:ext cx="1397442" cy="1424371"/>
            <a:chOff x="3690791" y="2171573"/>
            <a:chExt cx="1397400" cy="1425349"/>
          </a:xfrm>
        </p:grpSpPr>
        <p:pic>
          <p:nvPicPr>
            <p:cNvPr id="12" name="Image 8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791" y="2171573"/>
              <a:ext cx="1397400" cy="1425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3883692" y="3318239"/>
              <a:ext cx="1140943" cy="277189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200" b="1" dirty="0" smtClean="0">
                  <a:latin typeface="Comic Sans MS" panose="030F0702030302020204" pitchFamily="66" charset="0"/>
                </a:rPr>
                <a:t>Traitements</a:t>
              </a:r>
              <a:endParaRPr lang="fr-FR" sz="1200" b="1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5" name="Groupe 88"/>
          <p:cNvGrpSpPr>
            <a:grpSpLocks/>
          </p:cNvGrpSpPr>
          <p:nvPr/>
        </p:nvGrpSpPr>
        <p:grpSpPr bwMode="auto">
          <a:xfrm>
            <a:off x="1523936" y="3942466"/>
            <a:ext cx="1534734" cy="1758950"/>
            <a:chOff x="3850224" y="4971562"/>
            <a:chExt cx="1533605" cy="1758773"/>
          </a:xfrm>
        </p:grpSpPr>
        <p:grpSp>
          <p:nvGrpSpPr>
            <p:cNvPr id="17" name="Groupe 90"/>
            <p:cNvGrpSpPr>
              <a:grpSpLocks/>
            </p:cNvGrpSpPr>
            <p:nvPr/>
          </p:nvGrpSpPr>
          <p:grpSpPr bwMode="auto">
            <a:xfrm>
              <a:off x="3850224" y="4971562"/>
              <a:ext cx="1533605" cy="1656184"/>
              <a:chOff x="3352800" y="3429000"/>
              <a:chExt cx="1795264" cy="1944216"/>
            </a:xfrm>
          </p:grpSpPr>
          <p:pic>
            <p:nvPicPr>
              <p:cNvPr id="19" name="Image 9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2800" y="3429000"/>
                <a:ext cx="1219200" cy="121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Image 9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40832" y="3793976"/>
                <a:ext cx="1219200" cy="121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age 9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8864" y="4154016"/>
                <a:ext cx="1219200" cy="121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8" name="Rectangle 17"/>
            <p:cNvSpPr/>
            <p:nvPr/>
          </p:nvSpPr>
          <p:spPr>
            <a:xfrm>
              <a:off x="3957717" y="6452550"/>
              <a:ext cx="1262720" cy="277785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200" b="1" dirty="0" smtClean="0">
                  <a:latin typeface="Comic Sans MS" panose="030F0702030302020204" pitchFamily="66" charset="0"/>
                </a:rPr>
                <a:t>Entrepôt</a:t>
              </a:r>
              <a:endParaRPr lang="fr-FR" sz="1200" b="1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22" name="Groupe 21"/>
          <p:cNvGrpSpPr>
            <a:grpSpLocks/>
          </p:cNvGrpSpPr>
          <p:nvPr/>
        </p:nvGrpSpPr>
        <p:grpSpPr bwMode="auto">
          <a:xfrm>
            <a:off x="4569141" y="4300538"/>
            <a:ext cx="1546225" cy="1699399"/>
            <a:chOff x="2880560" y="218838"/>
            <a:chExt cx="1546447" cy="1698768"/>
          </a:xfrm>
        </p:grpSpPr>
        <p:pic>
          <p:nvPicPr>
            <p:cNvPr id="23" name="Image 9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5" t="6572"/>
            <a:stretch>
              <a:fillRect/>
            </a:stretch>
          </p:blipFill>
          <p:spPr bwMode="auto">
            <a:xfrm>
              <a:off x="2880560" y="218838"/>
              <a:ext cx="1546447" cy="1541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/>
          </p:nvSpPr>
          <p:spPr bwMode="auto">
            <a:xfrm>
              <a:off x="3331475" y="1640710"/>
              <a:ext cx="1032655" cy="276896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200" b="1" dirty="0" smtClean="0">
                  <a:latin typeface="Comic Sans MS" panose="030F0702030302020204" pitchFamily="66" charset="0"/>
                </a:rPr>
                <a:t>Restitution</a:t>
              </a:r>
              <a:endParaRPr lang="fr-FR" sz="1200" b="1" dirty="0">
                <a:latin typeface="Comic Sans MS" panose="030F0702030302020204" pitchFamily="66" charset="0"/>
              </a:endParaRPr>
            </a:p>
          </p:txBody>
        </p:sp>
      </p:grpSp>
      <p:cxnSp>
        <p:nvCxnSpPr>
          <p:cNvPr id="27" name="Connecteur en arc 26"/>
          <p:cNvCxnSpPr>
            <a:stCxn id="8" idx="3"/>
            <a:endCxn id="12" idx="1"/>
          </p:cNvCxnSpPr>
          <p:nvPr/>
        </p:nvCxnSpPr>
        <p:spPr>
          <a:xfrm>
            <a:off x="2059629" y="1973840"/>
            <a:ext cx="835529" cy="573252"/>
          </a:xfrm>
          <a:prstGeom prst="curvedConnector3">
            <a:avLst>
              <a:gd name="adj1" fmla="val 50000"/>
            </a:avLst>
          </a:prstGeom>
          <a:ln w="41275"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en arc 27"/>
          <p:cNvCxnSpPr>
            <a:stCxn id="12" idx="2"/>
            <a:endCxn id="19" idx="0"/>
          </p:cNvCxnSpPr>
          <p:nvPr/>
        </p:nvCxnSpPr>
        <p:spPr>
          <a:xfrm rot="5400000">
            <a:off x="2477881" y="2826467"/>
            <a:ext cx="683189" cy="1548808"/>
          </a:xfrm>
          <a:prstGeom prst="curvedConnector3">
            <a:avLst>
              <a:gd name="adj1" fmla="val 50000"/>
            </a:avLst>
          </a:prstGeom>
          <a:ln w="41275"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en arc 28"/>
          <p:cNvCxnSpPr>
            <a:stCxn id="12" idx="3"/>
            <a:endCxn id="31" idx="1"/>
          </p:cNvCxnSpPr>
          <p:nvPr/>
        </p:nvCxnSpPr>
        <p:spPr>
          <a:xfrm flipV="1">
            <a:off x="4292600" y="1971120"/>
            <a:ext cx="2305141" cy="575972"/>
          </a:xfrm>
          <a:prstGeom prst="curvedConnector3">
            <a:avLst>
              <a:gd name="adj1" fmla="val 50000"/>
            </a:avLst>
          </a:prstGeom>
          <a:ln w="41275">
            <a:prstDash val="sysDot"/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rc 32"/>
          <p:cNvCxnSpPr>
            <a:stCxn id="21" idx="3"/>
            <a:endCxn id="23" idx="1"/>
          </p:cNvCxnSpPr>
          <p:nvPr/>
        </p:nvCxnSpPr>
        <p:spPr>
          <a:xfrm flipV="1">
            <a:off x="3058670" y="5071427"/>
            <a:ext cx="1510471" cy="8049"/>
          </a:xfrm>
          <a:prstGeom prst="curvedConnector3">
            <a:avLst>
              <a:gd name="adj1" fmla="val 50000"/>
            </a:avLst>
          </a:prstGeom>
          <a:ln w="41275"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6"/>
          <a:srcRect l="1288" t="9483" r="1150" b="2383"/>
          <a:stretch/>
        </p:blipFill>
        <p:spPr>
          <a:xfrm>
            <a:off x="7163556" y="4588938"/>
            <a:ext cx="1763713" cy="98107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cxnSp>
        <p:nvCxnSpPr>
          <p:cNvPr id="35" name="Connecteur en arc 34"/>
          <p:cNvCxnSpPr>
            <a:stCxn id="23" idx="3"/>
            <a:endCxn id="34" idx="1"/>
          </p:cNvCxnSpPr>
          <p:nvPr/>
        </p:nvCxnSpPr>
        <p:spPr>
          <a:xfrm>
            <a:off x="6115366" y="5071427"/>
            <a:ext cx="1048190" cy="8049"/>
          </a:xfrm>
          <a:prstGeom prst="curvedConnector3">
            <a:avLst>
              <a:gd name="adj1" fmla="val 50000"/>
            </a:avLst>
          </a:prstGeom>
          <a:ln w="41275"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e 41"/>
          <p:cNvGrpSpPr/>
          <p:nvPr/>
        </p:nvGrpSpPr>
        <p:grpSpPr>
          <a:xfrm>
            <a:off x="6597741" y="1268412"/>
            <a:ext cx="1266957" cy="1655780"/>
            <a:chOff x="6846325" y="1268412"/>
            <a:chExt cx="1266957" cy="1655780"/>
          </a:xfrm>
        </p:grpSpPr>
        <p:pic>
          <p:nvPicPr>
            <p:cNvPr id="31" name="Image 10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6325" y="1268412"/>
              <a:ext cx="1266957" cy="1405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Rectangle 40"/>
            <p:cNvSpPr/>
            <p:nvPr/>
          </p:nvSpPr>
          <p:spPr bwMode="auto">
            <a:xfrm>
              <a:off x="6954549" y="2647193"/>
              <a:ext cx="1140977" cy="276999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200" b="1" dirty="0" smtClean="0">
                  <a:latin typeface="Comic Sans MS" panose="030F0702030302020204" pitchFamily="66" charset="0"/>
                </a:rPr>
                <a:t>Référentiels</a:t>
              </a:r>
              <a:endParaRPr lang="fr-FR" sz="1200" b="1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82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altLang="fr-FR" dirty="0" smtClean="0">
                <a:solidFill>
                  <a:srgbClr val="0070C0"/>
                </a:solidFill>
              </a:rPr>
              <a:t>Présentation du projet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>
                <a:solidFill>
                  <a:srgbClr val="0070C0"/>
                </a:solidFill>
              </a:rPr>
              <a:t>Pourquoi avez-vous besoin de </a:t>
            </a:r>
            <a:r>
              <a:rPr lang="fr-FR" dirty="0" err="1">
                <a:solidFill>
                  <a:srgbClr val="0070C0"/>
                </a:solidFill>
              </a:rPr>
              <a:t>Agimus</a:t>
            </a:r>
            <a:r>
              <a:rPr lang="fr-FR" dirty="0">
                <a:solidFill>
                  <a:srgbClr val="0070C0"/>
                </a:solidFill>
              </a:rPr>
              <a:t>-NG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Principe </a:t>
            </a:r>
            <a:r>
              <a:rPr lang="fr-FR" dirty="0">
                <a:solidFill>
                  <a:srgbClr val="0070C0"/>
                </a:solidFill>
              </a:rPr>
              <a:t>de </a:t>
            </a:r>
            <a:r>
              <a:rPr lang="fr-FR" dirty="0" smtClean="0">
                <a:solidFill>
                  <a:srgbClr val="0070C0"/>
                </a:solidFill>
              </a:rPr>
              <a:t>fonctionnement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Briques logicielles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>
                <a:solidFill>
                  <a:srgbClr val="0070C0"/>
                </a:solidFill>
              </a:rPr>
              <a:t>Interactions et réflexions autour du SI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Entrepôt </a:t>
            </a:r>
            <a:r>
              <a:rPr lang="fr-FR" dirty="0">
                <a:solidFill>
                  <a:srgbClr val="0070C0"/>
                </a:solidFill>
              </a:rPr>
              <a:t>de données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Infrastructures nécessaires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Exemples de tableaux de bord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Réalisation de tableau de bord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Compétences et profils nécessaires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rgbClr val="0070C0"/>
                </a:solidFill>
              </a:rPr>
              <a:t>Démarche projet</a:t>
            </a:r>
          </a:p>
          <a:p>
            <a:endParaRPr lang="fr-FR" sz="2000" dirty="0" smtClean="0">
              <a:solidFill>
                <a:srgbClr val="002060"/>
              </a:solidFill>
            </a:endParaRPr>
          </a:p>
          <a:p>
            <a:endParaRPr 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29142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Briques</a:t>
            </a:r>
            <a:r>
              <a:rPr lang="en-US" dirty="0"/>
              <a:t> </a:t>
            </a:r>
            <a:r>
              <a:rPr lang="en-US" dirty="0" err="1"/>
              <a:t>logicielles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7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Briques</a:t>
            </a:r>
            <a:r>
              <a:rPr lang="en-US" dirty="0"/>
              <a:t> </a:t>
            </a:r>
            <a:r>
              <a:rPr lang="en-US" dirty="0" err="1"/>
              <a:t>logicielles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dirty="0" smtClean="0"/>
          </a:p>
          <a:p>
            <a:pPr lvl="3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Font typeface="Wingdings" charset="2"/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sz="1600" b="1" dirty="0"/>
          </a:p>
        </p:txBody>
      </p:sp>
      <p:grpSp>
        <p:nvGrpSpPr>
          <p:cNvPr id="14" name="Groupe 13"/>
          <p:cNvGrpSpPr/>
          <p:nvPr/>
        </p:nvGrpSpPr>
        <p:grpSpPr>
          <a:xfrm>
            <a:off x="1585088" y="1871085"/>
            <a:ext cx="1450897" cy="508841"/>
            <a:chOff x="2490788" y="1921575"/>
            <a:chExt cx="1450897" cy="508841"/>
          </a:xfrm>
        </p:grpSpPr>
        <p:sp>
          <p:nvSpPr>
            <p:cNvPr id="5" name="Rectangle 4"/>
            <p:cNvSpPr/>
            <p:nvPr/>
          </p:nvSpPr>
          <p:spPr bwMode="auto">
            <a:xfrm>
              <a:off x="2700338" y="2036716"/>
              <a:ext cx="1241347" cy="338554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600" b="1" dirty="0" smtClean="0">
                  <a:latin typeface="Comic Sans MS" panose="030F0702030302020204" pitchFamily="66" charset="0"/>
                </a:rPr>
                <a:t> </a:t>
              </a:r>
              <a:r>
                <a:rPr lang="fr-FR" sz="1600" b="1" dirty="0" err="1" smtClean="0">
                  <a:latin typeface="Comic Sans MS" panose="030F0702030302020204" pitchFamily="66" charset="0"/>
                </a:rPr>
                <a:t>LogStash</a:t>
              </a:r>
              <a:endParaRPr lang="fr-FR" sz="1200" b="1" dirty="0">
                <a:latin typeface="Comic Sans MS" panose="030F0702030302020204" pitchFamily="66" charset="0"/>
              </a:endParaRPr>
            </a:p>
          </p:txBody>
        </p:sp>
        <p:pic>
          <p:nvPicPr>
            <p:cNvPr id="6" name="Image 8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0788" y="1921575"/>
              <a:ext cx="318516" cy="508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Image 8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8" y="1302837"/>
            <a:ext cx="1397442" cy="1424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2667182" y="3385392"/>
            <a:ext cx="1781745" cy="499203"/>
            <a:chOff x="2825765" y="3915210"/>
            <a:chExt cx="1781745" cy="499203"/>
          </a:xfrm>
        </p:grpSpPr>
        <p:sp>
          <p:nvSpPr>
            <p:cNvPr id="8" name="Rectangle 7"/>
            <p:cNvSpPr/>
            <p:nvPr/>
          </p:nvSpPr>
          <p:spPr bwMode="auto">
            <a:xfrm>
              <a:off x="3009899" y="4075859"/>
              <a:ext cx="1597611" cy="338554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600" b="1" dirty="0" smtClean="0">
                  <a:latin typeface="Comic Sans MS" panose="030F0702030302020204" pitchFamily="66" charset="0"/>
                </a:rPr>
                <a:t> Elasticsearch</a:t>
              </a:r>
              <a:endParaRPr lang="fr-FR" sz="1200" b="1" dirty="0">
                <a:latin typeface="Comic Sans MS" panose="030F0702030302020204" pitchFamily="66" charset="0"/>
              </a:endParaRPr>
            </a:p>
          </p:txBody>
        </p:sp>
        <p:pic>
          <p:nvPicPr>
            <p:cNvPr id="9" name="Image 8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5765" y="3915210"/>
              <a:ext cx="245246" cy="299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e 12"/>
          <p:cNvGrpSpPr/>
          <p:nvPr/>
        </p:nvGrpSpPr>
        <p:grpSpPr>
          <a:xfrm>
            <a:off x="1027271" y="2762720"/>
            <a:ext cx="1534734" cy="1656351"/>
            <a:chOff x="1022035" y="3176083"/>
            <a:chExt cx="1534734" cy="1656351"/>
          </a:xfrm>
        </p:grpSpPr>
        <p:pic>
          <p:nvPicPr>
            <p:cNvPr id="10" name="Image 9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035" y="3176083"/>
              <a:ext cx="1042269" cy="1038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 9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8268" y="3487020"/>
              <a:ext cx="1042269" cy="1038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age 9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4500" y="3793751"/>
              <a:ext cx="1042269" cy="1038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e 18"/>
          <p:cNvGrpSpPr/>
          <p:nvPr/>
        </p:nvGrpSpPr>
        <p:grpSpPr>
          <a:xfrm>
            <a:off x="4112499" y="5334621"/>
            <a:ext cx="1356140" cy="481610"/>
            <a:chOff x="5293235" y="5579882"/>
            <a:chExt cx="1356140" cy="48161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5599112" y="5722938"/>
              <a:ext cx="1050263" cy="338554"/>
            </a:xfrm>
            <a:prstGeom prst="rect">
              <a:avLst/>
            </a:prstGeom>
            <a:solidFill>
              <a:schemeClr val="bg1">
                <a:lumMod val="85000"/>
                <a:alpha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600" b="1" dirty="0" smtClean="0">
                  <a:latin typeface="Comic Sans MS" panose="030F0702030302020204" pitchFamily="66" charset="0"/>
                </a:rPr>
                <a:t> </a:t>
              </a:r>
              <a:r>
                <a:rPr lang="fr-FR" sz="1600" b="1" dirty="0" err="1" smtClean="0">
                  <a:latin typeface="Comic Sans MS" panose="030F0702030302020204" pitchFamily="66" charset="0"/>
                </a:rPr>
                <a:t>Kibana</a:t>
              </a:r>
              <a:endParaRPr lang="fr-FR" sz="1200" b="1" dirty="0">
                <a:latin typeface="Comic Sans MS" panose="030F0702030302020204" pitchFamily="66" charset="0"/>
              </a:endParaRPr>
            </a:p>
          </p:txBody>
        </p:sp>
        <p:pic>
          <p:nvPicPr>
            <p:cNvPr id="17" name="Image 9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3235" y="5579882"/>
              <a:ext cx="526040" cy="387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Image 9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" t="6572"/>
          <a:stretch>
            <a:fillRect/>
          </a:stretch>
        </p:blipFill>
        <p:spPr bwMode="auto">
          <a:xfrm>
            <a:off x="2425807" y="4708150"/>
            <a:ext cx="1546225" cy="154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3198919" y="1754236"/>
            <a:ext cx="4780588" cy="830997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 dirty="0" smtClean="0">
                <a:latin typeface="Comic Sans MS" panose="030F0702030302020204" pitchFamily="66" charset="0"/>
              </a:rPr>
              <a:t> « ETL light » permettant de prendre des entrées, applique des traitements et écrit des sorties</a:t>
            </a:r>
            <a:endParaRPr lang="fr-FR" sz="1200" b="1" dirty="0">
              <a:latin typeface="Comic Sans MS" panose="030F0702030302020204" pitchFamily="66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681793" y="3435517"/>
            <a:ext cx="4227504" cy="584775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 dirty="0" smtClean="0">
                <a:latin typeface="Comic Sans MS" panose="030F0702030302020204" pitchFamily="66" charset="0"/>
              </a:rPr>
              <a:t>Entrepôt de données : permettant de stocker et faire des recherches rapides</a:t>
            </a:r>
            <a:endParaRPr lang="fr-FR" sz="1200" b="1" dirty="0">
              <a:latin typeface="Comic Sans MS" panose="030F0702030302020204" pitchFamily="66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650941" y="5151556"/>
            <a:ext cx="3420768" cy="830997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 dirty="0" smtClean="0">
                <a:latin typeface="Comic Sans MS" panose="030F0702030302020204" pitchFamily="66" charset="0"/>
              </a:rPr>
              <a:t>Outil de création de graphique permettant de créer des tableaux de bord</a:t>
            </a:r>
            <a:endParaRPr lang="fr-FR" sz="1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06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Interactions et réflexions autour du SI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69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Interactions et réflexions autour du SI</a:t>
            </a:r>
            <a:endParaRPr lang="en-US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Font typeface="Wingdings" charset="2"/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sz="1600" b="1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16169" y="1287149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/>
          </a:p>
          <a:p>
            <a:r>
              <a:rPr lang="fr-FR" dirty="0" smtClean="0"/>
              <a:t>Les tableaux de bord sont le reflet de nos choix</a:t>
            </a:r>
          </a:p>
          <a:p>
            <a:pPr lvl="1"/>
            <a:endParaRPr lang="fr-FR" sz="900" dirty="0" smtClean="0"/>
          </a:p>
          <a:p>
            <a:pPr lvl="1"/>
            <a:r>
              <a:rPr lang="fr-FR" dirty="0" smtClean="0"/>
              <a:t>Nécessité de réfléchir en amont les attributs qui caractérisent une personne</a:t>
            </a:r>
          </a:p>
          <a:p>
            <a:pPr lvl="1"/>
            <a:endParaRPr lang="fr-FR" sz="1000" dirty="0" smtClean="0"/>
          </a:p>
          <a:p>
            <a:pPr lvl="1"/>
            <a:r>
              <a:rPr lang="fr-FR" dirty="0" smtClean="0"/>
              <a:t>Ces attributs donnerons les possibilités filtrer les tableaux de bord</a:t>
            </a:r>
          </a:p>
          <a:p>
            <a:pPr lvl="1"/>
            <a:endParaRPr lang="fr-FR" sz="1050" dirty="0" smtClean="0"/>
          </a:p>
          <a:p>
            <a:pPr lvl="1"/>
            <a:r>
              <a:rPr lang="fr-FR" dirty="0" smtClean="0"/>
              <a:t>Réfléchir aux regroupements futur</a:t>
            </a:r>
          </a:p>
          <a:p>
            <a:pPr lvl="2"/>
            <a:r>
              <a:rPr lang="fr-FR" dirty="0"/>
              <a:t>S</a:t>
            </a:r>
            <a:r>
              <a:rPr lang="fr-FR" dirty="0" smtClean="0"/>
              <a:t>tatuts de population</a:t>
            </a:r>
          </a:p>
          <a:p>
            <a:pPr lvl="2"/>
            <a:r>
              <a:rPr lang="fr-FR" dirty="0" smtClean="0"/>
              <a:t>Groupe d’adresse IP</a:t>
            </a:r>
          </a:p>
          <a:p>
            <a:pPr lvl="2"/>
            <a:r>
              <a:rPr lang="fr-FR" dirty="0" smtClean="0"/>
              <a:t>Localisation physique</a:t>
            </a:r>
          </a:p>
          <a:p>
            <a:pPr lvl="2"/>
            <a:r>
              <a:rPr lang="fr-FR" dirty="0" smtClean="0"/>
              <a:t>Listes de services</a:t>
            </a:r>
          </a:p>
          <a:p>
            <a:pPr lvl="2"/>
            <a:r>
              <a:rPr lang="fr-FR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310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Interactions et réflexions autour du SI</a:t>
            </a:r>
            <a:endParaRPr lang="en-US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Font typeface="Wingdings" charset="2"/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sz="1600" b="1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266728" y="1374333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fr-FR" dirty="0" smtClean="0"/>
          </a:p>
          <a:p>
            <a:r>
              <a:rPr lang="fr-FR" dirty="0" smtClean="0"/>
              <a:t>Origine des événements</a:t>
            </a:r>
          </a:p>
          <a:p>
            <a:pPr lvl="1"/>
            <a:r>
              <a:rPr lang="fr-FR" dirty="0" err="1" smtClean="0"/>
              <a:t>Mutli</a:t>
            </a:r>
            <a:r>
              <a:rPr lang="fr-FR" dirty="0" smtClean="0"/>
              <a:t> source</a:t>
            </a:r>
          </a:p>
          <a:p>
            <a:pPr lvl="2"/>
            <a:r>
              <a:rPr lang="fr-FR" dirty="0" smtClean="0"/>
              <a:t>LDAP</a:t>
            </a:r>
          </a:p>
          <a:p>
            <a:pPr lvl="2"/>
            <a:r>
              <a:rPr lang="fr-FR" dirty="0"/>
              <a:t>T</a:t>
            </a:r>
            <a:r>
              <a:rPr lang="fr-FR" dirty="0" smtClean="0"/>
              <a:t>able </a:t>
            </a:r>
            <a:r>
              <a:rPr lang="fr-FR" dirty="0" err="1" smtClean="0"/>
              <a:t>static</a:t>
            </a:r>
            <a:r>
              <a:rPr lang="fr-FR" dirty="0" smtClean="0"/>
              <a:t> (translation de code)</a:t>
            </a:r>
            <a:endParaRPr lang="fr-FR" dirty="0"/>
          </a:p>
          <a:p>
            <a:pPr lvl="2"/>
            <a:r>
              <a:rPr lang="fr-FR" dirty="0" smtClean="0"/>
              <a:t>Requête SQL</a:t>
            </a:r>
          </a:p>
          <a:p>
            <a:pPr lvl="2"/>
            <a:r>
              <a:rPr lang="fr-FR" dirty="0" smtClean="0"/>
              <a:t>…</a:t>
            </a:r>
          </a:p>
          <a:p>
            <a:pPr lvl="1"/>
            <a:r>
              <a:rPr lang="fr-FR" dirty="0" smtClean="0"/>
              <a:t>Commencer par référencer ses sources d’informations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Tout changement relatif au SI après coup impliquera un retraitement de tous les enregistrement dans l’entrepôt (plus ou moins long selon le volume)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105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Entrepôt de données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97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Entrepôt de données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1 événement utilisateur = 1 enrichissement elasticsearch</a:t>
            </a:r>
          </a:p>
          <a:p>
            <a:endParaRPr lang="fr-FR" sz="400" dirty="0" smtClean="0"/>
          </a:p>
          <a:p>
            <a:endParaRPr lang="fr-FR" sz="400" dirty="0" smtClean="0"/>
          </a:p>
          <a:p>
            <a:r>
              <a:rPr lang="fr-FR" dirty="0" smtClean="0"/>
              <a:t>Il contient tout l’historique (peu être purgé pour garder une rétention acceptable)</a:t>
            </a:r>
          </a:p>
          <a:p>
            <a:pPr lvl="1"/>
            <a:endParaRPr lang="fr-FR" sz="400" dirty="0" smtClean="0"/>
          </a:p>
          <a:p>
            <a:pPr lvl="1"/>
            <a:endParaRPr lang="fr-FR" sz="400" dirty="0"/>
          </a:p>
          <a:p>
            <a:r>
              <a:rPr lang="fr-FR" dirty="0" smtClean="0"/>
              <a:t>Les données d’entrées sont enrichies pour être écrites : cette entrepôt peut donc servir a autre chose qu’aux indicateurs</a:t>
            </a:r>
          </a:p>
          <a:p>
            <a:endParaRPr lang="fr-FR" sz="400" dirty="0" smtClean="0"/>
          </a:p>
          <a:p>
            <a:endParaRPr lang="fr-FR" sz="400" dirty="0"/>
          </a:p>
          <a:p>
            <a:r>
              <a:rPr lang="fr-FR" dirty="0" smtClean="0"/>
              <a:t>Lors  d’</a:t>
            </a:r>
            <a:r>
              <a:rPr lang="fr-FR" dirty="0"/>
              <a:t>é</a:t>
            </a:r>
            <a:r>
              <a:rPr lang="fr-FR" dirty="0" smtClean="0"/>
              <a:t>volution du SI</a:t>
            </a:r>
          </a:p>
          <a:p>
            <a:pPr lvl="1"/>
            <a:r>
              <a:rPr lang="fr-FR" dirty="0" smtClean="0"/>
              <a:t>Si par exemple on renomme un composante ou une école</a:t>
            </a:r>
          </a:p>
          <a:p>
            <a:pPr lvl="1"/>
            <a:r>
              <a:rPr lang="fr-FR" dirty="0" smtClean="0"/>
              <a:t>Les données ayant enrichis 2 choix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46159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Infrastructures necessaires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77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Infrastructures </a:t>
            </a:r>
            <a:r>
              <a:rPr lang="en-US" dirty="0" smtClean="0"/>
              <a:t>necessaires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2748" y="1210097"/>
            <a:ext cx="8655540" cy="5246076"/>
          </a:xfrm>
        </p:spPr>
        <p:txBody>
          <a:bodyPr>
            <a:normAutofit/>
          </a:bodyPr>
          <a:lstStyle/>
          <a:p>
            <a:r>
              <a:rPr lang="fr-FR" dirty="0" smtClean="0"/>
              <a:t>Université de La Réunion</a:t>
            </a:r>
          </a:p>
          <a:p>
            <a:pPr lvl="2"/>
            <a:r>
              <a:rPr lang="fr-FR" sz="1600" dirty="0" smtClean="0"/>
              <a:t>VM1 : 1 </a:t>
            </a:r>
            <a:r>
              <a:rPr lang="fr-FR" sz="1600" dirty="0"/>
              <a:t>nœud e</a:t>
            </a:r>
            <a:r>
              <a:rPr lang="fr-FR" sz="1600" dirty="0" smtClean="0"/>
              <a:t>lasticsearch, </a:t>
            </a:r>
            <a:r>
              <a:rPr lang="fr-FR" sz="1600" dirty="0" err="1" smtClean="0"/>
              <a:t>logstash</a:t>
            </a:r>
            <a:r>
              <a:rPr lang="fr-FR" sz="1600" dirty="0"/>
              <a:t>, </a:t>
            </a:r>
            <a:r>
              <a:rPr lang="fr-FR" sz="1600" dirty="0" err="1" smtClean="0"/>
              <a:t>kibana</a:t>
            </a:r>
            <a:r>
              <a:rPr lang="fr-FR" sz="1600" dirty="0"/>
              <a:t> </a:t>
            </a:r>
            <a:r>
              <a:rPr lang="fr-FR" sz="1600" dirty="0" smtClean="0"/>
              <a:t>(4Go RAM</a:t>
            </a:r>
            <a:r>
              <a:rPr lang="fr-FR" sz="1600" dirty="0"/>
              <a:t>, 4 </a:t>
            </a:r>
            <a:r>
              <a:rPr lang="fr-FR" sz="1600" dirty="0" err="1" smtClean="0"/>
              <a:t>vCPU</a:t>
            </a:r>
            <a:r>
              <a:rPr lang="fr-FR" sz="1600" dirty="0"/>
              <a:t>, 100 Go </a:t>
            </a:r>
            <a:r>
              <a:rPr lang="fr-FR" sz="1600" dirty="0" smtClean="0"/>
              <a:t>disque)</a:t>
            </a:r>
          </a:p>
          <a:p>
            <a:pPr lvl="2"/>
            <a:endParaRPr lang="fr-FR" sz="400" b="1" dirty="0"/>
          </a:p>
          <a:p>
            <a:r>
              <a:rPr lang="fr-FR" dirty="0"/>
              <a:t>Université de Paris 1</a:t>
            </a:r>
          </a:p>
          <a:p>
            <a:pPr lvl="2"/>
            <a:r>
              <a:rPr lang="fr-FR" sz="1600" dirty="0"/>
              <a:t>VM1 : 1 nœud Elasticsearch, </a:t>
            </a:r>
            <a:r>
              <a:rPr lang="fr-FR" sz="1600" dirty="0" err="1"/>
              <a:t>logstash</a:t>
            </a:r>
            <a:r>
              <a:rPr lang="fr-FR" sz="1600" dirty="0"/>
              <a:t>, </a:t>
            </a:r>
            <a:r>
              <a:rPr lang="fr-FR" sz="1600" dirty="0" err="1"/>
              <a:t>kibana</a:t>
            </a:r>
            <a:r>
              <a:rPr lang="fr-FR" sz="1600" dirty="0"/>
              <a:t> (16G RAM, 8 </a:t>
            </a:r>
            <a:r>
              <a:rPr lang="fr-FR" sz="1600" dirty="0" err="1"/>
              <a:t>vCPU</a:t>
            </a:r>
            <a:r>
              <a:rPr lang="fr-FR" sz="1600" dirty="0"/>
              <a:t>, 156G disque</a:t>
            </a:r>
            <a:r>
              <a:rPr lang="fr-FR" sz="1600" dirty="0" smtClean="0"/>
              <a:t>)</a:t>
            </a:r>
          </a:p>
          <a:p>
            <a:pPr lvl="2"/>
            <a:endParaRPr lang="fr-FR" sz="400" dirty="0"/>
          </a:p>
          <a:p>
            <a:r>
              <a:rPr lang="fr-FR" dirty="0" smtClean="0"/>
              <a:t>Université </a:t>
            </a:r>
            <a:r>
              <a:rPr lang="fr-FR" dirty="0"/>
              <a:t>de Valenciennes </a:t>
            </a:r>
            <a:endParaRPr lang="fr-FR" dirty="0" smtClean="0"/>
          </a:p>
          <a:p>
            <a:pPr lvl="2"/>
            <a:r>
              <a:rPr lang="fr-FR" sz="1600" dirty="0" smtClean="0"/>
              <a:t>VM1 : </a:t>
            </a:r>
            <a:r>
              <a:rPr lang="fr-FR" sz="1600" dirty="0"/>
              <a:t>1 nœud </a:t>
            </a:r>
            <a:r>
              <a:rPr lang="fr-FR" sz="1600" dirty="0" smtClean="0"/>
              <a:t>elasticsearch (</a:t>
            </a:r>
            <a:r>
              <a:rPr lang="fr-FR" sz="1600" dirty="0"/>
              <a:t>8Go RAM , </a:t>
            </a:r>
            <a:r>
              <a:rPr lang="fr-FR" sz="1600" dirty="0" smtClean="0"/>
              <a:t>4 </a:t>
            </a:r>
            <a:r>
              <a:rPr lang="fr-FR" sz="1600" dirty="0" err="1" smtClean="0"/>
              <a:t>vCPU</a:t>
            </a:r>
            <a:r>
              <a:rPr lang="fr-FR" sz="1600" dirty="0" smtClean="0"/>
              <a:t>)</a:t>
            </a:r>
          </a:p>
          <a:p>
            <a:pPr lvl="2"/>
            <a:r>
              <a:rPr lang="fr-FR" sz="1600" dirty="0" smtClean="0"/>
              <a:t>VM2 : </a:t>
            </a:r>
            <a:r>
              <a:rPr lang="fr-FR" sz="1600" dirty="0" err="1" smtClean="0"/>
              <a:t>logstash</a:t>
            </a:r>
            <a:r>
              <a:rPr lang="fr-FR" sz="1600" dirty="0" smtClean="0"/>
              <a:t>, </a:t>
            </a:r>
            <a:r>
              <a:rPr lang="fr-FR" sz="1600" dirty="0" err="1" smtClean="0"/>
              <a:t>kibana</a:t>
            </a:r>
            <a:r>
              <a:rPr lang="fr-FR" sz="1600" dirty="0" smtClean="0"/>
              <a:t>, </a:t>
            </a:r>
            <a:r>
              <a:rPr lang="fr-FR" sz="1600" dirty="0"/>
              <a:t>1 nœud elasticsearch (8Go RAM , 4 </a:t>
            </a:r>
            <a:r>
              <a:rPr lang="fr-FR" sz="1600" dirty="0" err="1"/>
              <a:t>vCPU</a:t>
            </a:r>
            <a:r>
              <a:rPr lang="fr-FR" sz="1600" dirty="0"/>
              <a:t>)</a:t>
            </a:r>
          </a:p>
          <a:p>
            <a:pPr lvl="2"/>
            <a:r>
              <a:rPr lang="fr-FR" sz="1600" dirty="0" smtClean="0"/>
              <a:t>VM3 : </a:t>
            </a:r>
            <a:r>
              <a:rPr lang="fr-FR" sz="1600" dirty="0"/>
              <a:t>1 nœud </a:t>
            </a:r>
            <a:r>
              <a:rPr lang="fr-FR" sz="1600" dirty="0" smtClean="0"/>
              <a:t>elasticsearch </a:t>
            </a:r>
            <a:r>
              <a:rPr lang="fr-FR" sz="1600" dirty="0"/>
              <a:t>(8Go RAM , 4 </a:t>
            </a:r>
            <a:r>
              <a:rPr lang="fr-FR" sz="1600" dirty="0" err="1"/>
              <a:t>vCPU</a:t>
            </a:r>
            <a:r>
              <a:rPr lang="fr-FR" sz="1600" dirty="0" smtClean="0"/>
              <a:t>)</a:t>
            </a:r>
          </a:p>
          <a:p>
            <a:pPr lvl="2"/>
            <a:endParaRPr lang="fr-FR" sz="400" dirty="0"/>
          </a:p>
          <a:p>
            <a:pPr lvl="2"/>
            <a:endParaRPr lang="fr-FR" sz="400" dirty="0" smtClean="0"/>
          </a:p>
          <a:p>
            <a:r>
              <a:rPr lang="fr-FR" dirty="0" smtClean="0"/>
              <a:t>Université de Lorraine</a:t>
            </a:r>
          </a:p>
          <a:p>
            <a:pPr lvl="2"/>
            <a:r>
              <a:rPr lang="fr-FR" sz="1600" dirty="0" smtClean="0"/>
              <a:t>VM (1, 2 et 3) : </a:t>
            </a:r>
            <a:r>
              <a:rPr lang="fr-FR" sz="1600" dirty="0"/>
              <a:t>1 nœud elasticsearch </a:t>
            </a:r>
            <a:r>
              <a:rPr lang="fr-FR" sz="1600" dirty="0" smtClean="0"/>
              <a:t>(16Go RAM</a:t>
            </a:r>
            <a:r>
              <a:rPr lang="fr-FR" sz="1600" dirty="0"/>
              <a:t>, </a:t>
            </a:r>
            <a:r>
              <a:rPr lang="fr-FR" sz="1600" dirty="0" smtClean="0"/>
              <a:t>4 </a:t>
            </a:r>
            <a:r>
              <a:rPr lang="fr-FR" sz="1600" dirty="0" err="1" smtClean="0"/>
              <a:t>vCPU</a:t>
            </a:r>
            <a:r>
              <a:rPr lang="fr-FR" sz="1600"/>
              <a:t>, </a:t>
            </a:r>
            <a:r>
              <a:rPr lang="fr-FR" sz="1600" smtClean="0"/>
              <a:t>300 </a:t>
            </a:r>
            <a:r>
              <a:rPr lang="fr-FR" sz="1600" dirty="0" smtClean="0"/>
              <a:t>GO disque par serveur)</a:t>
            </a:r>
          </a:p>
          <a:p>
            <a:pPr lvl="2"/>
            <a:r>
              <a:rPr lang="fr-FR" sz="1600" dirty="0" smtClean="0"/>
              <a:t>VM4 : </a:t>
            </a:r>
            <a:r>
              <a:rPr lang="fr-FR" sz="1600" dirty="0" err="1" smtClean="0"/>
              <a:t>logstash</a:t>
            </a:r>
            <a:r>
              <a:rPr lang="fr-FR" sz="1600" dirty="0" smtClean="0"/>
              <a:t> </a:t>
            </a:r>
            <a:r>
              <a:rPr lang="fr-FR" sz="1600" dirty="0"/>
              <a:t>- </a:t>
            </a:r>
            <a:r>
              <a:rPr lang="fr-FR" sz="1600" dirty="0" err="1"/>
              <a:t>k</a:t>
            </a:r>
            <a:r>
              <a:rPr lang="fr-FR" sz="1600" dirty="0" err="1" smtClean="0"/>
              <a:t>ibana</a:t>
            </a:r>
            <a:r>
              <a:rPr lang="fr-FR" sz="1600" dirty="0" smtClean="0"/>
              <a:t> </a:t>
            </a:r>
            <a:r>
              <a:rPr lang="fr-FR" sz="1600" dirty="0"/>
              <a:t>- frontal </a:t>
            </a:r>
            <a:r>
              <a:rPr lang="fr-FR" sz="1600" dirty="0" smtClean="0"/>
              <a:t>(8Go </a:t>
            </a:r>
            <a:r>
              <a:rPr lang="fr-FR" sz="1600" dirty="0"/>
              <a:t>RAM, 4 </a:t>
            </a:r>
            <a:r>
              <a:rPr lang="fr-FR" sz="1600" dirty="0" err="1" smtClean="0"/>
              <a:t>vCPU</a:t>
            </a:r>
            <a:r>
              <a:rPr lang="fr-FR" sz="1600" dirty="0"/>
              <a:t>, </a:t>
            </a:r>
            <a:r>
              <a:rPr lang="fr-FR" sz="1600" dirty="0" smtClean="0"/>
              <a:t>53 Go disque(utilisé </a:t>
            </a:r>
            <a:r>
              <a:rPr lang="fr-FR" sz="1600" dirty="0"/>
              <a:t>par l'historique des fichier de logs </a:t>
            </a:r>
            <a:r>
              <a:rPr lang="fr-FR" sz="1600" dirty="0" smtClean="0"/>
              <a:t>d'entrées)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80896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Infrastructures </a:t>
            </a:r>
            <a:r>
              <a:rPr lang="en-US" dirty="0" smtClean="0"/>
              <a:t>necessaires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Infrastructure évolutive</a:t>
            </a:r>
          </a:p>
          <a:p>
            <a:pPr lvl="1"/>
            <a:r>
              <a:rPr lang="fr-FR" dirty="0" smtClean="0"/>
              <a:t>Elasticsearch est </a:t>
            </a:r>
            <a:r>
              <a:rPr lang="fr-FR" dirty="0" err="1" smtClean="0"/>
              <a:t>scalable</a:t>
            </a:r>
            <a:r>
              <a:rPr lang="fr-FR" dirty="0" smtClean="0"/>
              <a:t> (on peut ajouter des nœud au fur et à mesure)</a:t>
            </a:r>
          </a:p>
          <a:p>
            <a:pPr lvl="1"/>
            <a:r>
              <a:rPr lang="fr-FR" dirty="0" err="1" smtClean="0"/>
              <a:t>Logstash</a:t>
            </a:r>
            <a:r>
              <a:rPr lang="fr-FR" dirty="0" smtClean="0"/>
              <a:t> et </a:t>
            </a:r>
            <a:r>
              <a:rPr lang="fr-FR" dirty="0" err="1" smtClean="0"/>
              <a:t>kibana</a:t>
            </a:r>
            <a:r>
              <a:rPr lang="fr-FR" dirty="0" smtClean="0"/>
              <a:t> travaille en HTTP avec elasticsearch et son donc </a:t>
            </a:r>
            <a:r>
              <a:rPr lang="fr-FR" dirty="0" err="1" smtClean="0"/>
              <a:t>découpable</a:t>
            </a:r>
            <a:r>
              <a:rPr lang="fr-FR" dirty="0" smtClean="0"/>
              <a:t> après coup</a:t>
            </a:r>
          </a:p>
          <a:p>
            <a:pPr lvl="1"/>
            <a:endParaRPr lang="fr-FR" dirty="0"/>
          </a:p>
          <a:p>
            <a:r>
              <a:rPr lang="fr-FR" dirty="0" smtClean="0"/>
              <a:t>Infrastructure de démarrage</a:t>
            </a:r>
          </a:p>
          <a:p>
            <a:pPr lvl="1"/>
            <a:r>
              <a:rPr lang="fr-FR" dirty="0" smtClean="0"/>
              <a:t>2 VM</a:t>
            </a:r>
          </a:p>
          <a:p>
            <a:pPr lvl="1"/>
            <a:r>
              <a:rPr lang="fr-FR" dirty="0" smtClean="0"/>
              <a:t>8Go RAM, 4 </a:t>
            </a:r>
            <a:r>
              <a:rPr lang="fr-FR" dirty="0" err="1" smtClean="0"/>
              <a:t>vCPU</a:t>
            </a:r>
            <a:r>
              <a:rPr lang="fr-FR" dirty="0" smtClean="0"/>
              <a:t>, 100Go de disque par machine</a:t>
            </a:r>
          </a:p>
          <a:p>
            <a:pPr lvl="1"/>
            <a:r>
              <a:rPr lang="fr-FR" dirty="0" smtClean="0"/>
              <a:t>1 nœud elasticsearch sur chaque machine</a:t>
            </a:r>
          </a:p>
          <a:p>
            <a:pPr lvl="1"/>
            <a:r>
              <a:rPr lang="fr-FR" dirty="0" err="1" smtClean="0"/>
              <a:t>Logstash</a:t>
            </a:r>
            <a:r>
              <a:rPr lang="fr-FR" dirty="0" smtClean="0"/>
              <a:t> sur une des VM</a:t>
            </a:r>
          </a:p>
          <a:p>
            <a:pPr lvl="1"/>
            <a:r>
              <a:rPr lang="fr-FR" dirty="0" err="1" smtClean="0"/>
              <a:t>Kibana</a:t>
            </a:r>
            <a:r>
              <a:rPr lang="fr-FR" dirty="0" smtClean="0"/>
              <a:t> sur l’autre VM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13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/>
              <a:t>Présentation du </a:t>
            </a:r>
            <a:r>
              <a:rPr lang="fr-FR" altLang="fr-FR" dirty="0" smtClean="0"/>
              <a:t>projet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6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</a:t>
            </a:r>
            <a:br>
              <a:rPr lang="fr-FR" dirty="0" smtClean="0"/>
            </a:br>
            <a:r>
              <a:rPr lang="fr-FR" dirty="0" smtClean="0"/>
              <a:t>de </a:t>
            </a:r>
            <a:r>
              <a:rPr lang="fr-FR" dirty="0"/>
              <a:t>tableaux de bord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2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</a:t>
            </a:r>
            <a:r>
              <a:rPr lang="fr-FR" dirty="0"/>
              <a:t>de tableaux de bord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Exemple de tableau de bord Université de Lorraine</a:t>
            </a:r>
          </a:p>
          <a:p>
            <a:pPr lvl="1"/>
            <a:r>
              <a:rPr lang="fr-FR" dirty="0" smtClean="0"/>
              <a:t>Système d’authentification (CAS)</a:t>
            </a:r>
          </a:p>
          <a:p>
            <a:pPr lvl="1"/>
            <a:r>
              <a:rPr lang="fr-FR" dirty="0"/>
              <a:t>LMS (Moodle)</a:t>
            </a:r>
          </a:p>
          <a:p>
            <a:pPr lvl="1"/>
            <a:r>
              <a:rPr lang="fr-FR" dirty="0" smtClean="0"/>
              <a:t>Doc-</a:t>
            </a:r>
            <a:r>
              <a:rPr lang="fr-FR" dirty="0" err="1" smtClean="0"/>
              <a:t>élec</a:t>
            </a:r>
            <a:r>
              <a:rPr lang="fr-FR" dirty="0" smtClean="0"/>
              <a:t> (</a:t>
            </a:r>
            <a:r>
              <a:rPr lang="fr-FR" dirty="0" err="1" smtClean="0"/>
              <a:t>eZPaarse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WIFI (Cisco Prime + Radius)</a:t>
            </a:r>
          </a:p>
          <a:p>
            <a:pPr lvl="1"/>
            <a:r>
              <a:rPr lang="fr-FR" dirty="0" smtClean="0"/>
              <a:t>Messagerie (</a:t>
            </a:r>
            <a:r>
              <a:rPr lang="fr-FR" dirty="0" err="1" smtClean="0"/>
              <a:t>Zimbra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Solution de drive (</a:t>
            </a:r>
            <a:r>
              <a:rPr lang="fr-FR" dirty="0" err="1" smtClean="0"/>
              <a:t>Owncloud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Vision général</a:t>
            </a:r>
          </a:p>
          <a:p>
            <a:pPr lvl="1"/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ENT (détails techniques)</a:t>
            </a:r>
          </a:p>
          <a:p>
            <a:pPr lvl="1"/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Fédération d’identité (</a:t>
            </a:r>
            <a:r>
              <a:rPr lang="fr-FR" i="1" dirty="0" err="1" smtClean="0">
                <a:solidFill>
                  <a:schemeClr val="bg1">
                    <a:lumMod val="50000"/>
                  </a:schemeClr>
                </a:solidFill>
              </a:rPr>
              <a:t>Shibboleth</a:t>
            </a:r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 – en cours)</a:t>
            </a:r>
          </a:p>
          <a:p>
            <a:pPr lvl="1"/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Helpdesk (à venir)</a:t>
            </a:r>
          </a:p>
          <a:p>
            <a:pPr lvl="1"/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Application mobile </a:t>
            </a:r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(à venir</a:t>
            </a:r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/>
            <a:endParaRPr lang="fr-FR" dirty="0" smtClean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443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</a:t>
            </a:r>
            <a:r>
              <a:rPr lang="fr-FR" dirty="0"/>
              <a:t>de tableaux de bord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63769" y="1230924"/>
            <a:ext cx="8655540" cy="5246076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fr-FR" dirty="0" smtClean="0"/>
          </a:p>
          <a:p>
            <a:r>
              <a:rPr lang="fr-FR" dirty="0" smtClean="0"/>
              <a:t>Démonstration en live</a:t>
            </a:r>
          </a:p>
          <a:p>
            <a:pPr lvl="1"/>
            <a:r>
              <a:rPr lang="fr-FR" dirty="0" smtClean="0"/>
              <a:t>Parcours de différent tableaux de bord</a:t>
            </a:r>
          </a:p>
          <a:p>
            <a:pPr lvl="1"/>
            <a:r>
              <a:rPr lang="fr-FR" dirty="0" smtClean="0"/>
              <a:t>Changer les périodes temporels</a:t>
            </a:r>
          </a:p>
          <a:p>
            <a:pPr lvl="1"/>
            <a:r>
              <a:rPr lang="fr-FR" dirty="0" err="1" smtClean="0"/>
              <a:t>Re</a:t>
            </a:r>
            <a:r>
              <a:rPr lang="fr-FR" dirty="0"/>
              <a:t>-</a:t>
            </a:r>
            <a:r>
              <a:rPr lang="fr-FR" dirty="0" smtClean="0"/>
              <a:t>filtrer un tableaux de bords sur une population ou sur un service</a:t>
            </a:r>
          </a:p>
          <a:p>
            <a:pPr lvl="1"/>
            <a:r>
              <a:rPr lang="fr-FR" dirty="0" smtClean="0"/>
              <a:t>Focus sur la provenance de l’utilisateur (issue des groupement d’IP)</a:t>
            </a:r>
          </a:p>
          <a:p>
            <a:pPr lvl="1"/>
            <a:r>
              <a:rPr lang="fr-FR" dirty="0" smtClean="0"/>
              <a:t>Focus sur les localisations WIFI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66045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Réalisation de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tableau </a:t>
            </a:r>
            <a:r>
              <a:rPr lang="fr-FR" dirty="0"/>
              <a:t>de bord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6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Réalisation de tableau de bord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dirty="0" smtClean="0"/>
          </a:p>
          <a:p>
            <a:r>
              <a:rPr lang="fr-FR" dirty="0" smtClean="0"/>
              <a:t>Démonstration en live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7035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Compétences et profils nécessaires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0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Compétences et profils nécessaires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ASR</a:t>
            </a:r>
          </a:p>
          <a:p>
            <a:pPr lvl="1"/>
            <a:r>
              <a:rPr lang="fr-FR" dirty="0" smtClean="0"/>
              <a:t>Installation de VM</a:t>
            </a:r>
          </a:p>
          <a:p>
            <a:pPr lvl="1"/>
            <a:r>
              <a:rPr lang="fr-FR" altLang="fr-FR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Installation, paramétrage, monitoring de </a:t>
            </a:r>
            <a:r>
              <a:rPr lang="fr-FR" altLang="fr-FR" dirty="0" smtClean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l’infrastructure</a:t>
            </a:r>
          </a:p>
          <a:p>
            <a:pPr lvl="1"/>
            <a:r>
              <a:rPr lang="fr-FR" altLang="fr-FR" dirty="0" smtClean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Mise </a:t>
            </a:r>
            <a:r>
              <a:rPr lang="fr-FR" altLang="fr-FR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en place de récupération des logs </a:t>
            </a:r>
            <a:r>
              <a:rPr lang="fr-FR" altLang="fr-FR" dirty="0" smtClean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applicatifs</a:t>
            </a:r>
            <a:endParaRPr lang="fr-FR" altLang="fr-FR" dirty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/>
            <a:endParaRPr lang="fr-FR" sz="800" dirty="0" smtClean="0"/>
          </a:p>
          <a:p>
            <a:r>
              <a:rPr lang="fr-FR" dirty="0" smtClean="0"/>
              <a:t>Intégrateur</a:t>
            </a:r>
          </a:p>
          <a:p>
            <a:pPr lvl="1"/>
            <a:r>
              <a:rPr lang="fr-FR" dirty="0" smtClean="0"/>
              <a:t>Adaptation de configuration </a:t>
            </a:r>
            <a:r>
              <a:rPr lang="fr-FR" dirty="0" err="1" smtClean="0"/>
              <a:t>Logstash</a:t>
            </a:r>
            <a:r>
              <a:rPr lang="fr-FR" dirty="0" smtClean="0"/>
              <a:t> pour enrichir l’entrepôt</a:t>
            </a:r>
          </a:p>
          <a:p>
            <a:pPr lvl="1"/>
            <a:r>
              <a:rPr lang="fr-FR" dirty="0"/>
              <a:t>Création </a:t>
            </a:r>
            <a:r>
              <a:rPr lang="fr-FR" dirty="0" smtClean="0"/>
              <a:t>d’indicateur et </a:t>
            </a:r>
            <a:r>
              <a:rPr lang="fr-FR" dirty="0"/>
              <a:t>tableaux de </a:t>
            </a:r>
            <a:r>
              <a:rPr lang="fr-FR" dirty="0" smtClean="0"/>
              <a:t>bord</a:t>
            </a:r>
          </a:p>
          <a:p>
            <a:pPr lvl="1"/>
            <a:endParaRPr lang="fr-FR" sz="800" dirty="0"/>
          </a:p>
          <a:p>
            <a:r>
              <a:rPr lang="fr-FR" dirty="0" smtClean="0"/>
              <a:t>Architecte</a:t>
            </a:r>
          </a:p>
          <a:p>
            <a:pPr lvl="1"/>
            <a:r>
              <a:rPr lang="fr-FR" altLang="fr-FR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Réflexions sur le SI et les attributs </a:t>
            </a:r>
            <a:r>
              <a:rPr lang="fr-FR" altLang="fr-FR" dirty="0" smtClean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nécessaires</a:t>
            </a:r>
          </a:p>
          <a:p>
            <a:pPr lvl="1"/>
            <a:r>
              <a:rPr lang="fr-FR" altLang="fr-FR" dirty="0">
                <a:solidFill>
                  <a:schemeClr val="tx1"/>
                </a:solidFill>
                <a:latin typeface="Verdana" pitchFamily="34" charset="0"/>
                <a:cs typeface="DejaVu Sans" pitchFamily="34" charset="0"/>
              </a:rPr>
              <a:t>Réflexions sur les indicateurs nécessaires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55493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Compétences et profils nécessaires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fr-FR" dirty="0"/>
          </a:p>
          <a:p>
            <a:r>
              <a:rPr lang="fr-FR" dirty="0" smtClean="0"/>
              <a:t>Investissement - démarrage</a:t>
            </a:r>
          </a:p>
          <a:p>
            <a:pPr lvl="1"/>
            <a:r>
              <a:rPr lang="fr-FR" dirty="0" smtClean="0"/>
              <a:t>1/3 ETP IGE : profil infrastructure</a:t>
            </a:r>
          </a:p>
          <a:p>
            <a:pPr lvl="1"/>
            <a:r>
              <a:rPr lang="fr-FR" dirty="0" smtClean="0"/>
              <a:t>2/3 ETP IGE : profil intégrateur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r>
              <a:rPr lang="fr-FR" dirty="0"/>
              <a:t>Investissement </a:t>
            </a:r>
            <a:r>
              <a:rPr lang="fr-FR" dirty="0" smtClean="0"/>
              <a:t>- courant</a:t>
            </a:r>
            <a:endParaRPr lang="fr-FR" dirty="0"/>
          </a:p>
          <a:p>
            <a:pPr lvl="1"/>
            <a:r>
              <a:rPr lang="fr-FR" dirty="0" smtClean="0"/>
              <a:t>1/10 </a:t>
            </a:r>
            <a:r>
              <a:rPr lang="fr-FR" dirty="0"/>
              <a:t>ETP IGE : profil infrastructure</a:t>
            </a:r>
          </a:p>
          <a:p>
            <a:pPr lvl="2"/>
            <a:r>
              <a:rPr lang="fr-FR" dirty="0" smtClean="0"/>
              <a:t>gestion des logs, mise à jour logiciel, …</a:t>
            </a:r>
            <a:endParaRPr lang="fr-FR" dirty="0"/>
          </a:p>
          <a:p>
            <a:pPr lvl="1"/>
            <a:r>
              <a:rPr lang="fr-FR" dirty="0" smtClean="0"/>
              <a:t>1/4 </a:t>
            </a:r>
            <a:r>
              <a:rPr lang="fr-FR" dirty="0"/>
              <a:t>ETP IGE : profil intégrateur</a:t>
            </a:r>
          </a:p>
          <a:p>
            <a:pPr lvl="2"/>
            <a:r>
              <a:rPr lang="fr-FR" dirty="0" smtClean="0"/>
              <a:t>nouvelles sources de donnée</a:t>
            </a:r>
          </a:p>
          <a:p>
            <a:pPr lvl="2"/>
            <a:r>
              <a:rPr lang="fr-FR" dirty="0" smtClean="0"/>
              <a:t>Nouveaux tableau de bord</a:t>
            </a:r>
            <a:endParaRPr lang="fr-FR" dirty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319921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Démarche projet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3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Démarche projet</a:t>
            </a:r>
            <a:endParaRPr lang="fr-FR" dirty="0"/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625844560"/>
              </p:ext>
            </p:extLst>
          </p:nvPr>
        </p:nvGraphicFramePr>
        <p:xfrm>
          <a:off x="76374" y="1482816"/>
          <a:ext cx="896012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277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Présentation</a:t>
            </a:r>
            <a:r>
              <a:rPr lang="en-US" smtClean="0"/>
              <a:t> du </a:t>
            </a:r>
            <a:r>
              <a:rPr lang="en-US" err="1" smtClean="0"/>
              <a:t>projet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smtClean="0"/>
          </a:p>
          <a:p>
            <a:pPr lvl="3"/>
            <a:endParaRPr lang="fr-FR"/>
          </a:p>
          <a:p>
            <a:pPr lvl="1"/>
            <a:endParaRPr lang="fr-FR"/>
          </a:p>
          <a:p>
            <a:pPr lvl="1"/>
            <a:endParaRPr lang="fr-FR"/>
          </a:p>
          <a:p>
            <a:pPr lvl="1"/>
            <a:endParaRPr lang="fr-FR" sz="1600" b="1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Font typeface="Wingdings" charset="2"/>
              <a:buNone/>
            </a:pPr>
            <a:endParaRPr lang="fr-FR" dirty="0" smtClean="0"/>
          </a:p>
          <a:p>
            <a:pPr>
              <a:buSzPct val="45000"/>
              <a:defRPr/>
            </a:pPr>
            <a:r>
              <a:rPr lang="fr-FR" altLang="fr-FR" sz="2000" dirty="0">
                <a:solidFill>
                  <a:srgbClr val="002060"/>
                </a:solidFill>
              </a:rPr>
              <a:t>AGIMUS : Application de </a:t>
            </a:r>
            <a:r>
              <a:rPr lang="fr-FR" altLang="fr-FR" sz="2000" dirty="0" smtClean="0">
                <a:solidFill>
                  <a:srgbClr val="002060"/>
                </a:solidFill>
              </a:rPr>
              <a:t>Gestion d’Indicateurs </a:t>
            </a:r>
            <a:r>
              <a:rPr lang="fr-FR" altLang="fr-FR" sz="2000" dirty="0">
                <a:solidFill>
                  <a:srgbClr val="002060"/>
                </a:solidFill>
              </a:rPr>
              <a:t>de </a:t>
            </a:r>
            <a:r>
              <a:rPr lang="fr-FR" altLang="fr-FR" sz="2000" dirty="0" smtClean="0">
                <a:solidFill>
                  <a:srgbClr val="002060"/>
                </a:solidFill>
              </a:rPr>
              <a:t>Mesure </a:t>
            </a:r>
            <a:r>
              <a:rPr lang="fr-FR" altLang="fr-FR" sz="2000" dirty="0">
                <a:solidFill>
                  <a:srgbClr val="002060"/>
                </a:solidFill>
              </a:rPr>
              <a:t>des </a:t>
            </a:r>
            <a:r>
              <a:rPr lang="fr-FR" altLang="fr-FR" sz="2000" dirty="0" smtClean="0">
                <a:solidFill>
                  <a:srgbClr val="002060"/>
                </a:solidFill>
              </a:rPr>
              <a:t>Usages </a:t>
            </a:r>
            <a:r>
              <a:rPr lang="fr-FR" altLang="fr-FR" sz="2000" dirty="0">
                <a:solidFill>
                  <a:srgbClr val="002060"/>
                </a:solidFill>
              </a:rPr>
              <a:t>des </a:t>
            </a:r>
            <a:r>
              <a:rPr lang="fr-FR" altLang="fr-FR" sz="2000" dirty="0" smtClean="0">
                <a:solidFill>
                  <a:srgbClr val="002060"/>
                </a:solidFill>
              </a:rPr>
              <a:t>Services numériques</a:t>
            </a:r>
            <a:endParaRPr lang="fr-FR" altLang="fr-FR" sz="2000" dirty="0">
              <a:solidFill>
                <a:srgbClr val="002060"/>
              </a:solidFill>
            </a:endParaRPr>
          </a:p>
          <a:p>
            <a:pPr marL="0" indent="0">
              <a:buSzPct val="45000"/>
              <a:buNone/>
              <a:defRPr/>
            </a:pPr>
            <a:endParaRPr 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SzPct val="45000"/>
              <a:buNone/>
              <a:defRPr/>
            </a:pP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SzPct val="45000"/>
              <a:buNone/>
              <a:defRPr/>
            </a:pP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AGIMUS-NG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une plateforme </a:t>
            </a: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</a:t>
            </a:r>
          </a:p>
          <a:p>
            <a:pPr marL="0" indent="0" algn="ctr">
              <a:buSzPct val="45000"/>
              <a:buNone/>
              <a:defRPr/>
            </a:pP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permet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d'utiliser les fichiers de traces </a:t>
            </a:r>
            <a:endParaRPr lang="fr-FR" b="1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SzPct val="45000"/>
              <a:buNone/>
              <a:defRPr/>
            </a:pP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système d'information </a:t>
            </a: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afin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endParaRPr lang="fr-FR" b="1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SzPct val="45000"/>
              <a:buNone/>
              <a:defRPr/>
            </a:pP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produire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entrepôt de </a:t>
            </a: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données pour </a:t>
            </a:r>
          </a:p>
          <a:p>
            <a:pPr marL="0" indent="0" algn="ctr">
              <a:buSzPct val="45000"/>
              <a:buNone/>
              <a:defRPr/>
            </a:pP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produire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fr-FR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indicateurs 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statistiques  d'usage des services numériques</a:t>
            </a:r>
          </a:p>
          <a:p>
            <a:pPr lvl="1"/>
            <a:endParaRPr lang="fr-FR" dirty="0" smtClean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29982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63525" y="1230313"/>
            <a:ext cx="86550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r>
              <a:rPr lang="fr-FR" altLang="fr-FR" sz="2800" dirty="0" smtClean="0">
                <a:solidFill>
                  <a:srgbClr val="1D71B8"/>
                </a:solidFill>
                <a:latin typeface="Verdana" pitchFamily="34" charset="0"/>
              </a:rPr>
              <a:t>Questions ?</a:t>
            </a:r>
          </a:p>
          <a:p>
            <a:pPr algn="ctr" eaLnBrk="1" hangingPunct="1">
              <a:spcBef>
                <a:spcPct val="0"/>
              </a:spcBef>
              <a:buClr>
                <a:srgbClr val="E30F47"/>
              </a:buClr>
              <a:buSzPct val="70000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marL="342900" indent="-3429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marL="342900" indent="-342900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2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  <a:p>
            <a:pPr lvl="1" eaLnBrk="1" hangingPunct="1">
              <a:spcBef>
                <a:spcPct val="0"/>
              </a:spcBef>
              <a:buClr>
                <a:srgbClr val="E30F47"/>
              </a:buClr>
              <a:buSzPct val="70000"/>
              <a:buFont typeface="Wingdings" pitchFamily="2" charset="2"/>
              <a:buChar char=""/>
              <a:defRPr/>
            </a:pPr>
            <a:endParaRPr lang="fr-FR" altLang="fr-FR" sz="2000" dirty="0" smtClean="0">
              <a:solidFill>
                <a:schemeClr val="tx1"/>
              </a:solidFill>
              <a:latin typeface="Verdana" pitchFamily="34" charset="0"/>
              <a:cs typeface="DejaVu Sans" pitchFamily="34" charset="0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869376"/>
              </p:ext>
            </p:extLst>
          </p:nvPr>
        </p:nvGraphicFramePr>
        <p:xfrm>
          <a:off x="179388" y="2996270"/>
          <a:ext cx="8739187" cy="2666857"/>
        </p:xfrm>
        <a:graphic>
          <a:graphicData uri="http://schemas.openxmlformats.org/drawingml/2006/table">
            <a:tbl>
              <a:tblPr/>
              <a:tblGrid>
                <a:gridCol w="2304289"/>
                <a:gridCol w="6434898"/>
              </a:tblGrid>
              <a:tr h="783906"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effectLst/>
                      </a:endParaRPr>
                    </a:p>
                  </a:txBody>
                  <a:tcPr marL="91441" marR="91441"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effectLst/>
                        </a:rPr>
                        <a:t>https://www.esup-portail.org/wiki/x/DQCfFg</a:t>
                      </a:r>
                      <a:endParaRPr lang="fr-FR" sz="1800" dirty="0">
                        <a:effectLst/>
                      </a:endParaRPr>
                    </a:p>
                  </a:txBody>
                  <a:tcPr marL="91441" marR="91441"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2306"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effectLst/>
                      </a:endParaRPr>
                    </a:p>
                  </a:txBody>
                  <a:tcPr marL="91441" marR="91441"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effectLst/>
                        </a:rPr>
                        <a:t>https</a:t>
                      </a:r>
                      <a:r>
                        <a:rPr lang="fr-FR" sz="1800" dirty="0">
                          <a:effectLst/>
                        </a:rPr>
                        <a:t>://github.com/EsupPortail/agimus-ng</a:t>
                      </a:r>
                    </a:p>
                  </a:txBody>
                  <a:tcPr marL="91441" marR="91441"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0645"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effectLst/>
                      </a:endParaRPr>
                    </a:p>
                  </a:txBody>
                  <a:tcPr marL="91441" marR="91441"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effectLst/>
                        </a:rPr>
                        <a:t>https</a:t>
                      </a:r>
                      <a:r>
                        <a:rPr lang="fr-FR" sz="1800" dirty="0">
                          <a:effectLst/>
                        </a:rPr>
                        <a:t>://listes.esup-portail.org/sympa/info/esup-utilisateurs</a:t>
                      </a:r>
                    </a:p>
                  </a:txBody>
                  <a:tcPr marL="91441" marR="91441" marT="45733" marB="457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34938" y="1773238"/>
            <a:ext cx="89122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Pour </a:t>
            </a:r>
            <a:r>
              <a:rPr lang="en-GB" altLang="fr-FR" b="1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participer</a:t>
            </a:r>
            <a: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altLang="fr-FR" b="1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</a:t>
            </a:r>
            <a: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poser </a:t>
            </a:r>
            <a:r>
              <a:rPr lang="en-GB" altLang="fr-FR" b="1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vos</a:t>
            </a:r>
            <a: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questions </a:t>
            </a:r>
            <a:b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altLang="fr-FR" b="1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vous</a:t>
            </a:r>
            <a: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altLang="fr-FR" b="1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pouvez</a:t>
            </a:r>
            <a: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nous </a:t>
            </a:r>
            <a:r>
              <a:rPr lang="en-GB" altLang="fr-FR" b="1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contacter</a:t>
            </a:r>
            <a:r>
              <a:rPr lang="en-GB" altLang="fr-FR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sur esup-utilisateurs@esup-portail.org</a:t>
            </a:r>
            <a:endParaRPr lang="en-GB" altLang="fr-FR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  <a:hlinkClick r:id="rId2"/>
            </a:endParaRPr>
          </a:p>
        </p:txBody>
      </p:sp>
      <p:pic>
        <p:nvPicPr>
          <p:cNvPr id="10" name="Picture 2" descr="https://assets-cdn.github.com/images/modules/logos_page/GitHub-Mark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863045"/>
            <a:ext cx="674687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https://www.sympa.org/_media/logo_sympa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49" y="4799669"/>
            <a:ext cx="9001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3093107"/>
            <a:ext cx="127000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86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Présentation</a:t>
            </a:r>
            <a:r>
              <a:rPr lang="en-US" smtClean="0"/>
              <a:t> du </a:t>
            </a:r>
            <a:r>
              <a:rPr lang="en-US" err="1" smtClean="0"/>
              <a:t>projet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dirty="0" smtClean="0"/>
          </a:p>
          <a:p>
            <a:r>
              <a:rPr lang="fr-FR" altLang="fr-FR" dirty="0" smtClean="0">
                <a:solidFill>
                  <a:srgbClr val="002060"/>
                </a:solidFill>
              </a:rPr>
              <a:t>Principes de base</a:t>
            </a:r>
          </a:p>
          <a:p>
            <a:endParaRPr lang="fr-FR" altLang="fr-FR" dirty="0">
              <a:solidFill>
                <a:srgbClr val="002060"/>
              </a:solidFill>
            </a:endParaRPr>
          </a:p>
          <a:p>
            <a:pPr marL="636588" lvl="1" indent="-457200">
              <a:buFontTx/>
              <a:buAutoNum type="arabicPeriod"/>
            </a:pPr>
            <a:r>
              <a:rPr lang="fr-FR" altLang="fr-FR" dirty="0" smtClean="0"/>
              <a:t>Anonymisation des événements</a:t>
            </a:r>
          </a:p>
          <a:p>
            <a:pPr marL="636588" lvl="1" indent="-457200">
              <a:buFontTx/>
              <a:buAutoNum type="arabicPeriod"/>
            </a:pPr>
            <a:r>
              <a:rPr lang="fr-FR" altLang="fr-FR" dirty="0"/>
              <a:t>E</a:t>
            </a:r>
            <a:r>
              <a:rPr lang="fr-FR" altLang="fr-FR" dirty="0" smtClean="0"/>
              <a:t>nrichissement multi-dimensions </a:t>
            </a:r>
            <a:r>
              <a:rPr lang="fr-FR" altLang="fr-FR" dirty="0"/>
              <a:t>: </a:t>
            </a:r>
            <a:r>
              <a:rPr lang="fr-FR" altLang="fr-FR" dirty="0" smtClean="0"/>
              <a:t>statut, niveau </a:t>
            </a:r>
            <a:r>
              <a:rPr lang="fr-FR" altLang="fr-FR" dirty="0"/>
              <a:t>de diplôme, </a:t>
            </a:r>
            <a:r>
              <a:rPr lang="fr-FR" altLang="fr-FR" dirty="0" smtClean="0"/>
              <a:t>disciplines,…</a:t>
            </a:r>
          </a:p>
          <a:p>
            <a:pPr marL="636588" lvl="1" indent="-457200">
              <a:buFontTx/>
              <a:buAutoNum type="arabicPeriod"/>
            </a:pPr>
            <a:r>
              <a:rPr lang="fr-FR" altLang="fr-FR" dirty="0" smtClean="0"/>
              <a:t>Collecte </a:t>
            </a:r>
            <a:r>
              <a:rPr lang="fr-FR" altLang="fr-FR" dirty="0"/>
              <a:t>des données d’usage des services au niveau d’un établissement</a:t>
            </a:r>
          </a:p>
          <a:p>
            <a:pPr marL="636588" lvl="1" indent="-457200">
              <a:buFontTx/>
              <a:buAutoNum type="arabicPeriod"/>
            </a:pPr>
            <a:r>
              <a:rPr lang="fr-FR" altLang="fr-FR" dirty="0"/>
              <a:t>Traitement </a:t>
            </a:r>
            <a:r>
              <a:rPr lang="fr-FR" altLang="fr-FR" dirty="0" smtClean="0"/>
              <a:t>et stockage de </a:t>
            </a:r>
            <a:r>
              <a:rPr lang="fr-FR" altLang="fr-FR" dirty="0"/>
              <a:t>ces </a:t>
            </a:r>
            <a:r>
              <a:rPr lang="fr-FR" altLang="fr-FR" dirty="0" smtClean="0"/>
              <a:t>données</a:t>
            </a:r>
          </a:p>
          <a:p>
            <a:pPr marL="636588" lvl="1" indent="-457200">
              <a:buFontTx/>
              <a:buAutoNum type="arabicPeriod"/>
            </a:pPr>
            <a:r>
              <a:rPr lang="fr-FR" altLang="fr-FR" dirty="0" smtClean="0"/>
              <a:t>Restitution sous forme graphique</a:t>
            </a:r>
            <a:endParaRPr lang="fr-FR" altLang="fr-FR" dirty="0"/>
          </a:p>
          <a:p>
            <a:pPr marL="636588" lvl="1" indent="-457200">
              <a:buFontTx/>
              <a:buAutoNum type="arabicPeriod"/>
            </a:pPr>
            <a:endParaRPr lang="fr-FR" alt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00835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Présentation</a:t>
            </a:r>
            <a:r>
              <a:rPr lang="en-US" smtClean="0"/>
              <a:t> du </a:t>
            </a:r>
            <a:r>
              <a:rPr lang="en-US" err="1" smtClean="0"/>
              <a:t>projet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lvl="1" indent="0">
              <a:buNone/>
            </a:pPr>
            <a:endParaRPr lang="fr-FR" altLang="fr-FR" dirty="0"/>
          </a:p>
          <a:p>
            <a:r>
              <a:rPr lang="fr-FR" altLang="fr-FR" dirty="0" smtClean="0">
                <a:solidFill>
                  <a:srgbClr val="002060"/>
                </a:solidFill>
              </a:rPr>
              <a:t>Première version début 2000 : utilisation de XITI</a:t>
            </a:r>
          </a:p>
          <a:p>
            <a:pPr lvl="1"/>
            <a:r>
              <a:rPr lang="fr-FR" altLang="fr-FR" sz="1800" dirty="0" smtClean="0">
                <a:solidFill>
                  <a:srgbClr val="002060"/>
                </a:solidFill>
              </a:rPr>
              <a:t>Rejet de la communauté car trop intrusif</a:t>
            </a:r>
          </a:p>
          <a:p>
            <a:endParaRPr lang="fr-FR" altLang="fr-FR" dirty="0" smtClean="0">
              <a:solidFill>
                <a:srgbClr val="002060"/>
              </a:solidFill>
            </a:endParaRPr>
          </a:p>
          <a:p>
            <a:r>
              <a:rPr lang="fr-FR" altLang="fr-FR" dirty="0" smtClean="0">
                <a:solidFill>
                  <a:srgbClr val="002060"/>
                </a:solidFill>
              </a:rPr>
              <a:t>Seconde version open source</a:t>
            </a:r>
          </a:p>
          <a:p>
            <a:pPr lvl="1"/>
            <a:r>
              <a:rPr lang="fr-FR" altLang="fr-FR" dirty="0" smtClean="0">
                <a:solidFill>
                  <a:srgbClr val="002060"/>
                </a:solidFill>
              </a:rPr>
              <a:t>Marché </a:t>
            </a:r>
            <a:r>
              <a:rPr lang="fr-FR" altLang="fr-FR" dirty="0">
                <a:solidFill>
                  <a:srgbClr val="002060"/>
                </a:solidFill>
              </a:rPr>
              <a:t>public </a:t>
            </a:r>
            <a:r>
              <a:rPr lang="fr-FR" altLang="fr-FR" dirty="0" smtClean="0">
                <a:solidFill>
                  <a:srgbClr val="002060"/>
                </a:solidFill>
              </a:rPr>
              <a:t>2009-2011</a:t>
            </a:r>
            <a:endParaRPr lang="fr-FR" altLang="fr-FR" dirty="0">
              <a:solidFill>
                <a:srgbClr val="002060"/>
              </a:solidFill>
            </a:endParaRPr>
          </a:p>
          <a:p>
            <a:pPr lvl="1"/>
            <a:r>
              <a:rPr lang="fr-FR" altLang="fr-FR" dirty="0">
                <a:solidFill>
                  <a:srgbClr val="002060"/>
                </a:solidFill>
              </a:rPr>
              <a:t>Déploiement (autre marché public 2012-2013</a:t>
            </a:r>
            <a:r>
              <a:rPr lang="fr-FR" alt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Troisième version en 2013 </a:t>
            </a:r>
          </a:p>
          <a:p>
            <a:pPr lvl="1"/>
            <a:r>
              <a:rPr lang="fr-FR" dirty="0" smtClean="0"/>
              <a:t>reprise par ESUP-Portail pour le Ministère</a:t>
            </a:r>
          </a:p>
          <a:p>
            <a:pPr lvl="1"/>
            <a:r>
              <a:rPr lang="fr-FR" dirty="0" smtClean="0"/>
              <a:t>Création de AGIMUS-NG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398525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Présentation</a:t>
            </a:r>
            <a:r>
              <a:rPr lang="en-US" smtClean="0"/>
              <a:t> du </a:t>
            </a:r>
            <a:r>
              <a:rPr lang="en-US" err="1" smtClean="0"/>
              <a:t>projet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smtClean="0"/>
          </a:p>
          <a:p>
            <a:pPr lvl="3"/>
            <a:endParaRPr lang="fr-FR"/>
          </a:p>
          <a:p>
            <a:pPr lvl="1"/>
            <a:endParaRPr lang="fr-FR"/>
          </a:p>
          <a:p>
            <a:pPr lvl="1"/>
            <a:endParaRPr lang="fr-FR"/>
          </a:p>
          <a:p>
            <a:pPr lvl="1"/>
            <a:endParaRPr lang="fr-FR" sz="1600" b="1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Groupe </a:t>
            </a:r>
            <a:r>
              <a:rPr lang="fr-FR" dirty="0"/>
              <a:t>de </a:t>
            </a:r>
            <a:r>
              <a:rPr lang="fr-FR" dirty="0" smtClean="0"/>
              <a:t>travail national : 8 </a:t>
            </a:r>
            <a:r>
              <a:rPr lang="fr-FR" dirty="0"/>
              <a:t>établissements</a:t>
            </a:r>
          </a:p>
          <a:p>
            <a:pPr marL="514350" lvl="1" indent="0">
              <a:buNone/>
            </a:pPr>
            <a:endParaRPr lang="fr-FR" sz="1200" dirty="0"/>
          </a:p>
          <a:p>
            <a:r>
              <a:rPr lang="fr-FR" dirty="0"/>
              <a:t>Choix de technologies innovantes issue du monde des </a:t>
            </a:r>
            <a:r>
              <a:rPr lang="fr-FR" dirty="0" smtClean="0"/>
              <a:t>« </a:t>
            </a:r>
            <a:r>
              <a:rPr lang="fr-FR" dirty="0" err="1" smtClean="0"/>
              <a:t>bigdata</a:t>
            </a:r>
            <a:r>
              <a:rPr lang="fr-FR" dirty="0" smtClean="0"/>
              <a:t> »</a:t>
            </a:r>
            <a:endParaRPr lang="fr-FR" dirty="0"/>
          </a:p>
          <a:p>
            <a:pPr lvl="1"/>
            <a:endParaRPr lang="fr-FR" sz="2400" dirty="0"/>
          </a:p>
          <a:p>
            <a:r>
              <a:rPr lang="fr-FR" dirty="0"/>
              <a:t>Création d’une chaine de traitement </a:t>
            </a:r>
            <a:br>
              <a:rPr lang="fr-FR" dirty="0"/>
            </a:br>
            <a:r>
              <a:rPr lang="fr-FR" dirty="0"/>
              <a:t>permettant d’alimenter un entrepôt </a:t>
            </a:r>
            <a:r>
              <a:rPr lang="fr-FR" dirty="0" smtClean="0"/>
              <a:t>avec des </a:t>
            </a:r>
            <a:r>
              <a:rPr lang="fr-FR" dirty="0"/>
              <a:t>données </a:t>
            </a:r>
            <a:r>
              <a:rPr lang="fr-FR" dirty="0" smtClean="0"/>
              <a:t>enrichies</a:t>
            </a:r>
            <a:endParaRPr lang="fr-FR" dirty="0"/>
          </a:p>
          <a:p>
            <a:pPr lvl="1"/>
            <a:r>
              <a:rPr lang="fr-FR" dirty="0"/>
              <a:t>Alimentation depuis les fichiers de trace</a:t>
            </a:r>
          </a:p>
          <a:p>
            <a:pPr lvl="1"/>
            <a:r>
              <a:rPr lang="fr-FR" dirty="0"/>
              <a:t>Enrichissement depuis le SI</a:t>
            </a:r>
          </a:p>
          <a:p>
            <a:pPr lvl="1"/>
            <a:r>
              <a:rPr lang="fr-FR" dirty="0"/>
              <a:t>Injection dans </a:t>
            </a:r>
            <a:r>
              <a:rPr lang="fr-FR" dirty="0" smtClean="0"/>
              <a:t>l’entrepôt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82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Présentation</a:t>
            </a:r>
            <a:r>
              <a:rPr lang="en-US" smtClean="0"/>
              <a:t> du </a:t>
            </a:r>
            <a:r>
              <a:rPr lang="en-US" err="1" smtClean="0"/>
              <a:t>projet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fr-FR" smtClean="0"/>
          </a:p>
          <a:p>
            <a:pPr lvl="3"/>
            <a:endParaRPr lang="fr-FR"/>
          </a:p>
          <a:p>
            <a:pPr lvl="1"/>
            <a:endParaRPr lang="fr-FR"/>
          </a:p>
          <a:p>
            <a:pPr lvl="1"/>
            <a:endParaRPr lang="fr-FR"/>
          </a:p>
          <a:p>
            <a:pPr lvl="1"/>
            <a:endParaRPr lang="fr-FR" sz="1600" b="1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16169" y="1383324"/>
            <a:ext cx="8655540" cy="5246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E30F47"/>
              </a:buClr>
              <a:buSzPct val="70000"/>
              <a:buFont typeface="Wingdings" charset="2"/>
              <a:buChar char="v"/>
              <a:defRPr sz="2400" kern="1200">
                <a:solidFill>
                  <a:srgbClr val="E30F47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SzPct val="70000"/>
              <a:buFont typeface="Wingdings" charset="2"/>
              <a:buChar char=""/>
              <a:defRPr sz="2000" kern="1200">
                <a:solidFill>
                  <a:srgbClr val="1D71B8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bg1">
                    <a:lumMod val="10000"/>
                  </a:schemeClr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i="1" kern="1200">
                <a:solidFill>
                  <a:schemeClr val="bg1">
                    <a:lumMod val="50000"/>
                  </a:schemeClr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Création </a:t>
            </a:r>
            <a:r>
              <a:rPr lang="fr-FR" dirty="0"/>
              <a:t>de tableaux de bord de rendu graphique</a:t>
            </a:r>
          </a:p>
          <a:p>
            <a:pPr lvl="1"/>
            <a:r>
              <a:rPr lang="fr-FR" dirty="0"/>
              <a:t>Création intuitive et WYSIWYG</a:t>
            </a:r>
          </a:p>
          <a:p>
            <a:pPr lvl="1"/>
            <a:r>
              <a:rPr lang="fr-FR" dirty="0"/>
              <a:t>Agencement personnalisé</a:t>
            </a:r>
          </a:p>
          <a:p>
            <a:pPr lvl="1"/>
            <a:r>
              <a:rPr lang="fr-FR" dirty="0"/>
              <a:t>Agrégation des données</a:t>
            </a:r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r>
              <a:rPr lang="fr-FR" dirty="0"/>
              <a:t>Réalisation d’un documentation collaborative</a:t>
            </a:r>
          </a:p>
          <a:p>
            <a:pPr lvl="1"/>
            <a:r>
              <a:rPr lang="fr-FR" dirty="0"/>
              <a:t>Entrepôt </a:t>
            </a:r>
            <a:r>
              <a:rPr lang="fr-FR" dirty="0" smtClean="0"/>
              <a:t>public </a:t>
            </a:r>
            <a:r>
              <a:rPr lang="fr-FR" dirty="0"/>
              <a:t>d’échange (</a:t>
            </a:r>
            <a:r>
              <a:rPr lang="fr-FR" dirty="0" err="1"/>
              <a:t>github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Documentation où tout le monde peut </a:t>
            </a:r>
            <a:r>
              <a:rPr lang="fr-FR" dirty="0" smtClean="0"/>
              <a:t>contribuer</a:t>
            </a:r>
          </a:p>
          <a:p>
            <a:pPr lvl="1"/>
            <a:r>
              <a:rPr lang="fr-FR" dirty="0" smtClean="0"/>
              <a:t>Exemples de configuration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034" y="1876619"/>
            <a:ext cx="3340498" cy="222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72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Pourquoi avez-vous besoin de </a:t>
            </a:r>
            <a:r>
              <a:rPr lang="fr-FR" dirty="0" err="1"/>
              <a:t>Agimus</a:t>
            </a:r>
            <a:r>
              <a:rPr lang="fr-FR" dirty="0"/>
              <a:t>-NG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Agimus</a:t>
            </a:r>
            <a:r>
              <a:rPr lang="en-US" dirty="0"/>
              <a:t>-NG : </a:t>
            </a:r>
            <a:r>
              <a:rPr lang="en-US" dirty="0" smtClean="0"/>
              <a:t>Montpellier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88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1">
      <a:dk1>
        <a:srgbClr val="1D71B8"/>
      </a:dk1>
      <a:lt1>
        <a:srgbClr val="ECEDED"/>
      </a:lt1>
      <a:dk2>
        <a:srgbClr val="4C4C4C"/>
      </a:dk2>
      <a:lt2>
        <a:srgbClr val="B7C7D4"/>
      </a:lt2>
      <a:accent1>
        <a:srgbClr val="E2007A"/>
      </a:accent1>
      <a:accent2>
        <a:srgbClr val="1D71B8"/>
      </a:accent2>
      <a:accent3>
        <a:srgbClr val="2ED26E"/>
      </a:accent3>
      <a:accent4>
        <a:srgbClr val="9D71A2"/>
      </a:accent4>
      <a:accent5>
        <a:srgbClr val="329ADC"/>
      </a:accent5>
      <a:accent6>
        <a:srgbClr val="F7961D"/>
      </a:accent6>
      <a:hlink>
        <a:srgbClr val="E2007A"/>
      </a:hlink>
      <a:folHlink>
        <a:srgbClr val="1D71B8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2788</TotalTime>
  <Words>1345</Words>
  <Application>Microsoft Office PowerPoint</Application>
  <PresentationFormat>Affichage à l'écran (4:3)</PresentationFormat>
  <Paragraphs>357</Paragraphs>
  <Slides>40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Thème Office</vt:lpstr>
      <vt:lpstr>Agimus-NG Introduction et aperçu</vt:lpstr>
      <vt:lpstr>Plan</vt:lpstr>
      <vt:lpstr>Présentation du projet</vt:lpstr>
      <vt:lpstr>Présentation du projet</vt:lpstr>
      <vt:lpstr>Présentation du projet</vt:lpstr>
      <vt:lpstr>Présentation du projet</vt:lpstr>
      <vt:lpstr>Présentation du projet</vt:lpstr>
      <vt:lpstr>Présentation du projet</vt:lpstr>
      <vt:lpstr>Pourquoi avez-vous besoin de Agimus-NG</vt:lpstr>
      <vt:lpstr>Pourquoi avez-vous besoin de Agimus-NG</vt:lpstr>
      <vt:lpstr>Pourquoi avez-vous besoin de Agimus-NG</vt:lpstr>
      <vt:lpstr>Pourquoi avez-vous besoin de Agimus-NG</vt:lpstr>
      <vt:lpstr>Pourquoi avez-vous besoin de Agimus-NG</vt:lpstr>
      <vt:lpstr>Pourquoi avez-vous besoin de Agimus-NG</vt:lpstr>
      <vt:lpstr>Pourquoi avez-vous besoin de Agimus-NG</vt:lpstr>
      <vt:lpstr>Pourquoi avez-vous besoin de Agimus-NG</vt:lpstr>
      <vt:lpstr>Pourquoi avez-vous besoin de Agimus-NG</vt:lpstr>
      <vt:lpstr>Principe de fonctionnement</vt:lpstr>
      <vt:lpstr>Principe de fonctionnement</vt:lpstr>
      <vt:lpstr>Briques logicielles</vt:lpstr>
      <vt:lpstr>Briques logicielles</vt:lpstr>
      <vt:lpstr>Interactions et réflexions autour du SI</vt:lpstr>
      <vt:lpstr>Interactions et réflexions autour du SI</vt:lpstr>
      <vt:lpstr>Interactions et réflexions autour du SI</vt:lpstr>
      <vt:lpstr>Entrepôt de données</vt:lpstr>
      <vt:lpstr>Entrepôt de données</vt:lpstr>
      <vt:lpstr>Infrastructures necessaires</vt:lpstr>
      <vt:lpstr>Infrastructures necessaires</vt:lpstr>
      <vt:lpstr>Infrastructures necessaires</vt:lpstr>
      <vt:lpstr>Exemples  de tableaux de bord</vt:lpstr>
      <vt:lpstr>Exemples de tableaux de bord</vt:lpstr>
      <vt:lpstr>Exemples de tableaux de bord</vt:lpstr>
      <vt:lpstr>Réalisation de  tableau de bord</vt:lpstr>
      <vt:lpstr>Réalisation de tableau de bord</vt:lpstr>
      <vt:lpstr>Compétences et profils nécessaires</vt:lpstr>
      <vt:lpstr>Compétences et profils nécessaires</vt:lpstr>
      <vt:lpstr>Compétences et profils nécessaires</vt:lpstr>
      <vt:lpstr>Démarche projet</vt:lpstr>
      <vt:lpstr>Démarche projet</vt:lpstr>
      <vt:lpstr>Présentation PowerPoint</vt:lpstr>
    </vt:vector>
  </TitlesOfParts>
  <Company>CRI ULR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 Guerin</dc:creator>
  <cp:lastModifiedBy>Julien Marchal</cp:lastModifiedBy>
  <cp:revision>223</cp:revision>
  <dcterms:created xsi:type="dcterms:W3CDTF">2014-06-17T14:04:18Z</dcterms:created>
  <dcterms:modified xsi:type="dcterms:W3CDTF">2018-01-29T06:27:33Z</dcterms:modified>
</cp:coreProperties>
</file>