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83" r:id="rId3"/>
    <p:sldId id="284" r:id="rId4"/>
    <p:sldId id="285" r:id="rId5"/>
    <p:sldId id="287" r:id="rId6"/>
    <p:sldId id="280" r:id="rId7"/>
    <p:sldId id="258" r:id="rId8"/>
    <p:sldId id="282" r:id="rId9"/>
    <p:sldId id="288" r:id="rId10"/>
    <p:sldId id="313" r:id="rId11"/>
    <p:sldId id="315" r:id="rId12"/>
    <p:sldId id="289" r:id="rId13"/>
    <p:sldId id="290" r:id="rId14"/>
    <p:sldId id="295" r:id="rId15"/>
    <p:sldId id="297" r:id="rId16"/>
    <p:sldId id="298" r:id="rId17"/>
    <p:sldId id="299" r:id="rId18"/>
    <p:sldId id="300" r:id="rId19"/>
    <p:sldId id="301" r:id="rId20"/>
    <p:sldId id="270" r:id="rId21"/>
    <p:sldId id="292" r:id="rId22"/>
    <p:sldId id="293" r:id="rId23"/>
    <p:sldId id="294" r:id="rId24"/>
    <p:sldId id="269" r:id="rId25"/>
    <p:sldId id="302" r:id="rId26"/>
    <p:sldId id="303" r:id="rId27"/>
    <p:sldId id="304" r:id="rId28"/>
    <p:sldId id="312" r:id="rId29"/>
    <p:sldId id="305" r:id="rId30"/>
    <p:sldId id="306" r:id="rId31"/>
    <p:sldId id="307" r:id="rId32"/>
    <p:sldId id="308" r:id="rId33"/>
    <p:sldId id="309" r:id="rId34"/>
    <p:sldId id="310" r:id="rId35"/>
    <p:sldId id="314" r:id="rId36"/>
  </p:sldIdLst>
  <p:sldSz cx="9144000" cy="6858000" type="screen4x3"/>
  <p:notesSz cx="6858000" cy="9144000"/>
  <p:defaultTextStyle>
    <a:lvl1pPr defTabSz="457200">
      <a:defRPr sz="2400">
        <a:solidFill>
          <a:srgbClr val="FFFFFF"/>
        </a:solidFill>
        <a:latin typeface="Verdana"/>
        <a:ea typeface="Verdana"/>
        <a:cs typeface="Verdana"/>
        <a:sym typeface="Verdana"/>
      </a:defRPr>
    </a:lvl1pPr>
    <a:lvl2pPr indent="457200" defTabSz="457200">
      <a:defRPr sz="2400">
        <a:solidFill>
          <a:srgbClr val="FFFFFF"/>
        </a:solidFill>
        <a:latin typeface="Verdana"/>
        <a:ea typeface="Verdana"/>
        <a:cs typeface="Verdana"/>
        <a:sym typeface="Verdana"/>
      </a:defRPr>
    </a:lvl2pPr>
    <a:lvl3pPr indent="914400" defTabSz="457200">
      <a:defRPr sz="2400">
        <a:solidFill>
          <a:srgbClr val="FFFFFF"/>
        </a:solidFill>
        <a:latin typeface="Verdana"/>
        <a:ea typeface="Verdana"/>
        <a:cs typeface="Verdana"/>
        <a:sym typeface="Verdana"/>
      </a:defRPr>
    </a:lvl3pPr>
    <a:lvl4pPr indent="1371600" defTabSz="457200">
      <a:defRPr sz="2400">
        <a:solidFill>
          <a:srgbClr val="FFFFFF"/>
        </a:solidFill>
        <a:latin typeface="Verdana"/>
        <a:ea typeface="Verdana"/>
        <a:cs typeface="Verdana"/>
        <a:sym typeface="Verdana"/>
      </a:defRPr>
    </a:lvl4pPr>
    <a:lvl5pPr indent="1828800" defTabSz="457200">
      <a:defRPr sz="2400">
        <a:solidFill>
          <a:srgbClr val="FFFFFF"/>
        </a:solidFill>
        <a:latin typeface="Verdana"/>
        <a:ea typeface="Verdana"/>
        <a:cs typeface="Verdana"/>
        <a:sym typeface="Verdana"/>
      </a:defRPr>
    </a:lvl5pPr>
    <a:lvl6pPr indent="2286000" defTabSz="457200">
      <a:defRPr sz="2400">
        <a:solidFill>
          <a:srgbClr val="FFFFFF"/>
        </a:solidFill>
        <a:latin typeface="Verdana"/>
        <a:ea typeface="Verdana"/>
        <a:cs typeface="Verdana"/>
        <a:sym typeface="Verdana"/>
      </a:defRPr>
    </a:lvl6pPr>
    <a:lvl7pPr indent="2743200" defTabSz="457200">
      <a:defRPr sz="2400">
        <a:solidFill>
          <a:srgbClr val="FFFFFF"/>
        </a:solidFill>
        <a:latin typeface="Verdana"/>
        <a:ea typeface="Verdana"/>
        <a:cs typeface="Verdana"/>
        <a:sym typeface="Verdana"/>
      </a:defRPr>
    </a:lvl7pPr>
    <a:lvl8pPr indent="3200400" defTabSz="457200">
      <a:defRPr sz="2400">
        <a:solidFill>
          <a:srgbClr val="FFFFFF"/>
        </a:solidFill>
        <a:latin typeface="Verdana"/>
        <a:ea typeface="Verdana"/>
        <a:cs typeface="Verdana"/>
        <a:sym typeface="Verdana"/>
      </a:defRPr>
    </a:lvl8pPr>
    <a:lvl9pPr indent="3657600" defTabSz="457200">
      <a:defRPr sz="2400">
        <a:solidFill>
          <a:srgbClr val="FFFFFF"/>
        </a:solidFill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F4CAD6"/>
          </a:solidFill>
        </a:fill>
      </a:tcStyle>
    </a:wholeTbl>
    <a:band2H>
      <a:tcTxStyle/>
      <a:tcStyle>
        <a:tcBdr/>
        <a:fill>
          <a:solidFill>
            <a:srgbClr val="FAE6EC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E2007A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381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E2007A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381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E2007A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CCEED4"/>
          </a:solidFill>
        </a:fill>
      </a:tcStyle>
    </a:wholeTbl>
    <a:band2H>
      <a:tcTxStyle/>
      <a:tcStyle>
        <a:tcBdr/>
        <a:fill>
          <a:solidFill>
            <a:srgbClr val="E7F7EA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2ED26E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381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2ED26E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381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2ED26E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FCDCCB"/>
          </a:solidFill>
        </a:fill>
      </a:tcStyle>
    </a:wholeTbl>
    <a:band2H>
      <a:tcTxStyle/>
      <a:tcStyle>
        <a:tcBdr/>
        <a:fill>
          <a:solidFill>
            <a:srgbClr val="FDEEE7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F7961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381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F7961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381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F7961D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BF3"/>
          </a:solidFill>
        </a:fill>
      </a:tcStyle>
    </a:wholeTbl>
    <a:band2H>
      <a:tcTxStyle/>
      <a:tcStyle>
        <a:tcBdr/>
        <a:fill>
          <a:solidFill>
            <a:srgbClr val="ECEDED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2007A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1D71B8"/>
              </a:solidFill>
              <a:prstDash val="solid"/>
              <a:bevel/>
            </a:ln>
          </a:top>
          <a:bottom>
            <a:ln w="25400" cap="flat">
              <a:solidFill>
                <a:srgbClr val="1D71B8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CEDE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1D71B8"/>
              </a:solidFill>
              <a:prstDash val="solid"/>
              <a:bevel/>
            </a:ln>
          </a:top>
          <a:bottom>
            <a:ln w="25400" cap="flat">
              <a:solidFill>
                <a:srgbClr val="1D71B8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2007A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CBD4E6"/>
          </a:solidFill>
        </a:fill>
      </a:tcStyle>
    </a:wholeTbl>
    <a:band2H>
      <a:tcTxStyle/>
      <a:tcStyle>
        <a:tcBdr/>
        <a:fill>
          <a:solidFill>
            <a:srgbClr val="E7EBF3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1D71B8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38100" cap="flat">
              <a:solidFill>
                <a:srgbClr val="ECEDED"/>
              </a:solidFill>
              <a:prstDash val="solid"/>
              <a:bevel/>
            </a:ln>
          </a:top>
          <a:bottom>
            <a:ln w="127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1D71B8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ECEDED"/>
      </a:tcTxStyle>
      <a:tcStyle>
        <a:tcBdr>
          <a:left>
            <a:ln w="12700" cap="flat">
              <a:solidFill>
                <a:srgbClr val="ECEDED"/>
              </a:solidFill>
              <a:prstDash val="solid"/>
              <a:bevel/>
            </a:ln>
          </a:left>
          <a:right>
            <a:ln w="12700" cap="flat">
              <a:solidFill>
                <a:srgbClr val="ECEDED"/>
              </a:solidFill>
              <a:prstDash val="solid"/>
              <a:bevel/>
            </a:ln>
          </a:right>
          <a:top>
            <a:ln w="12700" cap="flat">
              <a:solidFill>
                <a:srgbClr val="ECEDED"/>
              </a:solidFill>
              <a:prstDash val="solid"/>
              <a:bevel/>
            </a:ln>
          </a:top>
          <a:bottom>
            <a:ln w="38100" cap="flat">
              <a:solidFill>
                <a:srgbClr val="ECEDED"/>
              </a:solidFill>
              <a:prstDash val="solid"/>
              <a:bevel/>
            </a:ln>
          </a:bottom>
          <a:insideH>
            <a:ln w="12700" cap="flat">
              <a:solidFill>
                <a:srgbClr val="ECEDED"/>
              </a:solidFill>
              <a:prstDash val="solid"/>
              <a:bevel/>
            </a:ln>
          </a:insideH>
          <a:insideV>
            <a:ln w="12700" cap="flat">
              <a:solidFill>
                <a:srgbClr val="ECEDED"/>
              </a:solidFill>
              <a:prstDash val="solid"/>
              <a:bevel/>
            </a:ln>
          </a:insideV>
        </a:tcBdr>
        <a:fill>
          <a:solidFill>
            <a:srgbClr val="1D71B8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solidFill>
                <a:srgbClr val="1D71B8"/>
              </a:solidFill>
              <a:prstDash val="solid"/>
              <a:bevel/>
            </a:ln>
          </a:left>
          <a:right>
            <a:ln w="12700" cap="flat">
              <a:solidFill>
                <a:srgbClr val="1D71B8"/>
              </a:solidFill>
              <a:prstDash val="solid"/>
              <a:bevel/>
            </a:ln>
          </a:right>
          <a:top>
            <a:ln w="12700" cap="flat">
              <a:solidFill>
                <a:srgbClr val="1D71B8"/>
              </a:solidFill>
              <a:prstDash val="solid"/>
              <a:bevel/>
            </a:ln>
          </a:top>
          <a:bottom>
            <a:ln w="12700" cap="flat">
              <a:solidFill>
                <a:srgbClr val="1D71B8"/>
              </a:solidFill>
              <a:prstDash val="solid"/>
              <a:bevel/>
            </a:ln>
          </a:bottom>
          <a:insideH>
            <a:ln w="12700" cap="flat">
              <a:solidFill>
                <a:srgbClr val="1D71B8"/>
              </a:solidFill>
              <a:prstDash val="solid"/>
              <a:bevel/>
            </a:ln>
          </a:insideH>
          <a:insideV>
            <a:ln w="12700" cap="flat">
              <a:solidFill>
                <a:srgbClr val="1D71B8"/>
              </a:solidFill>
              <a:prstDash val="solid"/>
              <a:bevel/>
            </a:ln>
          </a:insideV>
        </a:tcBdr>
        <a:fill>
          <a:solidFill>
            <a:srgbClr val="1D71B8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solidFill>
                <a:srgbClr val="1D71B8"/>
              </a:solidFill>
              <a:prstDash val="solid"/>
              <a:bevel/>
            </a:ln>
          </a:left>
          <a:right>
            <a:ln w="12700" cap="flat">
              <a:solidFill>
                <a:srgbClr val="1D71B8"/>
              </a:solidFill>
              <a:prstDash val="solid"/>
              <a:bevel/>
            </a:ln>
          </a:right>
          <a:top>
            <a:ln w="12700" cap="flat">
              <a:solidFill>
                <a:srgbClr val="1D71B8"/>
              </a:solidFill>
              <a:prstDash val="solid"/>
              <a:bevel/>
            </a:ln>
          </a:top>
          <a:bottom>
            <a:ln w="12700" cap="flat">
              <a:solidFill>
                <a:srgbClr val="1D71B8"/>
              </a:solidFill>
              <a:prstDash val="solid"/>
              <a:bevel/>
            </a:ln>
          </a:bottom>
          <a:insideH>
            <a:ln w="12700" cap="flat">
              <a:solidFill>
                <a:srgbClr val="1D71B8"/>
              </a:solidFill>
              <a:prstDash val="solid"/>
              <a:bevel/>
            </a:ln>
          </a:insideH>
          <a:insideV>
            <a:ln w="12700" cap="flat">
              <a:solidFill>
                <a:srgbClr val="1D71B8"/>
              </a:solidFill>
              <a:prstDash val="solid"/>
              <a:bevel/>
            </a:ln>
          </a:insideV>
        </a:tcBdr>
        <a:fill>
          <a:solidFill>
            <a:srgbClr val="1D71B8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solidFill>
                <a:srgbClr val="1D71B8"/>
              </a:solidFill>
              <a:prstDash val="solid"/>
              <a:bevel/>
            </a:ln>
          </a:left>
          <a:right>
            <a:ln w="12700" cap="flat">
              <a:solidFill>
                <a:srgbClr val="1D71B8"/>
              </a:solidFill>
              <a:prstDash val="solid"/>
              <a:bevel/>
            </a:ln>
          </a:right>
          <a:top>
            <a:ln w="50800" cap="flat">
              <a:solidFill>
                <a:srgbClr val="1D71B8"/>
              </a:solidFill>
              <a:prstDash val="solid"/>
              <a:bevel/>
            </a:ln>
          </a:top>
          <a:bottom>
            <a:ln w="12700" cap="flat">
              <a:solidFill>
                <a:srgbClr val="1D71B8"/>
              </a:solidFill>
              <a:prstDash val="solid"/>
              <a:bevel/>
            </a:ln>
          </a:bottom>
          <a:insideH>
            <a:ln w="12700" cap="flat">
              <a:solidFill>
                <a:srgbClr val="1D71B8"/>
              </a:solidFill>
              <a:prstDash val="solid"/>
              <a:bevel/>
            </a:ln>
          </a:insideH>
          <a:insideV>
            <a:ln w="12700" cap="flat">
              <a:solidFill>
                <a:srgbClr val="1D71B8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1D71B8"/>
      </a:tcTxStyle>
      <a:tcStyle>
        <a:tcBdr>
          <a:left>
            <a:ln w="12700" cap="flat">
              <a:solidFill>
                <a:srgbClr val="1D71B8"/>
              </a:solidFill>
              <a:prstDash val="solid"/>
              <a:bevel/>
            </a:ln>
          </a:left>
          <a:right>
            <a:ln w="12700" cap="flat">
              <a:solidFill>
                <a:srgbClr val="1D71B8"/>
              </a:solidFill>
              <a:prstDash val="solid"/>
              <a:bevel/>
            </a:ln>
          </a:right>
          <a:top>
            <a:ln w="12700" cap="flat">
              <a:solidFill>
                <a:srgbClr val="1D71B8"/>
              </a:solidFill>
              <a:prstDash val="solid"/>
              <a:bevel/>
            </a:ln>
          </a:top>
          <a:bottom>
            <a:ln w="25400" cap="flat">
              <a:solidFill>
                <a:srgbClr val="1D71B8"/>
              </a:solidFill>
              <a:prstDash val="solid"/>
              <a:bevel/>
            </a:ln>
          </a:bottom>
          <a:insideH>
            <a:ln w="12700" cap="flat">
              <a:solidFill>
                <a:srgbClr val="1D71B8"/>
              </a:solidFill>
              <a:prstDash val="solid"/>
              <a:bevel/>
            </a:ln>
          </a:insideH>
          <a:insideV>
            <a:ln w="12700" cap="flat">
              <a:solidFill>
                <a:srgbClr val="1D71B8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1" autoAdjust="0"/>
    <p:restoredTop sz="75317" autoAdjust="0"/>
  </p:normalViewPr>
  <p:slideViewPr>
    <p:cSldViewPr snapToGrid="0">
      <p:cViewPr varScale="1">
        <p:scale>
          <a:sx n="88" d="100"/>
          <a:sy n="88" d="100"/>
        </p:scale>
        <p:origin x="-23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-270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12D1F-42CB-4665-86D8-77613B33DA19}" type="datetimeFigureOut">
              <a:rPr lang="fr-FR" smtClean="0"/>
              <a:t>21/05/2015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5303E-5E08-44BB-B0E0-6419662951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6623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886067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563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Connexion </a:t>
            </a:r>
            <a:r>
              <a:rPr lang="fr-FR" dirty="0" err="1" smtClean="0"/>
              <a:t>florent</a:t>
            </a:r>
            <a:r>
              <a:rPr lang="fr-FR" dirty="0" smtClean="0"/>
              <a:t> a valencienne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création groupe CSIESR 2015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Ajout droit Julien Marchal, Alain Mayeur, Frédérique </a:t>
            </a:r>
            <a:r>
              <a:rPr lang="fr-FR" dirty="0" err="1" smtClean="0"/>
              <a:t>Doremont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Création document en ligne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err="1" smtClean="0"/>
              <a:t>REdaction</a:t>
            </a:r>
            <a:r>
              <a:rPr lang="fr-FR" dirty="0" smtClean="0"/>
              <a:t> a 2 main du plan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Dans les commentaire je dit je dépose le </a:t>
            </a:r>
            <a:r>
              <a:rPr lang="fr-FR" dirty="0" err="1" smtClean="0"/>
              <a:t>ppt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Julien </a:t>
            </a:r>
            <a:r>
              <a:rPr lang="fr-FR" dirty="0" err="1" smtClean="0"/>
              <a:t>Dépot</a:t>
            </a:r>
            <a:r>
              <a:rPr lang="fr-FR" dirty="0" smtClean="0"/>
              <a:t> </a:t>
            </a:r>
            <a:r>
              <a:rPr lang="fr-FR" dirty="0" err="1" smtClean="0"/>
              <a:t>ppt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err="1" smtClean="0"/>
              <a:t>Prévisualiation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2 commentaires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Notification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6845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Connexion </a:t>
            </a:r>
            <a:r>
              <a:rPr lang="fr-FR" dirty="0" err="1" smtClean="0"/>
              <a:t>florent</a:t>
            </a:r>
            <a:r>
              <a:rPr lang="fr-FR" dirty="0" smtClean="0"/>
              <a:t> a valencienne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création groupe CSIESR 2015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Ajout droit Julien Marchal, Alain Mayeur, Frédérique </a:t>
            </a:r>
            <a:r>
              <a:rPr lang="fr-FR" dirty="0" err="1" smtClean="0"/>
              <a:t>Doremont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Création document en ligne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err="1" smtClean="0"/>
              <a:t>REdaction</a:t>
            </a:r>
            <a:r>
              <a:rPr lang="fr-FR" dirty="0" smtClean="0"/>
              <a:t> a 2 main du plan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Dans les commentaire je dit je dépose le </a:t>
            </a:r>
            <a:r>
              <a:rPr lang="fr-FR" dirty="0" err="1" smtClean="0"/>
              <a:t>ppt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Julien </a:t>
            </a:r>
            <a:r>
              <a:rPr lang="fr-FR" dirty="0" err="1" smtClean="0"/>
              <a:t>Dépot</a:t>
            </a:r>
            <a:r>
              <a:rPr lang="fr-FR" dirty="0" smtClean="0"/>
              <a:t> </a:t>
            </a:r>
            <a:r>
              <a:rPr lang="fr-FR" dirty="0" err="1" smtClean="0"/>
              <a:t>ppt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err="1" smtClean="0"/>
              <a:t>Prévisualiation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2 commentaires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Notification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6845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277148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0" indent="0">
              <a:buFont typeface="+mj-lt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5447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Les technologie utilisés</a:t>
            </a:r>
            <a:r>
              <a:rPr lang="fr-FR" baseline="0" dirty="0" smtClean="0"/>
              <a:t> sont des technologie récente qui ont faire leur preuves (même si c’est antinomique)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Si on regarde d’une manière macro l’architecture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5926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La brique de répartition de charge utilise NGINX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Qui</a:t>
            </a:r>
            <a:r>
              <a:rPr lang="fr-FR" baseline="0" dirty="0" smtClean="0"/>
              <a:t> est utilisé par Wordpress.com et </a:t>
            </a:r>
            <a:r>
              <a:rPr lang="fr-FR" baseline="0" dirty="0" err="1" smtClean="0"/>
              <a:t>Zimbra</a:t>
            </a:r>
            <a:r>
              <a:rPr lang="fr-FR" baseline="0" dirty="0" smtClean="0"/>
              <a:t> (nos ami partenaires présent ici)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17286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Les serveur d’application sont </a:t>
            </a:r>
            <a:r>
              <a:rPr lang="fr-FR" dirty="0" err="1" smtClean="0"/>
              <a:t>scalable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Et utilise </a:t>
            </a:r>
            <a:r>
              <a:rPr lang="fr-FR" dirty="0" err="1" smtClean="0"/>
              <a:t>NodeJs</a:t>
            </a:r>
            <a:r>
              <a:rPr lang="fr-FR" dirty="0" smtClean="0"/>
              <a:t> comme technologie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principle</a:t>
            </a:r>
            <a:endParaRPr lang="fr-FR" baseline="0" dirty="0" smtClean="0"/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Utilise par </a:t>
            </a:r>
            <a:r>
              <a:rPr lang="fr-FR" baseline="0" dirty="0" err="1" smtClean="0"/>
              <a:t>Ebay</a:t>
            </a:r>
            <a:r>
              <a:rPr lang="fr-FR" baseline="0" dirty="0" smtClean="0"/>
              <a:t> ou LinkedIn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040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marR="0" indent="-45720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 smtClean="0"/>
              <a:t>La base de données est</a:t>
            </a:r>
            <a:r>
              <a:rPr lang="fr-FR" baseline="0" dirty="0" smtClean="0"/>
              <a:t> de type </a:t>
            </a:r>
            <a:r>
              <a:rPr lang="fr-FR" baseline="0" dirty="0" err="1" smtClean="0"/>
              <a:t>NoSQL</a:t>
            </a:r>
            <a:endParaRPr lang="fr-FR" baseline="0" dirty="0" smtClean="0"/>
          </a:p>
          <a:p>
            <a:pPr marL="457200" marR="0" indent="-45720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baseline="0" dirty="0" smtClean="0"/>
              <a:t>Et utilise le logiciel Apache – </a:t>
            </a:r>
            <a:r>
              <a:rPr lang="fr-FR" baseline="0" dirty="0" err="1" smtClean="0"/>
              <a:t>Casandra</a:t>
            </a:r>
            <a:endParaRPr lang="fr-FR" baseline="0" dirty="0" smtClean="0"/>
          </a:p>
          <a:p>
            <a:pPr marL="457200" marR="0" indent="-45720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baseline="0" dirty="0" smtClean="0"/>
              <a:t>Permettant la </a:t>
            </a:r>
            <a:r>
              <a:rPr lang="fr-FR" baseline="0" dirty="0" err="1" smtClean="0"/>
              <a:t>scalabilité</a:t>
            </a:r>
            <a:r>
              <a:rPr lang="fr-FR" baseline="0" dirty="0" smtClean="0"/>
              <a:t>, la haute disponibilité et l’assurance de l’intégrité de la donnes</a:t>
            </a:r>
          </a:p>
          <a:p>
            <a:pPr marL="457200" marR="0" indent="-45720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baseline="0" dirty="0" smtClean="0"/>
              <a:t>Il est utilisé par des acteur tel que </a:t>
            </a:r>
            <a:r>
              <a:rPr lang="fr-FR" baseline="0" dirty="0" err="1" smtClean="0"/>
              <a:t>NetFlix</a:t>
            </a:r>
            <a:r>
              <a:rPr lang="fr-FR" baseline="0" dirty="0" smtClean="0"/>
              <a:t>, eBay et Twitter</a:t>
            </a: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43250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La rapidité d’accès aux</a:t>
            </a:r>
            <a:r>
              <a:rPr lang="fr-FR" baseline="0" dirty="0" smtClean="0"/>
              <a:t> données est assuré par le moteur d’indexation </a:t>
            </a:r>
            <a:r>
              <a:rPr lang="fr-FR" baseline="0" dirty="0" err="1" smtClean="0"/>
              <a:t>ElasticSearh</a:t>
            </a:r>
            <a:endParaRPr lang="fr-FR" baseline="0" dirty="0" smtClean="0"/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Qui peu lui même être réparti sur plusieurs nœuds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Il est utilisé par </a:t>
            </a:r>
            <a:r>
              <a:rPr lang="fr-FR" dirty="0" err="1" smtClean="0"/>
              <a:t>GitHub</a:t>
            </a:r>
            <a:r>
              <a:rPr lang="fr-FR" baseline="0" dirty="0" smtClean="0"/>
              <a:t> et </a:t>
            </a:r>
            <a:r>
              <a:rPr lang="fr-FR" baseline="0" dirty="0" err="1" smtClean="0"/>
              <a:t>StackOverFlow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16474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Et</a:t>
            </a:r>
            <a:r>
              <a:rPr lang="fr-FR" baseline="0" dirty="0" smtClean="0"/>
              <a:t> les documents sont stocke de manière indépendante sur d’autre serveur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Qui peuvent être de type NFS, Amazon S3, </a:t>
            </a:r>
            <a:r>
              <a:rPr lang="fr-FR" baseline="0" dirty="0" err="1" smtClean="0"/>
              <a:t>etc</a:t>
            </a:r>
            <a:r>
              <a:rPr lang="fr-FR" baseline="0" dirty="0" smtClean="0"/>
              <a:t> …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139130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Un petit rappel et présentation d’</a:t>
            </a:r>
            <a:r>
              <a:rPr lang="fr-FR" dirty="0" err="1" smtClean="0"/>
              <a:t>esup</a:t>
            </a:r>
            <a:r>
              <a:rPr lang="fr-FR" dirty="0" smtClean="0"/>
              <a:t>-portail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Issue du SDET DE 2002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Mise en place</a:t>
            </a:r>
            <a:r>
              <a:rPr lang="fr-FR" baseline="0" dirty="0" smtClean="0"/>
              <a:t> d’un Espace Numérique de Travail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err="1" smtClean="0"/>
              <a:t>Esup</a:t>
            </a:r>
            <a:r>
              <a:rPr lang="fr-FR" baseline="0" dirty="0" smtClean="0"/>
              <a:t> a pris le parti de mettre a disposition des développement COMMUNAUTAIRE autour d’un ENT, de briques d’AUTHENTIFICATION et de briques METIERS (pour l’ESR)</a:t>
            </a:r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68230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Il y</a:t>
            </a:r>
            <a:r>
              <a:rPr lang="fr-FR" baseline="0" dirty="0" smtClean="0"/>
              <a:t> a eu un gros travail sur l’ergonomie et sur l’adaptation de l’interface au différent type de périphérique (Responsive design)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95539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76856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81503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29986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fr-FR" sz="2400" dirty="0" smtClean="0"/>
              <a:t>FLORENT</a:t>
            </a:r>
          </a:p>
          <a:p>
            <a:pPr marL="457200" lvl="0" indent="-457200">
              <a:buFont typeface="+mj-lt"/>
              <a:buAutoNum type="arabicPeriod"/>
              <a:defRPr sz="1800"/>
            </a:pPr>
            <a:r>
              <a:rPr lang="fr-FR" sz="2400" dirty="0" smtClean="0"/>
              <a:t>Traduction maintenu française</a:t>
            </a:r>
            <a:r>
              <a:rPr lang="fr-FR" sz="2400" baseline="0" dirty="0" smtClean="0"/>
              <a:t> maintenu par ESUP-Portail</a:t>
            </a:r>
          </a:p>
          <a:p>
            <a:pPr marL="457200" lvl="0" indent="-457200">
              <a:buFont typeface="+mj-lt"/>
              <a:buAutoNum type="arabicPeriod"/>
              <a:defRPr sz="1800"/>
            </a:pPr>
            <a:r>
              <a:rPr lang="fr-FR" sz="2400" baseline="0" dirty="0" smtClean="0"/>
              <a:t>Passage de parole</a:t>
            </a:r>
          </a:p>
          <a:p>
            <a:pPr marL="457200" lvl="2" indent="-457200">
              <a:buFont typeface="Arial" panose="020B0604020202020204" pitchFamily="34" charset="0"/>
              <a:buChar char="•"/>
              <a:defRPr sz="1800"/>
            </a:pPr>
            <a:r>
              <a:rPr lang="fr-FR" sz="2200" dirty="0" smtClean="0"/>
              <a:t>Autre projet</a:t>
            </a:r>
          </a:p>
          <a:p>
            <a:pPr marL="457200" lvl="2" indent="-457200">
              <a:buFont typeface="Arial" panose="020B0604020202020204" pitchFamily="34" charset="0"/>
              <a:buChar char="•"/>
              <a:defRPr sz="1800"/>
            </a:pPr>
            <a:r>
              <a:rPr lang="fr-FR" sz="2200" dirty="0" smtClean="0"/>
              <a:t>Porté par </a:t>
            </a:r>
            <a:r>
              <a:rPr lang="fr-FR" sz="2200" dirty="0" err="1" smtClean="0"/>
              <a:t>esup</a:t>
            </a:r>
            <a:endParaRPr lang="fr-FR" sz="2200" dirty="0" smtClean="0"/>
          </a:p>
          <a:p>
            <a:pPr marL="457200" lvl="2" indent="-457200">
              <a:buFont typeface="Arial" panose="020B0604020202020204" pitchFamily="34" charset="0"/>
              <a:buChar char="•"/>
              <a:defRPr sz="1800"/>
            </a:pPr>
            <a:r>
              <a:rPr lang="fr-FR" sz="2200" dirty="0" smtClean="0"/>
              <a:t>Même technologie</a:t>
            </a:r>
            <a:endParaRPr sz="2200" dirty="0"/>
          </a:p>
        </p:txBody>
      </p:sp>
    </p:spTree>
    <p:extLst>
      <p:ext uri="{BB962C8B-B14F-4D97-AF65-F5344CB8AC3E}">
        <p14:creationId xmlns:p14="http://schemas.microsoft.com/office/powerpoint/2010/main" val="40576060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Technologie</a:t>
            </a:r>
            <a:r>
              <a:rPr lang="fr-FR" baseline="0" dirty="0" smtClean="0"/>
              <a:t> identique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Contexte différent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Pas un service mais un outil destiné au pilotage du numériques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Projet </a:t>
            </a:r>
            <a:r>
              <a:rPr lang="fr-FR" baseline="0" dirty="0" err="1" smtClean="0"/>
              <a:t>Inité</a:t>
            </a:r>
            <a:r>
              <a:rPr lang="fr-FR" baseline="0" dirty="0" smtClean="0"/>
              <a:t> </a:t>
            </a:r>
            <a:r>
              <a:rPr lang="fr-FR" baseline="0" dirty="0" smtClean="0"/>
              <a:t>….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- prototype qui a été installé en France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- dans 3 UNR 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- remonté automatique d’indicateur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- Pilotage </a:t>
            </a:r>
            <a:r>
              <a:rPr lang="fr-FR" baseline="0" dirty="0" err="1" smtClean="0"/>
              <a:t>Khadidja</a:t>
            </a:r>
            <a:r>
              <a:rPr lang="fr-FR" baseline="0" dirty="0" smtClean="0"/>
              <a:t> – MINES depuis 2007</a:t>
            </a:r>
            <a:endParaRPr lang="fr-FR" baseline="0" dirty="0" smtClean="0"/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Constitution d’un groupe de travail dans ESUP qui regroupe 10 établissement pour l’instant (Lorraine, Valenciennes, Tours, Lille 1, Paris 1, Brest, </a:t>
            </a:r>
            <a:r>
              <a:rPr lang="fr-FR" baseline="0" dirty="0" smtClean="0"/>
              <a:t>…)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  but généralisation, </a:t>
            </a:r>
            <a:r>
              <a:rPr lang="fr-FR" baseline="0" dirty="0" err="1" smtClean="0"/>
              <a:t>indistrialisation</a:t>
            </a:r>
            <a:r>
              <a:rPr lang="fr-FR" baseline="0" dirty="0" smtClean="0"/>
              <a:t>, valorisation</a:t>
            </a:r>
            <a:endParaRPr lang="fr-FR" baseline="0" dirty="0" smtClean="0"/>
          </a:p>
          <a:p>
            <a:pPr marL="0" indent="0">
              <a:buFont typeface="+mj-lt"/>
              <a:buNone/>
            </a:pPr>
            <a:endParaRPr lang="fr-FR" baseline="0" dirty="0" smtClean="0"/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84684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Pour améliorer</a:t>
            </a:r>
            <a:r>
              <a:rPr lang="fr-FR" baseline="0" dirty="0" smtClean="0"/>
              <a:t> nos services il faut comprendre leurs usages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On a besoin aujourd’hui de savoir ce qui est utilisé et comment c’est utilisé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Pour mieux choisir ou placer nos forces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Contraintes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Données anonyme pour respecter la loi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Environnement différent d’établissement en </a:t>
            </a:r>
            <a:r>
              <a:rPr lang="fr-FR" baseline="0" dirty="0" err="1" smtClean="0"/>
              <a:t>etablissement</a:t>
            </a:r>
            <a:endParaRPr lang="fr-FR" baseline="0" dirty="0" smtClean="0"/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Ne pas imposer de modification lourdes dans les établissements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6164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LE but est de ….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Principes fondamentaux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dirty="0" smtClean="0"/>
              <a:t>  Fichier de trace (de logs)</a:t>
            </a:r>
            <a:r>
              <a:rPr lang="fr-FR" baseline="0" dirty="0" smtClean="0"/>
              <a:t> issue de nos applications (ENT, Moodle, CAS, Wifi, …)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Profilage et enrichissement par rapport au SI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Entrepôt de données uniques qui contient les trace enrichit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Restitution sous forme graphique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17245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pricnipe</a:t>
            </a:r>
            <a:r>
              <a:rPr lang="fr-FR" baseline="0" dirty="0" smtClean="0"/>
              <a:t> de base restant de faire un PONT entre nos logs et notre SI pour donner du sens a ces informations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Et quel pont 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15987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8748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APEREO</a:t>
            </a:r>
            <a:r>
              <a:rPr lang="fr-FR" baseline="0" dirty="0" smtClean="0"/>
              <a:t> : Présence d’ESUP-Portail dans la </a:t>
            </a:r>
            <a:r>
              <a:rPr lang="fr-FR" baseline="0" dirty="0" err="1" smtClean="0"/>
              <a:t>board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Apereo</a:t>
            </a:r>
            <a:r>
              <a:rPr lang="fr-FR" baseline="0" dirty="0" smtClean="0"/>
              <a:t> (Mathilde </a:t>
            </a:r>
            <a:r>
              <a:rPr lang="fr-FR" baseline="0" dirty="0" err="1" smtClean="0"/>
              <a:t>Guerin</a:t>
            </a:r>
            <a:r>
              <a:rPr lang="fr-FR" baseline="0" dirty="0" smtClean="0"/>
              <a:t> ULR)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Convention ESUP/AMUE 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 Échanges sur la GED,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 Méthodologies de travail collaboratif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 Projets : P-Stage, E-Candidat, Uniform-ROF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Partenariat ESUP-COCKTAIL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20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 </a:t>
            </a:r>
            <a:r>
              <a:rPr lang="fr-FR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Intégration de</a:t>
            </a:r>
            <a:r>
              <a:rPr lang="fr-FR" sz="220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</a:t>
            </a:r>
            <a:r>
              <a:rPr lang="fr-FR" sz="2200" baseline="0" dirty="0" err="1" smtClean="0">
                <a:effectLst/>
                <a:latin typeface="+mn-lt"/>
                <a:ea typeface="+mn-ea"/>
                <a:cs typeface="+mn-cs"/>
                <a:sym typeface="Helvetica Neue"/>
              </a:rPr>
              <a:t>pusieur</a:t>
            </a:r>
            <a:r>
              <a:rPr lang="fr-FR" sz="220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</a:t>
            </a:r>
            <a:r>
              <a:rPr lang="fr-FR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services numériques de COCKTAIL</a:t>
            </a:r>
            <a:r>
              <a:rPr lang="fr-FR" sz="220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(GFC, RH, </a:t>
            </a:r>
            <a:r>
              <a:rPr lang="fr-FR" sz="2200" baseline="0" dirty="0" err="1" smtClean="0">
                <a:effectLst/>
                <a:latin typeface="+mn-lt"/>
                <a:ea typeface="+mn-ea"/>
                <a:cs typeface="+mn-cs"/>
                <a:sym typeface="Helvetica Neue"/>
              </a:rPr>
              <a:t>Scol</a:t>
            </a:r>
            <a:r>
              <a:rPr lang="fr-FR" sz="220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)</a:t>
            </a:r>
            <a:endParaRPr lang="fr-FR" sz="2200" dirty="0" smtClean="0">
              <a:effectLst/>
              <a:latin typeface="+mn-lt"/>
              <a:ea typeface="+mn-ea"/>
              <a:cs typeface="+mn-cs"/>
              <a:sym typeface="Helvetica Neue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Convention ESUP-RENATER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fr-FR" sz="220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 </a:t>
            </a:r>
            <a:r>
              <a:rPr lang="fr-FR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Authentification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fr-FR" sz="220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 </a:t>
            </a:r>
            <a:r>
              <a:rPr lang="fr-FR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Outils collaboratifs «PARTAGE»</a:t>
            </a:r>
          </a:p>
        </p:txBody>
      </p:sp>
    </p:spTree>
    <p:extLst>
      <p:ext uri="{BB962C8B-B14F-4D97-AF65-F5344CB8AC3E}">
        <p14:creationId xmlns:p14="http://schemas.microsoft.com/office/powerpoint/2010/main" val="36862131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968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89475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Voici la vu d’</a:t>
            </a:r>
            <a:r>
              <a:rPr lang="fr-FR" dirty="0" err="1" smtClean="0"/>
              <a:t>ensebmle</a:t>
            </a:r>
            <a:r>
              <a:rPr lang="fr-FR" dirty="0" smtClean="0"/>
              <a:t> des produits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Pour</a:t>
            </a:r>
            <a:r>
              <a:rPr lang="fr-FR" baseline="0" dirty="0" smtClean="0"/>
              <a:t> arriver depuis nos trace et notre référentiels des graphiques qui ont un sens 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  Utilisation de notre ENT ou de notre LMS par type de personne, 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  Utilisation de notre ENT ou de notre LMS depuis des salle libre accès, depuis le réseaux filaire université, depuis le </a:t>
            </a:r>
            <a:r>
              <a:rPr lang="fr-FR" baseline="0" dirty="0" err="1" smtClean="0"/>
              <a:t>reseau</a:t>
            </a:r>
            <a:r>
              <a:rPr lang="fr-FR" baseline="0" dirty="0" smtClean="0"/>
              <a:t> wifi, ou depuis l’</a:t>
            </a:r>
            <a:r>
              <a:rPr lang="fr-FR" baseline="0" dirty="0" err="1" smtClean="0"/>
              <a:t>exterieur</a:t>
            </a:r>
            <a:endParaRPr lang="fr-FR" baseline="0" dirty="0" smtClean="0"/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  Utilisation depuis quel type de périphérique (Mobile, Tablette, </a:t>
            </a:r>
            <a:r>
              <a:rPr lang="fr-FR" baseline="0" dirty="0" err="1" smtClean="0"/>
              <a:t>ordinatuer</a:t>
            </a:r>
            <a:r>
              <a:rPr lang="fr-FR" baseline="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  Quel OS,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  Depuis ou dans le monde</a:t>
            </a:r>
          </a:p>
        </p:txBody>
      </p:sp>
    </p:spTree>
    <p:extLst>
      <p:ext uri="{BB962C8B-B14F-4D97-AF65-F5344CB8AC3E}">
        <p14:creationId xmlns:p14="http://schemas.microsoft.com/office/powerpoint/2010/main" val="23395770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Kibana permet de créer des visualisations qui sont </a:t>
            </a:r>
            <a:r>
              <a:rPr lang="fr-FR" dirty="0" err="1" smtClean="0"/>
              <a:t>esuite</a:t>
            </a:r>
            <a:r>
              <a:rPr lang="fr-FR" baseline="0" dirty="0" smtClean="0"/>
              <a:t> assembler sous forme de tableaux de bord.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Kibana va travailler en temps réel dans l’entrepôt de données 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On va pouvoir adapter le </a:t>
            </a:r>
            <a:r>
              <a:rPr lang="fr-FR" baseline="0" dirty="0" err="1" smtClean="0"/>
              <a:t>tableuax</a:t>
            </a:r>
            <a:r>
              <a:rPr lang="fr-FR" baseline="0" dirty="0" smtClean="0"/>
              <a:t> de bord en temps réel aussi et choisir de restreindre la vue en filtrant les données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113254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Ces deux solutions</a:t>
            </a:r>
            <a:r>
              <a:rPr lang="fr-FR" baseline="0" dirty="0" smtClean="0"/>
              <a:t> que nous venons de vous présenter réponde a de nouvelle exigence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772849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Merci</a:t>
            </a:r>
            <a:r>
              <a:rPr lang="fr-FR" baseline="0" dirty="0" smtClean="0"/>
              <a:t> de votre attention, avez-vous des questions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2630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</a:p>
          <a:p>
            <a:pPr marL="457200" marR="0" indent="-45720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 smtClean="0"/>
              <a:t>70 établissements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Unviersité</a:t>
            </a:r>
            <a:r>
              <a:rPr lang="fr-FR" baseline="0" dirty="0" smtClean="0"/>
              <a:t>, GIP, Ecole, …)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Changement de l’environnement ESR et apparition de nouveaux besoins</a:t>
            </a:r>
          </a:p>
        </p:txBody>
      </p:sp>
    </p:spTree>
    <p:extLst>
      <p:ext uri="{BB962C8B-B14F-4D97-AF65-F5344CB8AC3E}">
        <p14:creationId xmlns:p14="http://schemas.microsoft.com/office/powerpoint/2010/main" val="2533028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JULIEN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Pour répondre</a:t>
            </a:r>
            <a:r>
              <a:rPr lang="fr-FR" baseline="0" dirty="0" smtClean="0"/>
              <a:t> a ces besoin ESUP-</a:t>
            </a:r>
            <a:r>
              <a:rPr lang="fr-FR" baseline="0" dirty="0" err="1" smtClean="0"/>
              <a:t>Protail</a:t>
            </a:r>
            <a:r>
              <a:rPr lang="fr-FR" baseline="0" dirty="0" smtClean="0"/>
              <a:t> s’est organisé en 9 ateliers (qui vous ont été présenté l’an dernier par Damien </a:t>
            </a:r>
            <a:r>
              <a:rPr lang="fr-FR" baseline="0" dirty="0" err="1" smtClean="0"/>
              <a:t>Berjoan</a:t>
            </a:r>
            <a:r>
              <a:rPr lang="fr-FR" baseline="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Dont deux atelier OAE et AGIMUS-NG</a:t>
            </a:r>
            <a:r>
              <a:rPr lang="fr-FR" baseline="0" dirty="0" smtClean="0"/>
              <a:t> sur lesquels nous allons nous attarder un peu plus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4876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Création d’un groupe de travail au sein d’</a:t>
            </a:r>
            <a:r>
              <a:rPr lang="fr-FR" dirty="0" err="1" smtClean="0"/>
              <a:t>esup</a:t>
            </a:r>
            <a:r>
              <a:rPr lang="fr-FR" dirty="0" smtClean="0"/>
              <a:t>-portail</a:t>
            </a:r>
            <a:r>
              <a:rPr lang="fr-FR" baseline="0" dirty="0" smtClean="0"/>
              <a:t> en juin 2012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Qu’est ce qu’OAE</a:t>
            </a:r>
          </a:p>
          <a:p>
            <a:pPr marL="457200" lvl="2" indent="-457200">
              <a:buFont typeface="+mj-lt"/>
              <a:buAutoNum type="arabicPeriod"/>
            </a:pPr>
            <a:r>
              <a:rPr lang="fr-FR" baseline="0" dirty="0" smtClean="0"/>
              <a:t>  C’est un environnement ouvert pour l’</a:t>
            </a:r>
            <a:r>
              <a:rPr lang="fr-FR" baseline="0" dirty="0" err="1" smtClean="0"/>
              <a:t>education</a:t>
            </a:r>
            <a:endParaRPr lang="fr-FR" baseline="0" dirty="0" smtClean="0"/>
          </a:p>
          <a:p>
            <a:pPr marL="457200" lvl="2" indent="-457200">
              <a:buFont typeface="+mj-lt"/>
              <a:buAutoNum type="arabicPeriod"/>
            </a:pPr>
            <a:r>
              <a:rPr lang="fr-FR" baseline="0" dirty="0" smtClean="0"/>
              <a:t>  C’est-à-dire un outil de collaboration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3232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Open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Déstructuré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Souplesse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Autonomie</a:t>
            </a:r>
            <a:r>
              <a:rPr lang="fr-FR" baseline="0" dirty="0" smtClean="0"/>
              <a:t> de l’utilisateurs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Changement de modèle Classe fermé VS Environnement ouvert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9451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Une seule</a:t>
            </a:r>
            <a:r>
              <a:rPr lang="fr-FR" baseline="0" dirty="0" smtClean="0"/>
              <a:t> infrastructure nationale maintenu par ESUP-Portail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Actuellement</a:t>
            </a:r>
            <a:r>
              <a:rPr lang="fr-FR" baseline="0" dirty="0" smtClean="0"/>
              <a:t> 9 établissements possédant chacun son instance (qu’on appelle tenant dans OAE)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Il y a </a:t>
            </a:r>
            <a:r>
              <a:rPr lang="fr-FR" baseline="0" dirty="0" err="1" smtClean="0"/>
              <a:t>dejà</a:t>
            </a:r>
            <a:r>
              <a:rPr lang="fr-FR" baseline="0" dirty="0" smtClean="0"/>
              <a:t> eu 1500 utilisateurs qui se sont connecté sur la plateforme</a:t>
            </a:r>
          </a:p>
          <a:p>
            <a:pPr marL="457200" lvl="1" indent="-457200">
              <a:buFont typeface="+mj-lt"/>
              <a:buAutoNum type="arabicPeriod"/>
            </a:pPr>
            <a:r>
              <a:rPr lang="fr-FR" baseline="0" dirty="0" smtClean="0"/>
              <a:t>  Et qui ont créé en toute autonomie plus de 500 groupes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242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17410" name="Rectangle 2"/>
          <p:cNvSpPr>
            <a:spLocks noGrp="1" noChangeArrowheads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fr-FR" dirty="0" smtClean="0"/>
              <a:t>FLORENT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Les </a:t>
            </a:r>
            <a:r>
              <a:rPr lang="fr-FR" dirty="0"/>
              <a:t>derniers à nous avoir rejoints sont </a:t>
            </a:r>
            <a:r>
              <a:rPr lang="fr-FR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  GIP </a:t>
            </a:r>
            <a:r>
              <a:rPr lang="fr-FR" dirty="0" err="1" smtClean="0"/>
              <a:t>Récia</a:t>
            </a:r>
            <a:r>
              <a:rPr lang="fr-FR" dirty="0" smtClean="0"/>
              <a:t> (Régions</a:t>
            </a:r>
            <a:r>
              <a:rPr lang="fr-FR" baseline="0" dirty="0" smtClean="0"/>
              <a:t> centre)</a:t>
            </a:r>
            <a:endParaRPr lang="fr-FR" baseline="0" dirty="0"/>
          </a:p>
          <a:p>
            <a:pPr marL="457200" indent="-457200">
              <a:buFont typeface="+mj-lt"/>
              <a:buAutoNum type="arabicPeriod"/>
            </a:pPr>
            <a:r>
              <a:rPr lang="fr-FR" baseline="0" dirty="0"/>
              <a:t> </a:t>
            </a:r>
            <a:r>
              <a:rPr lang="fr-FR" baseline="0" dirty="0" smtClean="0"/>
              <a:t> </a:t>
            </a:r>
            <a:r>
              <a:rPr lang="fr-FR" dirty="0" smtClean="0"/>
              <a:t>Université de Saint-Etienne</a:t>
            </a:r>
          </a:p>
          <a:p>
            <a:pPr marL="457200" indent="-457200">
              <a:buFont typeface="+mj-lt"/>
              <a:buAutoNum type="arabicPeriod"/>
            </a:pPr>
            <a:r>
              <a:rPr lang="fr-FR" baseline="0" dirty="0" smtClean="0"/>
              <a:t>  </a:t>
            </a:r>
            <a:r>
              <a:rPr lang="fr-FR" dirty="0" smtClean="0"/>
              <a:t>Université </a:t>
            </a:r>
            <a:r>
              <a:rPr lang="fr-FR" dirty="0"/>
              <a:t>du </a:t>
            </a:r>
            <a:r>
              <a:rPr lang="fr-FR" dirty="0" smtClean="0"/>
              <a:t>Maine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 dirty="0" smtClean="0"/>
              <a:t>  ET les </a:t>
            </a:r>
            <a:r>
              <a:rPr lang="fr-FR" sz="1800" dirty="0" err="1" smtClean="0"/>
              <a:t>denriers</a:t>
            </a:r>
            <a:r>
              <a:rPr lang="fr-FR" sz="1800" dirty="0" smtClean="0"/>
              <a:t> en date l’Université</a:t>
            </a:r>
            <a:r>
              <a:rPr lang="fr-FR" sz="1800" baseline="0" dirty="0" smtClean="0"/>
              <a:t> de Lille 3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032743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5.png"/>
          <p:cNvPicPr/>
          <p:nvPr/>
        </p:nvPicPr>
        <p:blipFill>
          <a:blip r:embed="rId3">
            <a:alphaModFix amt="30000"/>
            <a:extLst/>
          </a:blip>
          <a:stretch>
            <a:fillRect/>
          </a:stretch>
        </p:blipFill>
        <p:spPr>
          <a:xfrm rot="20810546">
            <a:off x="39337" y="-1387227"/>
            <a:ext cx="352320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13"/>
          <p:cNvSpPr/>
          <p:nvPr/>
        </p:nvSpPr>
        <p:spPr>
          <a:xfrm>
            <a:off x="0" y="2460258"/>
            <a:ext cx="9144000" cy="3692037"/>
          </a:xfrm>
          <a:prstGeom prst="rect">
            <a:avLst/>
          </a:prstGeom>
          <a:solidFill>
            <a:srgbClr val="1D71B8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 sz="1800">
                <a:solidFill>
                  <a:srgbClr val="ECEDED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685800" y="2724170"/>
            <a:ext cx="7772400" cy="174058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600" b="1">
                <a:solidFill>
                  <a:srgbClr val="FFFFFF"/>
                </a:solidFill>
              </a:rPr>
              <a:t>Texte du titre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1154383" y="4464751"/>
            <a:ext cx="2513232" cy="6960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B7C7D4"/>
                </a:solidFill>
              </a:defRPr>
            </a:lvl1pPr>
            <a:lvl2pPr marL="0" indent="457200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B7C7D4"/>
                </a:solidFill>
              </a:defRPr>
            </a:lvl2pPr>
            <a:lvl3pPr marL="0" indent="914400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B7C7D4"/>
                </a:solidFill>
              </a:defRPr>
            </a:lvl3pPr>
            <a:lvl4pPr marL="0" indent="1371600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B7C7D4"/>
                </a:solidFill>
              </a:defRPr>
            </a:lvl4pPr>
            <a:lvl5pPr marL="0" indent="1828800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B7C7D4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B7C7D4"/>
                </a:solidFill>
              </a:rPr>
              <a:t>Texte niveau 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B7C7D4"/>
                </a:solidFill>
              </a:rPr>
              <a:t>Texte niveau 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B7C7D4"/>
                </a:solidFill>
              </a:rPr>
              <a:t>Texte niveau 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B7C7D4"/>
                </a:solidFill>
              </a:rPr>
              <a:t>Texte niveau 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B7C7D4"/>
                </a:solidFill>
              </a:rPr>
              <a:t>Texte niveau 5</a:t>
            </a:r>
          </a:p>
        </p:txBody>
      </p:sp>
      <p:sp>
        <p:nvSpPr>
          <p:cNvPr id="17" name="Shape 17"/>
          <p:cNvSpPr/>
          <p:nvPr/>
        </p:nvSpPr>
        <p:spPr>
          <a:xfrm>
            <a:off x="6477000" y="6570402"/>
            <a:ext cx="2209800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200">
                <a:solidFill>
                  <a:srgbClr val="979C9C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sz="1200" dirty="0">
              <a:solidFill>
                <a:srgbClr val="979C9C"/>
              </a:solidFill>
            </a:endParaRPr>
          </a:p>
        </p:txBody>
      </p:sp>
      <p:pic>
        <p:nvPicPr>
          <p:cNvPr id="18" name="image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96838" y="6220452"/>
            <a:ext cx="558468" cy="628020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hape 19"/>
          <p:cNvSpPr/>
          <p:nvPr/>
        </p:nvSpPr>
        <p:spPr>
          <a:xfrm>
            <a:off x="6960161" y="-2183839"/>
            <a:ext cx="4367678" cy="4367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30F47"/>
          </a:solidFill>
          <a:ln>
            <a:solidFill>
              <a:srgbClr val="DD0077"/>
            </a:solidFill>
          </a:ln>
          <a:effectLst>
            <a:outerShdw blurRad="2540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 sz="1800">
                <a:solidFill>
                  <a:srgbClr val="ECEDED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6875577" y="178432"/>
            <a:ext cx="2268424" cy="132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fr-FR" sz="2400" b="1" dirty="0" smtClean="0">
                <a:solidFill>
                  <a:srgbClr val="FFFFFF"/>
                </a:solidFill>
              </a:rPr>
              <a:t>Assises</a:t>
            </a:r>
            <a:r>
              <a:rPr lang="fr-FR" sz="2400" b="1" baseline="0" dirty="0" smtClean="0">
                <a:solidFill>
                  <a:srgbClr val="FFFFFF"/>
                </a:solidFill>
              </a:rPr>
              <a:t> </a:t>
            </a:r>
          </a:p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fr-FR" sz="2400" b="1" baseline="0" dirty="0" smtClean="0">
                <a:solidFill>
                  <a:srgbClr val="FFFFFF"/>
                </a:solidFill>
              </a:rPr>
              <a:t>CSIESR</a:t>
            </a:r>
            <a:endParaRPr sz="2400" b="1" dirty="0">
              <a:solidFill>
                <a:srgbClr val="FFFFFF"/>
              </a:solidFill>
            </a:endParaRPr>
          </a:p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fr-FR" sz="1600" i="1" dirty="0" smtClean="0">
                <a:solidFill>
                  <a:srgbClr val="FFFFFF"/>
                </a:solidFill>
              </a:rPr>
              <a:t>21</a:t>
            </a:r>
            <a:r>
              <a:rPr sz="1600" i="1" dirty="0" smtClean="0">
                <a:solidFill>
                  <a:srgbClr val="FFFFFF"/>
                </a:solidFill>
              </a:rPr>
              <a:t>.0</a:t>
            </a:r>
            <a:r>
              <a:rPr lang="fr-FR" sz="1600" i="1" dirty="0" smtClean="0">
                <a:solidFill>
                  <a:srgbClr val="FFFFFF"/>
                </a:solidFill>
              </a:rPr>
              <a:t>5</a:t>
            </a:r>
            <a:r>
              <a:rPr sz="1600" i="1" dirty="0" smtClean="0">
                <a:solidFill>
                  <a:srgbClr val="FFFFFF"/>
                </a:solidFill>
              </a:rPr>
              <a:t>.2015</a:t>
            </a:r>
            <a:endParaRPr sz="1600" i="1" dirty="0">
              <a:solidFill>
                <a:srgbClr val="FFFFFF"/>
              </a:solidFill>
            </a:endParaRPr>
          </a:p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fr-FR" sz="1600" i="1" dirty="0" smtClean="0">
                <a:solidFill>
                  <a:srgbClr val="FFFFFF"/>
                </a:solidFill>
              </a:rPr>
              <a:t>Avignon</a:t>
            </a:r>
            <a:endParaRPr sz="1600" i="1" dirty="0">
              <a:solidFill>
                <a:srgbClr val="FFFFFF"/>
              </a:solidFill>
            </a:endParaRPr>
          </a:p>
        </p:txBody>
      </p:sp>
      <p:pic>
        <p:nvPicPr>
          <p:cNvPr id="21" name="image6.png" descr="medium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30015" y="821102"/>
            <a:ext cx="2850580" cy="12171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ECEDED"/>
                </a:solidFill>
              </a:rPr>
              <a:t>Texte du titre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xfrm>
            <a:off x="119390" y="1230923"/>
            <a:ext cx="8655540" cy="5627077"/>
          </a:xfrm>
          <a:prstGeom prst="rect">
            <a:avLst/>
          </a:prstGeom>
        </p:spPr>
        <p:txBody>
          <a:bodyPr/>
          <a:lstStyle>
            <a:lvl2pPr marL="711200" indent="-254000">
              <a:buClr>
                <a:srgbClr val="2372B9"/>
              </a:buClr>
              <a:defRPr sz="2000">
                <a:solidFill>
                  <a:srgbClr val="2186C4"/>
                </a:solidFill>
              </a:defRPr>
            </a:lvl2pPr>
            <a:lvl3pPr marL="1143000" indent="-228600">
              <a:buClrTx/>
              <a:defRPr sz="1800">
                <a:solidFill>
                  <a:srgbClr val="000000"/>
                </a:solidFill>
              </a:defRPr>
            </a:lvl3pPr>
            <a:lvl4pPr marL="1574800" indent="-203200">
              <a:buClr>
                <a:srgbClr val="737979"/>
              </a:buClr>
              <a:defRPr sz="1600">
                <a:solidFill>
                  <a:srgbClr val="868C8C"/>
                </a:solidFill>
              </a:defRPr>
            </a:lvl4pPr>
            <a:lvl5pPr marL="2032000" indent="-203200">
              <a:buClr>
                <a:srgbClr val="A7A7A7"/>
              </a:buClr>
              <a:buChar char="‣"/>
              <a:defRPr sz="1600" i="1">
                <a:solidFill>
                  <a:srgbClr val="A7A7A7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30F47"/>
                </a:solidFill>
              </a:rPr>
              <a:t>Texte niveau 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2186C4"/>
                </a:solidFill>
              </a:rPr>
              <a:t>Texte niveau 2</a:t>
            </a:r>
          </a:p>
          <a:p>
            <a:pPr lvl="2"/>
            <a:r>
              <a:t>Texte niveau 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868C8C"/>
                </a:solidFill>
              </a:rPr>
              <a:t>Texte niveau 4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1600" i="1">
                <a:solidFill>
                  <a:srgbClr val="A7A7A7"/>
                </a:solidFill>
              </a:rPr>
              <a:t>Texte niveau 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ECEDED"/>
                </a:solidFill>
              </a:rPr>
              <a:t>Texte du titre</a:t>
            </a:r>
          </a:p>
        </p:txBody>
      </p:sp>
      <p:sp>
        <p:nvSpPr>
          <p:cNvPr id="31" name="Shape 31"/>
          <p:cNvSpPr/>
          <p:nvPr/>
        </p:nvSpPr>
        <p:spPr>
          <a:xfrm>
            <a:off x="0" y="1065944"/>
            <a:ext cx="9144000" cy="555748"/>
          </a:xfrm>
          <a:prstGeom prst="rect">
            <a:avLst/>
          </a:prstGeom>
          <a:solidFill>
            <a:srgbClr val="E30F47"/>
          </a:solidFill>
          <a:ln>
            <a:solidFill>
              <a:srgbClr val="DD0077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marL="444500" indent="-381000">
              <a:buSzPct val="100000"/>
              <a:buChar char="➤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Sous-titre de partie</a:t>
            </a:r>
          </a:p>
        </p:txBody>
      </p:sp>
      <p:sp>
        <p:nvSpPr>
          <p:cNvPr id="32" name="Shape 32"/>
          <p:cNvSpPr/>
          <p:nvPr/>
        </p:nvSpPr>
        <p:spPr>
          <a:xfrm>
            <a:off x="263769" y="1628245"/>
            <a:ext cx="8655540" cy="5229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marL="304800" indent="-304800">
              <a:spcBef>
                <a:spcPts val="500"/>
              </a:spcBef>
              <a:buClr>
                <a:srgbClr val="E30F47"/>
              </a:buClr>
              <a:buSzPct val="70000"/>
              <a:buFont typeface="Wingdings"/>
              <a:buChar char="❖"/>
              <a:defRPr>
                <a:solidFill>
                  <a:srgbClr val="E30F47"/>
                </a:solidFill>
              </a:defRPr>
            </a:lvl1pPr>
            <a:lvl2pPr marL="711200" indent="-254000">
              <a:spcBef>
                <a:spcPts val="500"/>
              </a:spcBef>
              <a:buClr>
                <a:srgbClr val="2372B9"/>
              </a:buClr>
              <a:buSzPct val="70000"/>
              <a:buFont typeface="Wingdings"/>
              <a:buChar char="✴"/>
              <a:defRPr sz="2000">
                <a:solidFill>
                  <a:srgbClr val="2186C4"/>
                </a:solidFill>
              </a:defRPr>
            </a:lvl2pPr>
            <a:lvl3pPr marL="1143000" indent="-228600">
              <a:spcBef>
                <a:spcPts val="500"/>
              </a:spcBef>
              <a:buSzPct val="100000"/>
              <a:buFont typeface="Wingdings"/>
              <a:buChar char="▪"/>
              <a:defRPr sz="1800">
                <a:solidFill>
                  <a:srgbClr val="000000"/>
                </a:solidFill>
              </a:defRPr>
            </a:lvl3pPr>
            <a:lvl4pPr marL="1574800" indent="-203200">
              <a:spcBef>
                <a:spcPts val="500"/>
              </a:spcBef>
              <a:buClr>
                <a:srgbClr val="737979"/>
              </a:buClr>
              <a:buSzPct val="100000"/>
              <a:buFont typeface="Wingdings"/>
              <a:buChar char="–"/>
              <a:defRPr sz="1600">
                <a:solidFill>
                  <a:srgbClr val="868C8C"/>
                </a:solidFill>
              </a:defRPr>
            </a:lvl4pPr>
            <a:lvl5pPr marL="2032000" indent="-203200">
              <a:spcBef>
                <a:spcPts val="500"/>
              </a:spcBef>
              <a:buClr>
                <a:srgbClr val="A7A7A7"/>
              </a:buClr>
              <a:buSzPct val="100000"/>
              <a:buFont typeface="Wingdings"/>
              <a:buChar char="‣"/>
              <a:defRPr sz="1600" i="1">
                <a:solidFill>
                  <a:srgbClr val="A7A7A7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 dirty="0" err="1">
                <a:solidFill>
                  <a:srgbClr val="E30F47"/>
                </a:solidFill>
              </a:rPr>
              <a:t>Cliquez</a:t>
            </a:r>
            <a:r>
              <a:rPr sz="2400" dirty="0">
                <a:solidFill>
                  <a:srgbClr val="E30F47"/>
                </a:solidFill>
              </a:rPr>
              <a:t> pour modifier les styles du </a:t>
            </a:r>
            <a:r>
              <a:rPr sz="2400" dirty="0" err="1">
                <a:solidFill>
                  <a:srgbClr val="E30F47"/>
                </a:solidFill>
              </a:rPr>
              <a:t>texte</a:t>
            </a:r>
            <a:r>
              <a:rPr sz="2400" dirty="0">
                <a:solidFill>
                  <a:srgbClr val="E30F47"/>
                </a:solidFill>
              </a:rPr>
              <a:t> du masque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 dirty="0" err="1">
                <a:solidFill>
                  <a:srgbClr val="2186C4"/>
                </a:solidFill>
              </a:rPr>
              <a:t>Deuxième</a:t>
            </a:r>
            <a:r>
              <a:rPr sz="2000" dirty="0">
                <a:solidFill>
                  <a:srgbClr val="2186C4"/>
                </a:solidFill>
              </a:rPr>
              <a:t> </a:t>
            </a:r>
            <a:r>
              <a:rPr sz="2000" dirty="0" err="1">
                <a:solidFill>
                  <a:srgbClr val="2186C4"/>
                </a:solidFill>
              </a:rPr>
              <a:t>niveau</a:t>
            </a:r>
            <a:endParaRPr sz="2000" dirty="0">
              <a:solidFill>
                <a:srgbClr val="2186C4"/>
              </a:solidFill>
            </a:endParaRPr>
          </a:p>
          <a:p>
            <a:pPr lvl="2"/>
            <a:r>
              <a:rPr dirty="0" err="1"/>
              <a:t>Troisième</a:t>
            </a:r>
            <a:r>
              <a:rPr dirty="0"/>
              <a:t> </a:t>
            </a:r>
            <a:r>
              <a:rPr dirty="0" err="1"/>
              <a:t>niveau</a:t>
            </a:r>
            <a:endParaRPr dirty="0"/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600" dirty="0" err="1">
                <a:solidFill>
                  <a:srgbClr val="868C8C"/>
                </a:solidFill>
              </a:rPr>
              <a:t>Quatrième</a:t>
            </a:r>
            <a:r>
              <a:rPr sz="1600" dirty="0">
                <a:solidFill>
                  <a:srgbClr val="868C8C"/>
                </a:solidFill>
              </a:rPr>
              <a:t> </a:t>
            </a:r>
            <a:r>
              <a:rPr sz="1600" dirty="0" err="1">
                <a:solidFill>
                  <a:srgbClr val="868C8C"/>
                </a:solidFill>
              </a:rPr>
              <a:t>niveau</a:t>
            </a:r>
            <a:endParaRPr sz="1600" dirty="0">
              <a:solidFill>
                <a:srgbClr val="868C8C"/>
              </a:solidFill>
            </a:endParaRP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1600" i="1" dirty="0" err="1">
                <a:solidFill>
                  <a:srgbClr val="A7A7A7"/>
                </a:solidFill>
              </a:rPr>
              <a:t>Cinquième</a:t>
            </a:r>
            <a:r>
              <a:rPr sz="1600" i="1" dirty="0">
                <a:solidFill>
                  <a:srgbClr val="A7A7A7"/>
                </a:solidFill>
              </a:rPr>
              <a:t> </a:t>
            </a:r>
            <a:r>
              <a:rPr sz="1600" i="1" dirty="0" err="1">
                <a:solidFill>
                  <a:srgbClr val="A7A7A7"/>
                </a:solidFill>
              </a:rPr>
              <a:t>niveau</a:t>
            </a:r>
            <a:endParaRPr sz="1600" i="1" dirty="0">
              <a:solidFill>
                <a:srgbClr val="A7A7A7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96104"/>
            <a:ext cx="9144000" cy="1057766"/>
          </a:xfrm>
          <a:prstGeom prst="rect">
            <a:avLst/>
          </a:prstGeom>
          <a:solidFill>
            <a:srgbClr val="1D71B8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 sz="1800">
                <a:solidFill>
                  <a:srgbClr val="ECEDED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>
            <a:off x="457200" y="6578097"/>
            <a:ext cx="2209800" cy="16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100">
                <a:solidFill>
                  <a:srgbClr val="979C9C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1100" dirty="0" smtClean="0">
                <a:solidFill>
                  <a:srgbClr val="979C9C"/>
                </a:solidFill>
              </a:rPr>
              <a:t>21</a:t>
            </a:r>
            <a:r>
              <a:rPr sz="1100" dirty="0" smtClean="0">
                <a:solidFill>
                  <a:srgbClr val="979C9C"/>
                </a:solidFill>
              </a:rPr>
              <a:t>.0</a:t>
            </a:r>
            <a:r>
              <a:rPr lang="fr-FR" sz="1100" dirty="0" smtClean="0">
                <a:solidFill>
                  <a:srgbClr val="979C9C"/>
                </a:solidFill>
              </a:rPr>
              <a:t>5</a:t>
            </a:r>
            <a:r>
              <a:rPr sz="1100" dirty="0" smtClean="0">
                <a:solidFill>
                  <a:srgbClr val="979C9C"/>
                </a:solidFill>
              </a:rPr>
              <a:t>.2015</a:t>
            </a:r>
            <a:endParaRPr sz="1100" dirty="0">
              <a:solidFill>
                <a:srgbClr val="979C9C"/>
              </a:solidFill>
            </a:endParaRPr>
          </a:p>
        </p:txBody>
      </p:sp>
      <p:sp>
        <p:nvSpPr>
          <p:cNvPr id="4" name="Shape 4"/>
          <p:cNvSpPr/>
          <p:nvPr/>
        </p:nvSpPr>
        <p:spPr>
          <a:xfrm>
            <a:off x="3471983" y="6578097"/>
            <a:ext cx="2209801" cy="16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100">
                <a:solidFill>
                  <a:srgbClr val="979C9C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1100" dirty="0" smtClean="0">
                <a:solidFill>
                  <a:srgbClr val="979C9C"/>
                </a:solidFill>
              </a:rPr>
              <a:t>Assises CSIESR 2015</a:t>
            </a:r>
            <a:endParaRPr sz="1100" dirty="0">
              <a:solidFill>
                <a:srgbClr val="979C9C"/>
              </a:solidFill>
            </a:endParaRPr>
          </a:p>
        </p:txBody>
      </p:sp>
      <p:sp>
        <p:nvSpPr>
          <p:cNvPr id="5" name="Shape 5"/>
          <p:cNvSpPr/>
          <p:nvPr/>
        </p:nvSpPr>
        <p:spPr>
          <a:xfrm>
            <a:off x="6477000" y="6570402"/>
            <a:ext cx="2209800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200">
                <a:solidFill>
                  <a:srgbClr val="979C9C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3B6FF4E3-9BCA-429C-90F9-E82067FAA66C}" type="slidenum">
              <a:rPr lang="fr-FR" sz="1200" smtClean="0">
                <a:solidFill>
                  <a:srgbClr val="979C9C"/>
                </a:solidFill>
              </a:rPr>
              <a:t>‹N°›</a:t>
            </a:fld>
            <a:endParaRPr sz="1200" dirty="0">
              <a:solidFill>
                <a:srgbClr val="979C9C"/>
              </a:solidFill>
            </a:endParaRPr>
          </a:p>
        </p:txBody>
      </p:sp>
      <p:pic>
        <p:nvPicPr>
          <p:cNvPr id="6" name="image2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57200" y="5882054"/>
            <a:ext cx="1270692" cy="553891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3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157743" y="5882054"/>
            <a:ext cx="529057" cy="594947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64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ECEDED"/>
                </a:solidFill>
              </a:rPr>
              <a:t>Texte du titre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-6698869" y="1359267"/>
            <a:ext cx="8655540" cy="5627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2pPr marL="711200" indent="-254000">
              <a:buClr>
                <a:srgbClr val="2372B9"/>
              </a:buClr>
              <a:defRPr sz="2000">
                <a:solidFill>
                  <a:srgbClr val="2186C4"/>
                </a:solidFill>
              </a:defRPr>
            </a:lvl2pPr>
            <a:lvl3pPr marL="1143000" indent="-228600">
              <a:buClrTx/>
              <a:defRPr sz="1800">
                <a:solidFill>
                  <a:srgbClr val="000000"/>
                </a:solidFill>
              </a:defRPr>
            </a:lvl3pPr>
            <a:lvl4pPr marL="1574800" indent="-203200">
              <a:buClr>
                <a:srgbClr val="737979"/>
              </a:buClr>
              <a:defRPr sz="1600">
                <a:solidFill>
                  <a:srgbClr val="868C8C"/>
                </a:solidFill>
              </a:defRPr>
            </a:lvl4pPr>
            <a:lvl5pPr marL="2032000" indent="-203200">
              <a:buClr>
                <a:srgbClr val="A7A7A7"/>
              </a:buClr>
              <a:buChar char="‣"/>
              <a:defRPr sz="1600" i="1">
                <a:solidFill>
                  <a:srgbClr val="A7A7A7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 dirty="0" err="1">
                <a:solidFill>
                  <a:srgbClr val="E30F47"/>
                </a:solidFill>
              </a:rPr>
              <a:t>Texte</a:t>
            </a:r>
            <a:r>
              <a:rPr sz="2400" dirty="0">
                <a:solidFill>
                  <a:srgbClr val="E30F47"/>
                </a:solidFill>
              </a:rPr>
              <a:t> </a:t>
            </a:r>
            <a:r>
              <a:rPr sz="2400" dirty="0" err="1">
                <a:solidFill>
                  <a:srgbClr val="E30F47"/>
                </a:solidFill>
              </a:rPr>
              <a:t>niveau</a:t>
            </a:r>
            <a:r>
              <a:rPr sz="2400" dirty="0">
                <a:solidFill>
                  <a:srgbClr val="E30F47"/>
                </a:solidFill>
              </a:rPr>
              <a:t> 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 dirty="0" err="1">
                <a:solidFill>
                  <a:srgbClr val="2186C4"/>
                </a:solidFill>
              </a:rPr>
              <a:t>Texte</a:t>
            </a:r>
            <a:r>
              <a:rPr sz="2000" dirty="0">
                <a:solidFill>
                  <a:srgbClr val="2186C4"/>
                </a:solidFill>
              </a:rPr>
              <a:t> </a:t>
            </a:r>
            <a:r>
              <a:rPr sz="2000" dirty="0" err="1">
                <a:solidFill>
                  <a:srgbClr val="2186C4"/>
                </a:solidFill>
              </a:rPr>
              <a:t>niveau</a:t>
            </a:r>
            <a:r>
              <a:rPr sz="2000" dirty="0">
                <a:solidFill>
                  <a:srgbClr val="2186C4"/>
                </a:solidFill>
              </a:rPr>
              <a:t> 2</a:t>
            </a:r>
          </a:p>
          <a:p>
            <a:pPr lvl="2"/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 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600" dirty="0" err="1">
                <a:solidFill>
                  <a:srgbClr val="868C8C"/>
                </a:solidFill>
              </a:rPr>
              <a:t>Texte</a:t>
            </a:r>
            <a:r>
              <a:rPr sz="1600" dirty="0">
                <a:solidFill>
                  <a:srgbClr val="868C8C"/>
                </a:solidFill>
              </a:rPr>
              <a:t> </a:t>
            </a:r>
            <a:r>
              <a:rPr sz="1600" dirty="0" err="1">
                <a:solidFill>
                  <a:srgbClr val="868C8C"/>
                </a:solidFill>
              </a:rPr>
              <a:t>niveau</a:t>
            </a:r>
            <a:r>
              <a:rPr sz="1600" dirty="0">
                <a:solidFill>
                  <a:srgbClr val="868C8C"/>
                </a:solidFill>
              </a:rPr>
              <a:t> 4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1600" i="1" dirty="0" err="1">
                <a:solidFill>
                  <a:srgbClr val="A7A7A7"/>
                </a:solidFill>
              </a:rPr>
              <a:t>Texte</a:t>
            </a:r>
            <a:r>
              <a:rPr sz="1600" i="1" dirty="0">
                <a:solidFill>
                  <a:srgbClr val="A7A7A7"/>
                </a:solidFill>
              </a:rPr>
              <a:t> </a:t>
            </a:r>
            <a:r>
              <a:rPr sz="1600" i="1" dirty="0" err="1">
                <a:solidFill>
                  <a:srgbClr val="A7A7A7"/>
                </a:solidFill>
              </a:rPr>
              <a:t>niveau</a:t>
            </a:r>
            <a:r>
              <a:rPr sz="1600" i="1" dirty="0">
                <a:solidFill>
                  <a:srgbClr val="A7A7A7"/>
                </a:solidFill>
              </a:rPr>
              <a:t> 5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transition spd="med"/>
  <p:timing>
    <p:tnLst>
      <p:par>
        <p:cTn id="1" dur="indefinite" restart="never" nodeType="tmRoot"/>
      </p:par>
    </p:tnLst>
  </p:timing>
  <p:txStyles>
    <p:titleStyle>
      <a:lvl1pPr defTabSz="457200">
        <a:defRPr sz="2800" b="1">
          <a:solidFill>
            <a:srgbClr val="ECEDED"/>
          </a:solidFill>
          <a:latin typeface="Verdana"/>
          <a:ea typeface="Verdana"/>
          <a:cs typeface="Verdana"/>
          <a:sym typeface="Verdana"/>
        </a:defRPr>
      </a:lvl1pPr>
      <a:lvl2pPr defTabSz="457200">
        <a:defRPr sz="2800" b="1">
          <a:solidFill>
            <a:srgbClr val="ECEDED"/>
          </a:solidFill>
          <a:latin typeface="Verdana"/>
          <a:ea typeface="Verdana"/>
          <a:cs typeface="Verdana"/>
          <a:sym typeface="Verdana"/>
        </a:defRPr>
      </a:lvl2pPr>
      <a:lvl3pPr defTabSz="457200">
        <a:defRPr sz="2800" b="1">
          <a:solidFill>
            <a:srgbClr val="ECEDED"/>
          </a:solidFill>
          <a:latin typeface="Verdana"/>
          <a:ea typeface="Verdana"/>
          <a:cs typeface="Verdana"/>
          <a:sym typeface="Verdana"/>
        </a:defRPr>
      </a:lvl3pPr>
      <a:lvl4pPr defTabSz="457200">
        <a:defRPr sz="2800" b="1">
          <a:solidFill>
            <a:srgbClr val="ECEDED"/>
          </a:solidFill>
          <a:latin typeface="Verdana"/>
          <a:ea typeface="Verdana"/>
          <a:cs typeface="Verdana"/>
          <a:sym typeface="Verdana"/>
        </a:defRPr>
      </a:lvl4pPr>
      <a:lvl5pPr defTabSz="457200">
        <a:defRPr sz="2800" b="1">
          <a:solidFill>
            <a:srgbClr val="ECEDED"/>
          </a:solidFill>
          <a:latin typeface="Verdana"/>
          <a:ea typeface="Verdana"/>
          <a:cs typeface="Verdana"/>
          <a:sym typeface="Verdana"/>
        </a:defRPr>
      </a:lvl5pPr>
      <a:lvl6pPr defTabSz="457200">
        <a:defRPr sz="2800" b="1">
          <a:solidFill>
            <a:srgbClr val="ECEDED"/>
          </a:solidFill>
          <a:latin typeface="Verdana"/>
          <a:ea typeface="Verdana"/>
          <a:cs typeface="Verdana"/>
          <a:sym typeface="Verdana"/>
        </a:defRPr>
      </a:lvl6pPr>
      <a:lvl7pPr defTabSz="457200">
        <a:defRPr sz="2800" b="1">
          <a:solidFill>
            <a:srgbClr val="ECEDED"/>
          </a:solidFill>
          <a:latin typeface="Verdana"/>
          <a:ea typeface="Verdana"/>
          <a:cs typeface="Verdana"/>
          <a:sym typeface="Verdana"/>
        </a:defRPr>
      </a:lvl7pPr>
      <a:lvl8pPr defTabSz="457200">
        <a:defRPr sz="2800" b="1">
          <a:solidFill>
            <a:srgbClr val="ECEDED"/>
          </a:solidFill>
          <a:latin typeface="Verdana"/>
          <a:ea typeface="Verdana"/>
          <a:cs typeface="Verdana"/>
          <a:sym typeface="Verdana"/>
        </a:defRPr>
      </a:lvl8pPr>
      <a:lvl9pPr defTabSz="457200">
        <a:defRPr sz="2800" b="1">
          <a:solidFill>
            <a:srgbClr val="ECEDED"/>
          </a:solidFill>
          <a:latin typeface="Verdana"/>
          <a:ea typeface="Verdana"/>
          <a:cs typeface="Verdana"/>
          <a:sym typeface="Verdana"/>
        </a:defRPr>
      </a:lvl9pPr>
    </p:titleStyle>
    <p:bodyStyle>
      <a:lvl1pPr marL="304800" indent="-304800" defTabSz="457200">
        <a:spcBef>
          <a:spcPts val="500"/>
        </a:spcBef>
        <a:buClr>
          <a:srgbClr val="E30F47"/>
        </a:buClr>
        <a:buSzPct val="70000"/>
        <a:buFont typeface="Wingdings"/>
        <a:buChar char="❖"/>
        <a:defRPr sz="2400">
          <a:solidFill>
            <a:srgbClr val="E30F47"/>
          </a:solidFill>
          <a:latin typeface="Verdana"/>
          <a:ea typeface="Verdana"/>
          <a:cs typeface="Verdana"/>
          <a:sym typeface="Verdana"/>
        </a:defRPr>
      </a:lvl1pPr>
      <a:lvl2pPr marL="800100" indent="-342900" defTabSz="457200">
        <a:spcBef>
          <a:spcPts val="500"/>
        </a:spcBef>
        <a:buClr>
          <a:srgbClr val="E30F47"/>
        </a:buClr>
        <a:buSzPct val="70000"/>
        <a:buFont typeface="Wingdings"/>
        <a:buChar char="✴"/>
        <a:defRPr sz="2400">
          <a:solidFill>
            <a:srgbClr val="E30F47"/>
          </a:solidFill>
          <a:latin typeface="Verdana"/>
          <a:ea typeface="Verdana"/>
          <a:cs typeface="Verdana"/>
          <a:sym typeface="Verdana"/>
        </a:defRPr>
      </a:lvl2pPr>
      <a:lvl3pPr marL="1219200" indent="-304800" defTabSz="457200">
        <a:spcBef>
          <a:spcPts val="500"/>
        </a:spcBef>
        <a:buClr>
          <a:srgbClr val="E30F47"/>
        </a:buClr>
        <a:buSzPct val="100000"/>
        <a:buFont typeface="Wingdings"/>
        <a:buChar char="▪"/>
        <a:defRPr sz="2400">
          <a:solidFill>
            <a:srgbClr val="E30F47"/>
          </a:solidFill>
          <a:latin typeface="Verdana"/>
          <a:ea typeface="Verdana"/>
          <a:cs typeface="Verdana"/>
          <a:sym typeface="Verdana"/>
        </a:defRPr>
      </a:lvl3pPr>
      <a:lvl4pPr marL="1714500" indent="-342900" defTabSz="457200">
        <a:spcBef>
          <a:spcPts val="500"/>
        </a:spcBef>
        <a:buClr>
          <a:srgbClr val="E30F47"/>
        </a:buClr>
        <a:buSzPct val="100000"/>
        <a:buFont typeface="Wingdings"/>
        <a:buChar char="–"/>
        <a:defRPr sz="2400">
          <a:solidFill>
            <a:srgbClr val="E30F47"/>
          </a:solidFill>
          <a:latin typeface="Verdana"/>
          <a:ea typeface="Verdana"/>
          <a:cs typeface="Verdana"/>
          <a:sym typeface="Verdana"/>
        </a:defRPr>
      </a:lvl4pPr>
      <a:lvl5pPr marL="2171700" indent="-342900" defTabSz="457200">
        <a:spcBef>
          <a:spcPts val="500"/>
        </a:spcBef>
        <a:buClr>
          <a:srgbClr val="E30F47"/>
        </a:buClr>
        <a:buSzPct val="100000"/>
        <a:buFont typeface="Wingdings"/>
        <a:buChar char="»"/>
        <a:defRPr sz="2400">
          <a:solidFill>
            <a:srgbClr val="E30F47"/>
          </a:solidFill>
          <a:latin typeface="Verdana"/>
          <a:ea typeface="Verdana"/>
          <a:cs typeface="Verdana"/>
          <a:sym typeface="Verdana"/>
        </a:defRPr>
      </a:lvl5pPr>
      <a:lvl6pPr marL="2560320" indent="-274320" defTabSz="457200">
        <a:spcBef>
          <a:spcPts val="500"/>
        </a:spcBef>
        <a:buClr>
          <a:srgbClr val="E30F47"/>
        </a:buClr>
        <a:buSzPct val="100000"/>
        <a:buFont typeface="Wingdings"/>
        <a:buChar char="•"/>
        <a:defRPr sz="2400">
          <a:solidFill>
            <a:srgbClr val="E30F47"/>
          </a:solidFill>
          <a:latin typeface="Verdana"/>
          <a:ea typeface="Verdana"/>
          <a:cs typeface="Verdana"/>
          <a:sym typeface="Verdana"/>
        </a:defRPr>
      </a:lvl6pPr>
      <a:lvl7pPr marL="3017520" indent="-274320" defTabSz="457200">
        <a:spcBef>
          <a:spcPts val="500"/>
        </a:spcBef>
        <a:buClr>
          <a:srgbClr val="E30F47"/>
        </a:buClr>
        <a:buSzPct val="100000"/>
        <a:buFont typeface="Wingdings"/>
        <a:buChar char="•"/>
        <a:defRPr sz="2400">
          <a:solidFill>
            <a:srgbClr val="E30F47"/>
          </a:solidFill>
          <a:latin typeface="Verdana"/>
          <a:ea typeface="Verdana"/>
          <a:cs typeface="Verdana"/>
          <a:sym typeface="Verdana"/>
        </a:defRPr>
      </a:lvl7pPr>
      <a:lvl8pPr marL="3474720" indent="-274320" defTabSz="457200">
        <a:spcBef>
          <a:spcPts val="500"/>
        </a:spcBef>
        <a:buClr>
          <a:srgbClr val="E30F47"/>
        </a:buClr>
        <a:buSzPct val="100000"/>
        <a:buFont typeface="Wingdings"/>
        <a:buChar char="•"/>
        <a:defRPr sz="2400">
          <a:solidFill>
            <a:srgbClr val="E30F47"/>
          </a:solidFill>
          <a:latin typeface="Verdana"/>
          <a:ea typeface="Verdana"/>
          <a:cs typeface="Verdana"/>
          <a:sym typeface="Verdana"/>
        </a:defRPr>
      </a:lvl8pPr>
      <a:lvl9pPr marL="3931920" indent="-274320" defTabSz="457200">
        <a:spcBef>
          <a:spcPts val="500"/>
        </a:spcBef>
        <a:buClr>
          <a:srgbClr val="E30F47"/>
        </a:buClr>
        <a:buSzPct val="100000"/>
        <a:buFont typeface="Wingdings"/>
        <a:buChar char="•"/>
        <a:defRPr sz="2400">
          <a:solidFill>
            <a:srgbClr val="E30F47"/>
          </a:solidFill>
          <a:latin typeface="Verdana"/>
          <a:ea typeface="Verdana"/>
          <a:cs typeface="Verdana"/>
          <a:sym typeface="Verdana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1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3.png"/><Relationship Id="rId5" Type="http://schemas.openxmlformats.org/officeDocument/2006/relationships/image" Target="../media/image36.png"/><Relationship Id="rId10" Type="http://schemas.openxmlformats.org/officeDocument/2006/relationships/image" Target="../media/image42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8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Des Technologies Innovantes</a:t>
            </a:r>
            <a:br>
              <a:rPr lang="fr-FR" dirty="0" smtClean="0"/>
            </a:br>
            <a:r>
              <a:rPr lang="fr-FR" dirty="0" smtClean="0"/>
              <a:t>au service de l’ESR</a:t>
            </a:r>
            <a:endParaRPr dirty="0"/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863421" y="5282190"/>
            <a:ext cx="5094018" cy="696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1">
                    <a:lumMod val="95000"/>
                  </a:schemeClr>
                </a:solidFill>
              </a:rPr>
              <a:t>Florent </a:t>
            </a:r>
            <a:r>
              <a:rPr lang="fr-FR" b="1" dirty="0" err="1" smtClean="0">
                <a:solidFill>
                  <a:schemeClr val="tx1">
                    <a:lumMod val="95000"/>
                  </a:schemeClr>
                </a:solidFill>
              </a:rPr>
              <a:t>Fareneau</a:t>
            </a:r>
            <a:r>
              <a:rPr lang="fr-FR" b="1" dirty="0" smtClean="0">
                <a:solidFill>
                  <a:schemeClr val="tx1">
                    <a:lumMod val="95000"/>
                  </a:schemeClr>
                </a:solidFill>
              </a:rPr>
              <a:t> – Université de Valenciennes</a:t>
            </a:r>
          </a:p>
          <a:p>
            <a:pPr lvl="0"/>
            <a:r>
              <a:rPr lang="fr-FR" b="1" dirty="0" smtClean="0">
                <a:solidFill>
                  <a:schemeClr val="tx1">
                    <a:lumMod val="95000"/>
                  </a:schemeClr>
                </a:solidFill>
              </a:rPr>
              <a:t>Julien Marchal – Université de Lorraine</a:t>
            </a:r>
            <a:endParaRPr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80" y="6320062"/>
            <a:ext cx="1342180" cy="44400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512" y="6321960"/>
            <a:ext cx="1271054" cy="44210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sz="2800" b="1" dirty="0">
                <a:solidFill>
                  <a:srgbClr val="FFFFFF"/>
                </a:solidFill>
              </a:rPr>
              <a:t>Collaboration </a:t>
            </a:r>
            <a:r>
              <a:rPr sz="2800" b="1" dirty="0" err="1">
                <a:solidFill>
                  <a:srgbClr val="FFFFFF"/>
                </a:solidFill>
              </a:rPr>
              <a:t>universitaire</a:t>
            </a:r>
            <a:r>
              <a:rPr sz="2800" b="1" dirty="0">
                <a:solidFill>
                  <a:srgbClr val="FFFFFF"/>
                </a:solidFill>
              </a:rPr>
              <a:t> : </a:t>
            </a:r>
            <a:br>
              <a:rPr sz="2800" b="1" dirty="0">
                <a:solidFill>
                  <a:srgbClr val="FFFFFF"/>
                </a:solidFill>
              </a:rPr>
            </a:br>
            <a:r>
              <a:rPr sz="2800" b="1" dirty="0" err="1">
                <a:solidFill>
                  <a:srgbClr val="FFFFFF"/>
                </a:solidFill>
              </a:rPr>
              <a:t>besoin</a:t>
            </a:r>
            <a:r>
              <a:rPr sz="2800" b="1" dirty="0">
                <a:solidFill>
                  <a:srgbClr val="FFFFFF"/>
                </a:solidFill>
              </a:rPr>
              <a:t> de </a:t>
            </a:r>
            <a:r>
              <a:rPr sz="2800" b="1" dirty="0" err="1">
                <a:solidFill>
                  <a:srgbClr val="FFFFFF"/>
                </a:solidFill>
              </a:rPr>
              <a:t>différents</a:t>
            </a:r>
            <a:r>
              <a:rPr sz="2800" b="1" dirty="0">
                <a:solidFill>
                  <a:srgbClr val="FFFFFF"/>
                </a:solidFill>
              </a:rPr>
              <a:t> </a:t>
            </a:r>
            <a:r>
              <a:rPr sz="2800" b="1" dirty="0" err="1">
                <a:solidFill>
                  <a:srgbClr val="FFFFFF"/>
                </a:solidFill>
              </a:rPr>
              <a:t>espaces</a:t>
            </a:r>
            <a:endParaRPr sz="2800" b="1" dirty="0">
              <a:solidFill>
                <a:srgbClr val="FFFFFF"/>
              </a:solidFill>
            </a:endParaRPr>
          </a:p>
        </p:txBody>
      </p:sp>
      <p:pic>
        <p:nvPicPr>
          <p:cNvPr id="3074" name="Picture 2" descr="C:\temp\Cap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81" y="1474140"/>
            <a:ext cx="6471804" cy="474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texte 2"/>
          <p:cNvSpPr txBox="1">
            <a:spLocks/>
          </p:cNvSpPr>
          <p:nvPr/>
        </p:nvSpPr>
        <p:spPr>
          <a:xfrm>
            <a:off x="2216714" y="1243144"/>
            <a:ext cx="4627423" cy="434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marL="304800" indent="-304800" defTabSz="457200">
              <a:spcBef>
                <a:spcPts val="500"/>
              </a:spcBef>
              <a:buClr>
                <a:srgbClr val="E30F47"/>
              </a:buClr>
              <a:buSzPct val="70000"/>
              <a:buFont typeface="Wingdings"/>
              <a:buChar char="❖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711200" indent="-254000" defTabSz="457200">
              <a:spcBef>
                <a:spcPts val="500"/>
              </a:spcBef>
              <a:buClr>
                <a:srgbClr val="2372B9"/>
              </a:buClr>
              <a:buSzPct val="70000"/>
              <a:buFont typeface="Wingdings"/>
              <a:buChar char="✴"/>
              <a:defRPr sz="2000">
                <a:solidFill>
                  <a:srgbClr val="2186C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indent="-228600" defTabSz="457200">
              <a:spcBef>
                <a:spcPts val="500"/>
              </a:spcBef>
              <a:buClrTx/>
              <a:buSzPct val="100000"/>
              <a:buFont typeface="Wingdings"/>
              <a:buChar char="▪"/>
              <a:defRPr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574800" indent="-203200" defTabSz="457200">
              <a:spcBef>
                <a:spcPts val="500"/>
              </a:spcBef>
              <a:buClr>
                <a:srgbClr val="737979"/>
              </a:buClr>
              <a:buSzPct val="100000"/>
              <a:buFont typeface="Wingdings"/>
              <a:buChar char="–"/>
              <a:defRPr sz="1600">
                <a:solidFill>
                  <a:srgbClr val="868C8C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32000" indent="-203200" defTabSz="457200">
              <a:spcBef>
                <a:spcPts val="500"/>
              </a:spcBef>
              <a:buClr>
                <a:srgbClr val="A7A7A7"/>
              </a:buClr>
              <a:buSzPct val="100000"/>
              <a:buFont typeface="Wingdings"/>
              <a:buChar char="‣"/>
              <a:defRPr sz="1600" i="1">
                <a:solidFill>
                  <a:srgbClr val="A7A7A7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603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175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747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319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406400" lvl="1" indent="0" algn="ctr">
              <a:buNone/>
            </a:pPr>
            <a:r>
              <a:rPr lang="fr-FR" sz="1200" b="1" dirty="0"/>
              <a:t>https</a:t>
            </a:r>
            <a:r>
              <a:rPr lang="fr-FR" sz="1200" b="1" dirty="0" smtClean="0"/>
              <a:t>://oae.esup-portail.org</a:t>
            </a:r>
          </a:p>
        </p:txBody>
      </p:sp>
    </p:spTree>
    <p:extLst>
      <p:ext uri="{BB962C8B-B14F-4D97-AF65-F5344CB8AC3E}">
        <p14:creationId xmlns:p14="http://schemas.microsoft.com/office/powerpoint/2010/main" val="41516370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sz="2800" b="1" dirty="0">
                <a:solidFill>
                  <a:srgbClr val="FFFFFF"/>
                </a:solidFill>
              </a:rPr>
              <a:t>Collaboration </a:t>
            </a:r>
            <a:r>
              <a:rPr sz="2800" b="1" dirty="0" err="1">
                <a:solidFill>
                  <a:srgbClr val="FFFFFF"/>
                </a:solidFill>
              </a:rPr>
              <a:t>universitaire</a:t>
            </a:r>
            <a:r>
              <a:rPr sz="2800" b="1" dirty="0">
                <a:solidFill>
                  <a:srgbClr val="FFFFFF"/>
                </a:solidFill>
              </a:rPr>
              <a:t> : </a:t>
            </a:r>
            <a:br>
              <a:rPr sz="2800" b="1" dirty="0">
                <a:solidFill>
                  <a:srgbClr val="FFFFFF"/>
                </a:solidFill>
              </a:rPr>
            </a:br>
            <a:r>
              <a:rPr sz="2800" b="1" dirty="0" err="1">
                <a:solidFill>
                  <a:srgbClr val="FFFFFF"/>
                </a:solidFill>
              </a:rPr>
              <a:t>besoin</a:t>
            </a:r>
            <a:r>
              <a:rPr sz="2800" b="1" dirty="0">
                <a:solidFill>
                  <a:srgbClr val="FFFFFF"/>
                </a:solidFill>
              </a:rPr>
              <a:t> de </a:t>
            </a:r>
            <a:r>
              <a:rPr sz="2800" b="1" dirty="0" err="1">
                <a:solidFill>
                  <a:srgbClr val="FFFFFF"/>
                </a:solidFill>
              </a:rPr>
              <a:t>différents</a:t>
            </a:r>
            <a:r>
              <a:rPr sz="2800" b="1" dirty="0">
                <a:solidFill>
                  <a:srgbClr val="FFFFFF"/>
                </a:solidFill>
              </a:rPr>
              <a:t> </a:t>
            </a:r>
            <a:r>
              <a:rPr sz="2800" b="1" dirty="0" err="1">
                <a:solidFill>
                  <a:srgbClr val="FFFFFF"/>
                </a:solidFill>
              </a:rPr>
              <a:t>espaces</a:t>
            </a:r>
            <a:endParaRPr sz="2800" b="1" dirty="0">
              <a:solidFill>
                <a:srgbClr val="FFFFFF"/>
              </a:solidFill>
            </a:endParaRPr>
          </a:p>
        </p:txBody>
      </p:sp>
      <p:pic>
        <p:nvPicPr>
          <p:cNvPr id="3" name="CSIESR-v3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649" y="1371160"/>
            <a:ext cx="9071629" cy="510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336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</a:t>
            </a:r>
            <a:r>
              <a:rPr sz="2800" b="1" dirty="0" smtClean="0">
                <a:solidFill>
                  <a:srgbClr val="ECEDED"/>
                </a:solidFill>
              </a:rPr>
              <a:t>:</a:t>
            </a:r>
            <a:r>
              <a:rPr lang="fr-FR" sz="2800" b="1" dirty="0" smtClean="0">
                <a:solidFill>
                  <a:srgbClr val="ECEDED"/>
                </a:solidFill>
              </a:rPr>
              <a:t> Une A</a:t>
            </a:r>
            <a:r>
              <a:rPr sz="2800" b="1" dirty="0" err="1" smtClean="0">
                <a:solidFill>
                  <a:srgbClr val="ECEDED"/>
                </a:solidFill>
              </a:rPr>
              <a:t>rchitecture</a:t>
            </a:r>
            <a:r>
              <a:rPr sz="2800" b="1" dirty="0" smtClean="0">
                <a:solidFill>
                  <a:srgbClr val="ECEDED"/>
                </a:solidFill>
              </a:rPr>
              <a:t> </a:t>
            </a:r>
            <a:r>
              <a:rPr sz="2800" b="1" dirty="0" err="1" smtClean="0">
                <a:solidFill>
                  <a:srgbClr val="ECEDED"/>
                </a:solidFill>
              </a:rPr>
              <a:t>solide</a:t>
            </a:r>
            <a:endParaRPr sz="2800" b="1" dirty="0">
              <a:solidFill>
                <a:srgbClr val="ECEDE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6133"/>
            <a:ext cx="9144000" cy="372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426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OAE : Prêt pour le Cloud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89" y="1172867"/>
            <a:ext cx="8899919" cy="562707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Maintenable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Structure modulaire permettant la mise à jour et l’arrêt partiel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sz="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Robuste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Permet </a:t>
            </a:r>
            <a:r>
              <a:rPr lang="fr-FR" dirty="0"/>
              <a:t>la montée en </a:t>
            </a:r>
            <a:r>
              <a:rPr lang="fr-FR" dirty="0" smtClean="0"/>
              <a:t>charge progressive </a:t>
            </a:r>
            <a:r>
              <a:rPr lang="fr-FR" dirty="0"/>
              <a:t>par ajout de </a:t>
            </a:r>
            <a:r>
              <a:rPr lang="fr-FR" dirty="0" smtClean="0"/>
              <a:t>serveurs (nœuds/</a:t>
            </a:r>
            <a:r>
              <a:rPr lang="fr-FR" dirty="0" err="1" smtClean="0"/>
              <a:t>VMs</a:t>
            </a:r>
            <a:r>
              <a:rPr lang="fr-FR" dirty="0" smtClean="0"/>
              <a:t>)</a:t>
            </a: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endParaRPr lang="fr-FR" sz="800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Extensible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Ajout de fonctionnalités et de services utilisateur (</a:t>
            </a:r>
            <a:r>
              <a:rPr lang="fr-FR" dirty="0" err="1" smtClean="0"/>
              <a:t>widget</a:t>
            </a:r>
            <a:r>
              <a:rPr lang="fr-FR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sz="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Intégrable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API disponible permettant l’intégration d’OAE dans d’autres systèmes (ENT, CMS, …)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07376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lang="fr-FR" sz="2800" b="1" dirty="0" smtClean="0">
                <a:solidFill>
                  <a:srgbClr val="ECEDED"/>
                </a:solidFill>
              </a:rPr>
              <a:t>Des Technologies Innovantes</a:t>
            </a:r>
            <a:endParaRPr sz="2800" b="1" dirty="0">
              <a:solidFill>
                <a:srgbClr val="ECEDED"/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365760" y="1360648"/>
            <a:ext cx="8397240" cy="715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rtl="0" latinLnBrk="1" hangingPunct="0"/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Répartition </a:t>
            </a:r>
            <a:r>
              <a:rPr lang="fr-FR" sz="1800" dirty="0">
                <a:solidFill>
                  <a:schemeClr val="bg2">
                    <a:lumMod val="50000"/>
                  </a:schemeClr>
                </a:solidFill>
              </a:rPr>
              <a:t>de </a:t>
            </a:r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charge</a:t>
            </a:r>
          </a:p>
          <a:p>
            <a:pPr algn="r" rtl="0" latinLnBrk="1" hangingPunct="0"/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2990850" y="3017357"/>
            <a:ext cx="3192780" cy="1326354"/>
            <a:chOff x="1219200" y="3143206"/>
            <a:chExt cx="3192780" cy="1326354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1219200" y="31432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1371600" y="32956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524000" y="34480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Flèche vers le bas 6"/>
          <p:cNvSpPr/>
          <p:nvPr/>
        </p:nvSpPr>
        <p:spPr>
          <a:xfrm>
            <a:off x="182880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Flèche vers le bas 42"/>
          <p:cNvSpPr/>
          <p:nvPr/>
        </p:nvSpPr>
        <p:spPr>
          <a:xfrm>
            <a:off x="304419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Flèche vers le bas 43"/>
          <p:cNvSpPr/>
          <p:nvPr/>
        </p:nvSpPr>
        <p:spPr>
          <a:xfrm>
            <a:off x="425958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Flèche vers le bas 44"/>
          <p:cNvSpPr/>
          <p:nvPr/>
        </p:nvSpPr>
        <p:spPr>
          <a:xfrm>
            <a:off x="547497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Flèche vers le bas 45"/>
          <p:cNvSpPr/>
          <p:nvPr/>
        </p:nvSpPr>
        <p:spPr>
          <a:xfrm>
            <a:off x="669036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Organigramme : Disque magnétique 7"/>
          <p:cNvSpPr/>
          <p:nvPr/>
        </p:nvSpPr>
        <p:spPr>
          <a:xfrm>
            <a:off x="426487" y="5023010"/>
            <a:ext cx="2531745" cy="1828800"/>
          </a:xfrm>
          <a:prstGeom prst="flowChartMagneticDisk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40800" y="57850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793200" y="59374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945600" y="60898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Base de données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Organigramme : Multidocument 9"/>
          <p:cNvSpPr/>
          <p:nvPr/>
        </p:nvSpPr>
        <p:spPr>
          <a:xfrm>
            <a:off x="6747692" y="4084416"/>
            <a:ext cx="2411730" cy="1155499"/>
          </a:xfrm>
          <a:prstGeom prst="flowChartMultidocumen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 smtClean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Indexation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4676004" y="5198505"/>
            <a:ext cx="1371600" cy="1438750"/>
            <a:chOff x="4130040" y="5364480"/>
            <a:chExt cx="1371600" cy="1438750"/>
          </a:xfrm>
        </p:grpSpPr>
        <p:sp>
          <p:nvSpPr>
            <p:cNvPr id="11" name="Bouton d'action : Document 10">
              <a:hlinkClick r:id="" action="ppaction://noaction" highlightClick="1"/>
            </p:cNvPr>
            <p:cNvSpPr/>
            <p:nvPr/>
          </p:nvSpPr>
          <p:spPr>
            <a:xfrm>
              <a:off x="4130040" y="53644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Bouton d'action : Document 81">
              <a:hlinkClick r:id="" action="ppaction://noaction" highlightClick="1"/>
            </p:cNvPr>
            <p:cNvSpPr/>
            <p:nvPr/>
          </p:nvSpPr>
          <p:spPr>
            <a:xfrm>
              <a:off x="4282440" y="55168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Bouton d'action : Document 82">
              <a:hlinkClick r:id="" action="ppaction://noaction" highlightClick="1"/>
            </p:cNvPr>
            <p:cNvSpPr/>
            <p:nvPr/>
          </p:nvSpPr>
          <p:spPr>
            <a:xfrm>
              <a:off x="4434840" y="56692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Bouton d'action : Document 84">
              <a:hlinkClick r:id="" action="ppaction://noaction" highlightClick="1"/>
            </p:cNvPr>
            <p:cNvSpPr/>
            <p:nvPr/>
          </p:nvSpPr>
          <p:spPr>
            <a:xfrm>
              <a:off x="4587240" y="58216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8" name="Connecteur en arc 17"/>
          <p:cNvCxnSpPr>
            <a:stCxn id="37" idx="2"/>
            <a:endCxn id="82" idx="3"/>
          </p:cNvCxnSpPr>
          <p:nvPr/>
        </p:nvCxnSpPr>
        <p:spPr>
          <a:xfrm rot="16200000" flipH="1">
            <a:off x="4509025" y="4574326"/>
            <a:ext cx="1007194" cy="545964"/>
          </a:xfrm>
          <a:prstGeom prst="curvedConnector3">
            <a:avLst>
              <a:gd name="adj1" fmla="val 50000"/>
            </a:avLst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Connecteur en arc 29"/>
          <p:cNvCxnSpPr>
            <a:endCxn id="37" idx="2"/>
          </p:cNvCxnSpPr>
          <p:nvPr/>
        </p:nvCxnSpPr>
        <p:spPr>
          <a:xfrm rot="10800000">
            <a:off x="4739640" y="4343712"/>
            <a:ext cx="2008052" cy="486201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Connecteur en arc 31"/>
          <p:cNvCxnSpPr>
            <a:stCxn id="8" idx="4"/>
            <a:endCxn id="37" idx="2"/>
          </p:cNvCxnSpPr>
          <p:nvPr/>
        </p:nvCxnSpPr>
        <p:spPr>
          <a:xfrm flipV="1">
            <a:off x="2958232" y="4343711"/>
            <a:ext cx="1781408" cy="1593699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ZoneTexte 33"/>
          <p:cNvSpPr txBox="1"/>
          <p:nvPr/>
        </p:nvSpPr>
        <p:spPr>
          <a:xfrm flipH="1">
            <a:off x="6160768" y="6044091"/>
            <a:ext cx="116967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Verdana"/>
                <a:ea typeface="Verdana"/>
                <a:cs typeface="Verdana"/>
                <a:sym typeface="Verdana"/>
              </a:rPr>
              <a:t>Stockage des documents</a:t>
            </a:r>
            <a:endParaRPr kumimoji="0" lang="fr-FR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575165587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lang="fr-FR" sz="2800" b="1" dirty="0" smtClean="0">
                <a:solidFill>
                  <a:srgbClr val="ECEDED"/>
                </a:solidFill>
              </a:rPr>
              <a:t>Des Technologies Innovantes</a:t>
            </a:r>
            <a:endParaRPr sz="2800" b="1" dirty="0">
              <a:solidFill>
                <a:srgbClr val="ECEDED"/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365760" y="1360648"/>
            <a:ext cx="8397240" cy="715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rtl="0" latinLnBrk="1" hangingPunct="0"/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Répartition </a:t>
            </a:r>
            <a:r>
              <a:rPr lang="fr-FR" sz="1800" dirty="0">
                <a:solidFill>
                  <a:schemeClr val="bg2">
                    <a:lumMod val="50000"/>
                  </a:schemeClr>
                </a:solidFill>
              </a:rPr>
              <a:t>de </a:t>
            </a:r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charge</a:t>
            </a:r>
          </a:p>
          <a:p>
            <a:pPr algn="r" rtl="0" latinLnBrk="1" hangingPunct="0"/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2990850" y="3017357"/>
            <a:ext cx="3192780" cy="1326354"/>
            <a:chOff x="1219200" y="3143206"/>
            <a:chExt cx="3192780" cy="1326354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1219200" y="31432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1371600" y="32956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524000" y="34480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Flèche vers le bas 6"/>
          <p:cNvSpPr/>
          <p:nvPr/>
        </p:nvSpPr>
        <p:spPr>
          <a:xfrm>
            <a:off x="182880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Flèche vers le bas 42"/>
          <p:cNvSpPr/>
          <p:nvPr/>
        </p:nvSpPr>
        <p:spPr>
          <a:xfrm>
            <a:off x="304419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Flèche vers le bas 43"/>
          <p:cNvSpPr/>
          <p:nvPr/>
        </p:nvSpPr>
        <p:spPr>
          <a:xfrm>
            <a:off x="425958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Flèche vers le bas 44"/>
          <p:cNvSpPr/>
          <p:nvPr/>
        </p:nvSpPr>
        <p:spPr>
          <a:xfrm>
            <a:off x="547497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Flèche vers le bas 45"/>
          <p:cNvSpPr/>
          <p:nvPr/>
        </p:nvSpPr>
        <p:spPr>
          <a:xfrm>
            <a:off x="669036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Organigramme : Disque magnétique 7"/>
          <p:cNvSpPr/>
          <p:nvPr/>
        </p:nvSpPr>
        <p:spPr>
          <a:xfrm>
            <a:off x="426487" y="5023010"/>
            <a:ext cx="2531745" cy="1828800"/>
          </a:xfrm>
          <a:prstGeom prst="flowChartMagneticDisk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40800" y="57850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793200" y="59374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945600" y="60898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Base de données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Organigramme : Multidocument 9"/>
          <p:cNvSpPr/>
          <p:nvPr/>
        </p:nvSpPr>
        <p:spPr>
          <a:xfrm>
            <a:off x="6747692" y="4084416"/>
            <a:ext cx="2411730" cy="1155499"/>
          </a:xfrm>
          <a:prstGeom prst="flowChartMultidocumen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 smtClean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Indexation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4676004" y="5198505"/>
            <a:ext cx="1371600" cy="1438750"/>
            <a:chOff x="4130040" y="5364480"/>
            <a:chExt cx="1371600" cy="1438750"/>
          </a:xfrm>
        </p:grpSpPr>
        <p:sp>
          <p:nvSpPr>
            <p:cNvPr id="11" name="Bouton d'action : Document 10">
              <a:hlinkClick r:id="" action="ppaction://noaction" highlightClick="1"/>
            </p:cNvPr>
            <p:cNvSpPr/>
            <p:nvPr/>
          </p:nvSpPr>
          <p:spPr>
            <a:xfrm>
              <a:off x="4130040" y="53644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Bouton d'action : Document 81">
              <a:hlinkClick r:id="" action="ppaction://noaction" highlightClick="1"/>
            </p:cNvPr>
            <p:cNvSpPr/>
            <p:nvPr/>
          </p:nvSpPr>
          <p:spPr>
            <a:xfrm>
              <a:off x="4282440" y="55168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Bouton d'action : Document 82">
              <a:hlinkClick r:id="" action="ppaction://noaction" highlightClick="1"/>
            </p:cNvPr>
            <p:cNvSpPr/>
            <p:nvPr/>
          </p:nvSpPr>
          <p:spPr>
            <a:xfrm>
              <a:off x="4434840" y="56692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Bouton d'action : Document 84">
              <a:hlinkClick r:id="" action="ppaction://noaction" highlightClick="1"/>
            </p:cNvPr>
            <p:cNvSpPr/>
            <p:nvPr/>
          </p:nvSpPr>
          <p:spPr>
            <a:xfrm>
              <a:off x="4587240" y="58216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8" name="Connecteur en arc 17"/>
          <p:cNvCxnSpPr>
            <a:stCxn id="37" idx="2"/>
            <a:endCxn id="82" idx="3"/>
          </p:cNvCxnSpPr>
          <p:nvPr/>
        </p:nvCxnSpPr>
        <p:spPr>
          <a:xfrm rot="16200000" flipH="1">
            <a:off x="4509025" y="4574326"/>
            <a:ext cx="1007194" cy="545964"/>
          </a:xfrm>
          <a:prstGeom prst="curvedConnector3">
            <a:avLst>
              <a:gd name="adj1" fmla="val 50000"/>
            </a:avLst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Connecteur en arc 29"/>
          <p:cNvCxnSpPr>
            <a:endCxn id="37" idx="2"/>
          </p:cNvCxnSpPr>
          <p:nvPr/>
        </p:nvCxnSpPr>
        <p:spPr>
          <a:xfrm rot="10800000">
            <a:off x="4739640" y="4343712"/>
            <a:ext cx="2008052" cy="486201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Connecteur en arc 31"/>
          <p:cNvCxnSpPr>
            <a:stCxn id="8" idx="4"/>
            <a:endCxn id="37" idx="2"/>
          </p:cNvCxnSpPr>
          <p:nvPr/>
        </p:nvCxnSpPr>
        <p:spPr>
          <a:xfrm flipV="1">
            <a:off x="2958232" y="4343711"/>
            <a:ext cx="1781408" cy="1593699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ZoneTexte 33"/>
          <p:cNvSpPr txBox="1"/>
          <p:nvPr/>
        </p:nvSpPr>
        <p:spPr>
          <a:xfrm flipH="1">
            <a:off x="6160768" y="6044091"/>
            <a:ext cx="116967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Verdana"/>
                <a:ea typeface="Verdana"/>
                <a:cs typeface="Verdana"/>
                <a:sym typeface="Verdana"/>
              </a:rPr>
              <a:t>Stockage des documents</a:t>
            </a:r>
            <a:endParaRPr kumimoji="0" lang="fr-FR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" name="Rectangle avec flèche vers le haut 5"/>
          <p:cNvSpPr/>
          <p:nvPr/>
        </p:nvSpPr>
        <p:spPr>
          <a:xfrm>
            <a:off x="5605643" y="1807949"/>
            <a:ext cx="2909298" cy="1885947"/>
          </a:xfrm>
          <a:prstGeom prst="upArrowCallou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rtl="0" latinLnBrk="1" hangingPunct="0"/>
            <a:endParaRPr lang="fr-FR" sz="1800" dirty="0" smtClean="0">
              <a:solidFill>
                <a:srgbClr val="1D71B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rtl="0" latinLnBrk="1" hangingPunct="0"/>
            <a:r>
              <a:rPr lang="fr-FR" sz="2000" b="1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NGINX</a:t>
            </a:r>
          </a:p>
          <a:p>
            <a:pPr algn="ctr" rtl="0" latinLnBrk="1" hangingPunct="0"/>
            <a:r>
              <a:rPr lang="fr-FR" sz="1800" dirty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fr-FR" sz="1800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tilisé </a:t>
            </a:r>
            <a:r>
              <a:rPr lang="fr-FR" sz="1800" dirty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par Wordpress.com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9639341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lang="fr-FR" sz="2800" b="1" dirty="0" smtClean="0">
                <a:solidFill>
                  <a:srgbClr val="ECEDED"/>
                </a:solidFill>
              </a:rPr>
              <a:t>Des Technologies Innovantes</a:t>
            </a:r>
            <a:endParaRPr sz="2800" b="1" dirty="0">
              <a:solidFill>
                <a:srgbClr val="ECEDED"/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365760" y="1360648"/>
            <a:ext cx="8397240" cy="715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rtl="0" latinLnBrk="1" hangingPunct="0"/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Répartition </a:t>
            </a:r>
            <a:r>
              <a:rPr lang="fr-FR" sz="1800" dirty="0">
                <a:solidFill>
                  <a:schemeClr val="bg2">
                    <a:lumMod val="50000"/>
                  </a:schemeClr>
                </a:solidFill>
              </a:rPr>
              <a:t>de </a:t>
            </a:r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charge</a:t>
            </a:r>
          </a:p>
          <a:p>
            <a:pPr algn="r" rtl="0" latinLnBrk="1" hangingPunct="0"/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2990850" y="3017357"/>
            <a:ext cx="3192780" cy="1326354"/>
            <a:chOff x="1219200" y="3143206"/>
            <a:chExt cx="3192780" cy="1326354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1219200" y="31432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1371600" y="32956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524000" y="34480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Flèche vers le bas 6"/>
          <p:cNvSpPr/>
          <p:nvPr/>
        </p:nvSpPr>
        <p:spPr>
          <a:xfrm>
            <a:off x="182880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Flèche vers le bas 42"/>
          <p:cNvSpPr/>
          <p:nvPr/>
        </p:nvSpPr>
        <p:spPr>
          <a:xfrm>
            <a:off x="304419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Flèche vers le bas 43"/>
          <p:cNvSpPr/>
          <p:nvPr/>
        </p:nvSpPr>
        <p:spPr>
          <a:xfrm>
            <a:off x="425958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Flèche vers le bas 44"/>
          <p:cNvSpPr/>
          <p:nvPr/>
        </p:nvSpPr>
        <p:spPr>
          <a:xfrm>
            <a:off x="547497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Flèche vers le bas 45"/>
          <p:cNvSpPr/>
          <p:nvPr/>
        </p:nvSpPr>
        <p:spPr>
          <a:xfrm>
            <a:off x="669036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Organigramme : Disque magnétique 7"/>
          <p:cNvSpPr/>
          <p:nvPr/>
        </p:nvSpPr>
        <p:spPr>
          <a:xfrm>
            <a:off x="426487" y="5023010"/>
            <a:ext cx="2531745" cy="1828800"/>
          </a:xfrm>
          <a:prstGeom prst="flowChartMagneticDisk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40800" y="57850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793200" y="59374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945600" y="60898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Base de données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Organigramme : Multidocument 9"/>
          <p:cNvSpPr/>
          <p:nvPr/>
        </p:nvSpPr>
        <p:spPr>
          <a:xfrm>
            <a:off x="6747692" y="4084416"/>
            <a:ext cx="2411730" cy="1155499"/>
          </a:xfrm>
          <a:prstGeom prst="flowChartMultidocumen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 smtClean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Indexation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4676004" y="5198505"/>
            <a:ext cx="1371600" cy="1438750"/>
            <a:chOff x="4130040" y="5364480"/>
            <a:chExt cx="1371600" cy="1438750"/>
          </a:xfrm>
        </p:grpSpPr>
        <p:sp>
          <p:nvSpPr>
            <p:cNvPr id="11" name="Bouton d'action : Document 10">
              <a:hlinkClick r:id="" action="ppaction://noaction" highlightClick="1"/>
            </p:cNvPr>
            <p:cNvSpPr/>
            <p:nvPr/>
          </p:nvSpPr>
          <p:spPr>
            <a:xfrm>
              <a:off x="4130040" y="53644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Bouton d'action : Document 81">
              <a:hlinkClick r:id="" action="ppaction://noaction" highlightClick="1"/>
            </p:cNvPr>
            <p:cNvSpPr/>
            <p:nvPr/>
          </p:nvSpPr>
          <p:spPr>
            <a:xfrm>
              <a:off x="4282440" y="55168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Bouton d'action : Document 82">
              <a:hlinkClick r:id="" action="ppaction://noaction" highlightClick="1"/>
            </p:cNvPr>
            <p:cNvSpPr/>
            <p:nvPr/>
          </p:nvSpPr>
          <p:spPr>
            <a:xfrm>
              <a:off x="4434840" y="56692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Bouton d'action : Document 84">
              <a:hlinkClick r:id="" action="ppaction://noaction" highlightClick="1"/>
            </p:cNvPr>
            <p:cNvSpPr/>
            <p:nvPr/>
          </p:nvSpPr>
          <p:spPr>
            <a:xfrm>
              <a:off x="4587240" y="58216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8" name="Connecteur en arc 17"/>
          <p:cNvCxnSpPr>
            <a:stCxn id="37" idx="2"/>
            <a:endCxn id="82" idx="3"/>
          </p:cNvCxnSpPr>
          <p:nvPr/>
        </p:nvCxnSpPr>
        <p:spPr>
          <a:xfrm rot="16200000" flipH="1">
            <a:off x="4509025" y="4574326"/>
            <a:ext cx="1007194" cy="545964"/>
          </a:xfrm>
          <a:prstGeom prst="curvedConnector3">
            <a:avLst>
              <a:gd name="adj1" fmla="val 50000"/>
            </a:avLst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Connecteur en arc 29"/>
          <p:cNvCxnSpPr>
            <a:endCxn id="37" idx="2"/>
          </p:cNvCxnSpPr>
          <p:nvPr/>
        </p:nvCxnSpPr>
        <p:spPr>
          <a:xfrm rot="10800000">
            <a:off x="4739640" y="4343712"/>
            <a:ext cx="2008052" cy="486201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Connecteur en arc 31"/>
          <p:cNvCxnSpPr>
            <a:stCxn id="8" idx="4"/>
            <a:endCxn id="37" idx="2"/>
          </p:cNvCxnSpPr>
          <p:nvPr/>
        </p:nvCxnSpPr>
        <p:spPr>
          <a:xfrm flipV="1">
            <a:off x="2958232" y="4343711"/>
            <a:ext cx="1781408" cy="1593699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ZoneTexte 33"/>
          <p:cNvSpPr txBox="1"/>
          <p:nvPr/>
        </p:nvSpPr>
        <p:spPr>
          <a:xfrm flipH="1">
            <a:off x="6160768" y="6044091"/>
            <a:ext cx="116967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Verdana"/>
                <a:ea typeface="Verdana"/>
                <a:cs typeface="Verdana"/>
                <a:sym typeface="Verdana"/>
              </a:rPr>
              <a:t>Stockage des documents</a:t>
            </a:r>
            <a:endParaRPr kumimoji="0" lang="fr-FR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" name="Rectangle avec flèche vers le haut 5"/>
          <p:cNvSpPr/>
          <p:nvPr/>
        </p:nvSpPr>
        <p:spPr>
          <a:xfrm>
            <a:off x="3426732" y="3922638"/>
            <a:ext cx="2909298" cy="1885947"/>
          </a:xfrm>
          <a:prstGeom prst="upArrowCallou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rtl="0" latinLnBrk="1" hangingPunct="0"/>
            <a:endParaRPr lang="fr-FR" sz="1800" dirty="0" smtClean="0">
              <a:solidFill>
                <a:srgbClr val="1D71B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rtl="0" latinLnBrk="1" hangingPunct="0"/>
            <a:r>
              <a:rPr lang="fr-FR" sz="2000" b="1" dirty="0" err="1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NodeJS</a:t>
            </a:r>
            <a:endParaRPr lang="fr-FR" sz="2000" b="1" dirty="0" smtClean="0">
              <a:solidFill>
                <a:srgbClr val="1D71B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rtl="0" latinLnBrk="1" hangingPunct="0"/>
            <a:r>
              <a:rPr lang="fr-FR" sz="1800" dirty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fr-FR" sz="1800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tilisé </a:t>
            </a:r>
            <a:r>
              <a:rPr lang="fr-FR" sz="1800" dirty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par </a:t>
            </a:r>
            <a:r>
              <a:rPr lang="fr-FR" sz="1800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eBay, LinkedIn</a:t>
            </a:r>
          </a:p>
          <a:p>
            <a:pPr algn="ctr" rtl="0" latinLnBrk="1" hangingPunct="0"/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8475029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lang="fr-FR" sz="2800" b="1" dirty="0" smtClean="0">
                <a:solidFill>
                  <a:srgbClr val="ECEDED"/>
                </a:solidFill>
              </a:rPr>
              <a:t>Des Technologies Innovantes</a:t>
            </a:r>
            <a:endParaRPr sz="2800" b="1" dirty="0">
              <a:solidFill>
                <a:srgbClr val="ECEDED"/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365760" y="1360648"/>
            <a:ext cx="8397240" cy="715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rtl="0" latinLnBrk="1" hangingPunct="0"/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Répartition </a:t>
            </a:r>
            <a:r>
              <a:rPr lang="fr-FR" sz="1800" dirty="0">
                <a:solidFill>
                  <a:schemeClr val="bg2">
                    <a:lumMod val="50000"/>
                  </a:schemeClr>
                </a:solidFill>
              </a:rPr>
              <a:t>de </a:t>
            </a:r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charge</a:t>
            </a:r>
          </a:p>
          <a:p>
            <a:pPr algn="r" rtl="0" latinLnBrk="1" hangingPunct="0"/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2990850" y="3017357"/>
            <a:ext cx="3192780" cy="1326354"/>
            <a:chOff x="1219200" y="3143206"/>
            <a:chExt cx="3192780" cy="1326354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1219200" y="31432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1371600" y="32956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524000" y="34480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Flèche vers le bas 6"/>
          <p:cNvSpPr/>
          <p:nvPr/>
        </p:nvSpPr>
        <p:spPr>
          <a:xfrm>
            <a:off x="182880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Flèche vers le bas 42"/>
          <p:cNvSpPr/>
          <p:nvPr/>
        </p:nvSpPr>
        <p:spPr>
          <a:xfrm>
            <a:off x="304419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Flèche vers le bas 43"/>
          <p:cNvSpPr/>
          <p:nvPr/>
        </p:nvSpPr>
        <p:spPr>
          <a:xfrm>
            <a:off x="425958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Flèche vers le bas 44"/>
          <p:cNvSpPr/>
          <p:nvPr/>
        </p:nvSpPr>
        <p:spPr>
          <a:xfrm>
            <a:off x="547497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Flèche vers le bas 45"/>
          <p:cNvSpPr/>
          <p:nvPr/>
        </p:nvSpPr>
        <p:spPr>
          <a:xfrm>
            <a:off x="669036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Organigramme : Disque magnétique 7"/>
          <p:cNvSpPr/>
          <p:nvPr/>
        </p:nvSpPr>
        <p:spPr>
          <a:xfrm>
            <a:off x="426487" y="5023010"/>
            <a:ext cx="2531745" cy="1828800"/>
          </a:xfrm>
          <a:prstGeom prst="flowChartMagneticDisk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40800" y="57850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793200" y="59374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945600" y="60898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Base de données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Organigramme : Multidocument 9"/>
          <p:cNvSpPr/>
          <p:nvPr/>
        </p:nvSpPr>
        <p:spPr>
          <a:xfrm>
            <a:off x="6747692" y="4084416"/>
            <a:ext cx="2411730" cy="1155499"/>
          </a:xfrm>
          <a:prstGeom prst="flowChartMultidocumen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 smtClean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Indexation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4676004" y="5198505"/>
            <a:ext cx="1371600" cy="1438750"/>
            <a:chOff x="4130040" y="5364480"/>
            <a:chExt cx="1371600" cy="1438750"/>
          </a:xfrm>
        </p:grpSpPr>
        <p:sp>
          <p:nvSpPr>
            <p:cNvPr id="11" name="Bouton d'action : Document 10">
              <a:hlinkClick r:id="" action="ppaction://noaction" highlightClick="1"/>
            </p:cNvPr>
            <p:cNvSpPr/>
            <p:nvPr/>
          </p:nvSpPr>
          <p:spPr>
            <a:xfrm>
              <a:off x="4130040" y="53644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Bouton d'action : Document 81">
              <a:hlinkClick r:id="" action="ppaction://noaction" highlightClick="1"/>
            </p:cNvPr>
            <p:cNvSpPr/>
            <p:nvPr/>
          </p:nvSpPr>
          <p:spPr>
            <a:xfrm>
              <a:off x="4282440" y="55168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Bouton d'action : Document 82">
              <a:hlinkClick r:id="" action="ppaction://noaction" highlightClick="1"/>
            </p:cNvPr>
            <p:cNvSpPr/>
            <p:nvPr/>
          </p:nvSpPr>
          <p:spPr>
            <a:xfrm>
              <a:off x="4434840" y="56692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Bouton d'action : Document 84">
              <a:hlinkClick r:id="" action="ppaction://noaction" highlightClick="1"/>
            </p:cNvPr>
            <p:cNvSpPr/>
            <p:nvPr/>
          </p:nvSpPr>
          <p:spPr>
            <a:xfrm>
              <a:off x="4587240" y="58216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8" name="Connecteur en arc 17"/>
          <p:cNvCxnSpPr>
            <a:stCxn id="37" idx="2"/>
            <a:endCxn id="82" idx="3"/>
          </p:cNvCxnSpPr>
          <p:nvPr/>
        </p:nvCxnSpPr>
        <p:spPr>
          <a:xfrm rot="16200000" flipH="1">
            <a:off x="4509025" y="4574326"/>
            <a:ext cx="1007194" cy="545964"/>
          </a:xfrm>
          <a:prstGeom prst="curvedConnector3">
            <a:avLst>
              <a:gd name="adj1" fmla="val 50000"/>
            </a:avLst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Connecteur en arc 29"/>
          <p:cNvCxnSpPr>
            <a:endCxn id="37" idx="2"/>
          </p:cNvCxnSpPr>
          <p:nvPr/>
        </p:nvCxnSpPr>
        <p:spPr>
          <a:xfrm rot="10800000">
            <a:off x="4739640" y="4343712"/>
            <a:ext cx="2008052" cy="486201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Connecteur en arc 31"/>
          <p:cNvCxnSpPr>
            <a:stCxn id="8" idx="4"/>
            <a:endCxn id="37" idx="2"/>
          </p:cNvCxnSpPr>
          <p:nvPr/>
        </p:nvCxnSpPr>
        <p:spPr>
          <a:xfrm flipV="1">
            <a:off x="2958232" y="4343711"/>
            <a:ext cx="1781408" cy="1593699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ZoneTexte 33"/>
          <p:cNvSpPr txBox="1"/>
          <p:nvPr/>
        </p:nvSpPr>
        <p:spPr>
          <a:xfrm flipH="1">
            <a:off x="6160768" y="6044091"/>
            <a:ext cx="116967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Verdana"/>
                <a:ea typeface="Verdana"/>
                <a:cs typeface="Verdana"/>
                <a:sym typeface="Verdana"/>
              </a:rPr>
              <a:t>Stockage des documents</a:t>
            </a:r>
            <a:endParaRPr kumimoji="0" lang="fr-FR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" name="Rectangle avec flèche vers le bas 3"/>
          <p:cNvSpPr/>
          <p:nvPr/>
        </p:nvSpPr>
        <p:spPr>
          <a:xfrm>
            <a:off x="0" y="3679683"/>
            <a:ext cx="3385137" cy="1508757"/>
          </a:xfrm>
          <a:prstGeom prst="downArrowCallou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Cassandra</a:t>
            </a: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Multi-nœud </a:t>
            </a:r>
            <a:r>
              <a:rPr lang="fr-FR" sz="2000" b="1" dirty="0" err="1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NoSQL</a:t>
            </a:r>
            <a:r>
              <a:rPr lang="fr-FR" sz="2000" b="1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fr-FR" sz="2000" b="1" dirty="0" err="1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BigData</a:t>
            </a:r>
            <a:endParaRPr kumimoji="0" lang="fr-FR" sz="2000" b="1" i="0" u="none" strike="noStrike" cap="none" spc="0" normalizeH="0" baseline="0" dirty="0" smtClean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Utilisé par </a:t>
            </a:r>
            <a:r>
              <a:rPr lang="fr-FR" sz="1800" dirty="0" err="1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NetFlix</a:t>
            </a:r>
            <a:r>
              <a:rPr lang="fr-FR" sz="1800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, eBay, </a:t>
            </a:r>
            <a:r>
              <a:rPr lang="fr-FR" sz="1800" dirty="0" err="1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Twitter</a:t>
            </a:r>
            <a:r>
              <a:rPr lang="fr-FR" sz="1800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4865091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lang="fr-FR" sz="2800" b="1" dirty="0" smtClean="0">
                <a:solidFill>
                  <a:srgbClr val="ECEDED"/>
                </a:solidFill>
              </a:rPr>
              <a:t>Des Technologies Innovantes</a:t>
            </a:r>
            <a:endParaRPr sz="2800" b="1" dirty="0">
              <a:solidFill>
                <a:srgbClr val="ECEDED"/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365760" y="1360648"/>
            <a:ext cx="8397240" cy="715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rtl="0" latinLnBrk="1" hangingPunct="0"/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Répartition </a:t>
            </a:r>
            <a:r>
              <a:rPr lang="fr-FR" sz="1800" dirty="0">
                <a:solidFill>
                  <a:schemeClr val="bg2">
                    <a:lumMod val="50000"/>
                  </a:schemeClr>
                </a:solidFill>
              </a:rPr>
              <a:t>de </a:t>
            </a:r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charge</a:t>
            </a:r>
          </a:p>
          <a:p>
            <a:pPr algn="r" rtl="0" latinLnBrk="1" hangingPunct="0"/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2990850" y="3017357"/>
            <a:ext cx="3192780" cy="1326354"/>
            <a:chOff x="1219200" y="3143206"/>
            <a:chExt cx="3192780" cy="1326354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1219200" y="31432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1371600" y="32956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524000" y="34480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Flèche vers le bas 6"/>
          <p:cNvSpPr/>
          <p:nvPr/>
        </p:nvSpPr>
        <p:spPr>
          <a:xfrm>
            <a:off x="182880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Flèche vers le bas 42"/>
          <p:cNvSpPr/>
          <p:nvPr/>
        </p:nvSpPr>
        <p:spPr>
          <a:xfrm>
            <a:off x="304419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Flèche vers le bas 43"/>
          <p:cNvSpPr/>
          <p:nvPr/>
        </p:nvSpPr>
        <p:spPr>
          <a:xfrm>
            <a:off x="425958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Flèche vers le bas 44"/>
          <p:cNvSpPr/>
          <p:nvPr/>
        </p:nvSpPr>
        <p:spPr>
          <a:xfrm>
            <a:off x="547497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Flèche vers le bas 45"/>
          <p:cNvSpPr/>
          <p:nvPr/>
        </p:nvSpPr>
        <p:spPr>
          <a:xfrm>
            <a:off x="669036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Organigramme : Disque magnétique 7"/>
          <p:cNvSpPr/>
          <p:nvPr/>
        </p:nvSpPr>
        <p:spPr>
          <a:xfrm>
            <a:off x="426487" y="5023010"/>
            <a:ext cx="2531745" cy="1828800"/>
          </a:xfrm>
          <a:prstGeom prst="flowChartMagneticDisk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40800" y="57850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793200" y="59374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945600" y="60898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Base de données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Organigramme : Multidocument 9"/>
          <p:cNvSpPr/>
          <p:nvPr/>
        </p:nvSpPr>
        <p:spPr>
          <a:xfrm>
            <a:off x="6747692" y="4084416"/>
            <a:ext cx="2411730" cy="1155499"/>
          </a:xfrm>
          <a:prstGeom prst="flowChartMultidocumen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 smtClean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Indexation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4676004" y="5198505"/>
            <a:ext cx="1371600" cy="1438750"/>
            <a:chOff x="4130040" y="5364480"/>
            <a:chExt cx="1371600" cy="1438750"/>
          </a:xfrm>
        </p:grpSpPr>
        <p:sp>
          <p:nvSpPr>
            <p:cNvPr id="11" name="Bouton d'action : Document 10">
              <a:hlinkClick r:id="" action="ppaction://noaction" highlightClick="1"/>
            </p:cNvPr>
            <p:cNvSpPr/>
            <p:nvPr/>
          </p:nvSpPr>
          <p:spPr>
            <a:xfrm>
              <a:off x="4130040" y="53644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Bouton d'action : Document 81">
              <a:hlinkClick r:id="" action="ppaction://noaction" highlightClick="1"/>
            </p:cNvPr>
            <p:cNvSpPr/>
            <p:nvPr/>
          </p:nvSpPr>
          <p:spPr>
            <a:xfrm>
              <a:off x="4282440" y="55168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Bouton d'action : Document 82">
              <a:hlinkClick r:id="" action="ppaction://noaction" highlightClick="1"/>
            </p:cNvPr>
            <p:cNvSpPr/>
            <p:nvPr/>
          </p:nvSpPr>
          <p:spPr>
            <a:xfrm>
              <a:off x="4434840" y="56692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Bouton d'action : Document 84">
              <a:hlinkClick r:id="" action="ppaction://noaction" highlightClick="1"/>
            </p:cNvPr>
            <p:cNvSpPr/>
            <p:nvPr/>
          </p:nvSpPr>
          <p:spPr>
            <a:xfrm>
              <a:off x="4587240" y="58216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8" name="Connecteur en arc 17"/>
          <p:cNvCxnSpPr>
            <a:stCxn id="37" idx="2"/>
            <a:endCxn id="82" idx="3"/>
          </p:cNvCxnSpPr>
          <p:nvPr/>
        </p:nvCxnSpPr>
        <p:spPr>
          <a:xfrm rot="16200000" flipH="1">
            <a:off x="4509025" y="4574326"/>
            <a:ext cx="1007194" cy="545964"/>
          </a:xfrm>
          <a:prstGeom prst="curvedConnector3">
            <a:avLst>
              <a:gd name="adj1" fmla="val 50000"/>
            </a:avLst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Connecteur en arc 29"/>
          <p:cNvCxnSpPr>
            <a:endCxn id="37" idx="2"/>
          </p:cNvCxnSpPr>
          <p:nvPr/>
        </p:nvCxnSpPr>
        <p:spPr>
          <a:xfrm rot="10800000">
            <a:off x="4739640" y="4343712"/>
            <a:ext cx="2008052" cy="486201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Connecteur en arc 31"/>
          <p:cNvCxnSpPr>
            <a:stCxn id="8" idx="4"/>
            <a:endCxn id="37" idx="2"/>
          </p:cNvCxnSpPr>
          <p:nvPr/>
        </p:nvCxnSpPr>
        <p:spPr>
          <a:xfrm flipV="1">
            <a:off x="2958232" y="4343711"/>
            <a:ext cx="1781408" cy="1593699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ZoneTexte 33"/>
          <p:cNvSpPr txBox="1"/>
          <p:nvPr/>
        </p:nvSpPr>
        <p:spPr>
          <a:xfrm flipH="1">
            <a:off x="6160768" y="6044091"/>
            <a:ext cx="116967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Verdana"/>
                <a:ea typeface="Verdana"/>
                <a:cs typeface="Verdana"/>
                <a:sym typeface="Verdana"/>
              </a:rPr>
              <a:t>Stockage des documents</a:t>
            </a:r>
            <a:endParaRPr kumimoji="0" lang="fr-FR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" name="Rectangle avec flèche vers le bas 3"/>
          <p:cNvSpPr/>
          <p:nvPr/>
        </p:nvSpPr>
        <p:spPr>
          <a:xfrm>
            <a:off x="5585687" y="3139188"/>
            <a:ext cx="3467597" cy="1037269"/>
          </a:xfrm>
          <a:prstGeom prst="downArrowCallou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kumimoji="0" lang="fr-FR" sz="2000" b="1" i="0" u="none" strike="noStrike" cap="none" spc="0" normalizeH="0" baseline="0" dirty="0" err="1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lasticSearch</a:t>
            </a:r>
            <a:endParaRPr kumimoji="0" lang="fr-FR" sz="2000" b="1" i="0" u="none" strike="noStrike" cap="none" spc="0" normalizeH="0" baseline="0" dirty="0" smtClean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Utilisé par </a:t>
            </a:r>
            <a:r>
              <a:rPr lang="fr-FR" sz="1800" dirty="0" err="1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GitHub</a:t>
            </a:r>
            <a:r>
              <a:rPr lang="fr-FR" sz="1800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-FR" sz="1800" dirty="0" err="1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StackOverFlow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8228766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lang="fr-FR" sz="2800" b="1" dirty="0" smtClean="0">
                <a:solidFill>
                  <a:srgbClr val="ECEDED"/>
                </a:solidFill>
              </a:rPr>
              <a:t>Des Technologies Innovantes</a:t>
            </a:r>
            <a:endParaRPr sz="2800" b="1" dirty="0">
              <a:solidFill>
                <a:srgbClr val="ECEDED"/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365760" y="1360648"/>
            <a:ext cx="8397240" cy="715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rtl="0" latinLnBrk="1" hangingPunct="0"/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Répartition </a:t>
            </a:r>
            <a:r>
              <a:rPr lang="fr-FR" sz="1800" dirty="0">
                <a:solidFill>
                  <a:schemeClr val="bg2">
                    <a:lumMod val="50000"/>
                  </a:schemeClr>
                </a:solidFill>
              </a:rPr>
              <a:t>de </a:t>
            </a:r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charge</a:t>
            </a:r>
          </a:p>
          <a:p>
            <a:pPr algn="r" rtl="0" latinLnBrk="1" hangingPunct="0"/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2990850" y="3017357"/>
            <a:ext cx="3192780" cy="1326354"/>
            <a:chOff x="1219200" y="3143206"/>
            <a:chExt cx="3192780" cy="1326354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1219200" y="31432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1371600" y="32956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524000" y="3448006"/>
              <a:ext cx="2887980" cy="102155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ctr" rtl="0" latinLnBrk="1" hangingPunct="0"/>
              <a:endParaRPr lang="fr-FR" sz="1800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 rtl="0" latinLnBrk="1" hangingPunct="0"/>
              <a:r>
                <a:rPr lang="fr-FR" sz="1800" dirty="0" smtClean="0">
                  <a:solidFill>
                    <a:schemeClr val="bg2">
                      <a:lumMod val="50000"/>
                    </a:schemeClr>
                  </a:solidFill>
                </a:rPr>
                <a:t>Serveur(s) d’application</a:t>
              </a:r>
              <a:endParaRPr kumimoji="0" lang="fr-FR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algn="r" rtl="0" latinLnBrk="1" hangingPunct="0"/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Flèche vers le bas 6"/>
          <p:cNvSpPr/>
          <p:nvPr/>
        </p:nvSpPr>
        <p:spPr>
          <a:xfrm>
            <a:off x="182880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Flèche vers le bas 42"/>
          <p:cNvSpPr/>
          <p:nvPr/>
        </p:nvSpPr>
        <p:spPr>
          <a:xfrm>
            <a:off x="304419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Flèche vers le bas 43"/>
          <p:cNvSpPr/>
          <p:nvPr/>
        </p:nvSpPr>
        <p:spPr>
          <a:xfrm>
            <a:off x="425958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Flèche vers le bas 44"/>
          <p:cNvSpPr/>
          <p:nvPr/>
        </p:nvSpPr>
        <p:spPr>
          <a:xfrm>
            <a:off x="547497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Flèche vers le bas 45"/>
          <p:cNvSpPr/>
          <p:nvPr/>
        </p:nvSpPr>
        <p:spPr>
          <a:xfrm>
            <a:off x="6690360" y="2309384"/>
            <a:ext cx="640080" cy="537166"/>
          </a:xfrm>
          <a:prstGeom prst="down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Organigramme : Disque magnétique 7"/>
          <p:cNvSpPr/>
          <p:nvPr/>
        </p:nvSpPr>
        <p:spPr>
          <a:xfrm>
            <a:off x="426487" y="5023010"/>
            <a:ext cx="2531745" cy="1828800"/>
          </a:xfrm>
          <a:prstGeom prst="flowChartMagneticDisk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40800" y="57850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793200" y="59374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945600" y="6089810"/>
            <a:ext cx="1798320" cy="4086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Base de données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Organigramme : Multidocument 9"/>
          <p:cNvSpPr/>
          <p:nvPr/>
        </p:nvSpPr>
        <p:spPr>
          <a:xfrm>
            <a:off x="6747692" y="4084416"/>
            <a:ext cx="2411730" cy="1155499"/>
          </a:xfrm>
          <a:prstGeom prst="flowChartMultidocumen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 smtClean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Indexation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4676004" y="5198505"/>
            <a:ext cx="1371600" cy="1438750"/>
            <a:chOff x="4130040" y="5364480"/>
            <a:chExt cx="1371600" cy="1438750"/>
          </a:xfrm>
        </p:grpSpPr>
        <p:sp>
          <p:nvSpPr>
            <p:cNvPr id="11" name="Bouton d'action : Document 10">
              <a:hlinkClick r:id="" action="ppaction://noaction" highlightClick="1"/>
            </p:cNvPr>
            <p:cNvSpPr/>
            <p:nvPr/>
          </p:nvSpPr>
          <p:spPr>
            <a:xfrm>
              <a:off x="4130040" y="53644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Bouton d'action : Document 81">
              <a:hlinkClick r:id="" action="ppaction://noaction" highlightClick="1"/>
            </p:cNvPr>
            <p:cNvSpPr/>
            <p:nvPr/>
          </p:nvSpPr>
          <p:spPr>
            <a:xfrm>
              <a:off x="4282440" y="55168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Bouton d'action : Document 82">
              <a:hlinkClick r:id="" action="ppaction://noaction" highlightClick="1"/>
            </p:cNvPr>
            <p:cNvSpPr/>
            <p:nvPr/>
          </p:nvSpPr>
          <p:spPr>
            <a:xfrm>
              <a:off x="4434840" y="56692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Bouton d'action : Document 84">
              <a:hlinkClick r:id="" action="ppaction://noaction" highlightClick="1"/>
            </p:cNvPr>
            <p:cNvSpPr/>
            <p:nvPr/>
          </p:nvSpPr>
          <p:spPr>
            <a:xfrm>
              <a:off x="4587240" y="5821680"/>
              <a:ext cx="914400" cy="981550"/>
            </a:xfrm>
            <a:prstGeom prst="actionButtonDocument">
              <a:avLst/>
            </a:prstGeom>
            <a:solidFill>
              <a:srgbClr val="ECEDED"/>
            </a:solidFill>
            <a:ln w="25400" cap="flat">
              <a:solidFill>
                <a:srgbClr val="E2007A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spc="0" normalizeH="0" baseline="0" dirty="0">
                <a:ln>
                  <a:noFill/>
                </a:ln>
                <a:solidFill>
                  <a:srgbClr val="1D71B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8" name="Connecteur en arc 17"/>
          <p:cNvCxnSpPr>
            <a:stCxn id="37" idx="2"/>
            <a:endCxn id="82" idx="3"/>
          </p:cNvCxnSpPr>
          <p:nvPr/>
        </p:nvCxnSpPr>
        <p:spPr>
          <a:xfrm rot="16200000" flipH="1">
            <a:off x="4509025" y="4574326"/>
            <a:ext cx="1007194" cy="545964"/>
          </a:xfrm>
          <a:prstGeom prst="curvedConnector3">
            <a:avLst>
              <a:gd name="adj1" fmla="val 50000"/>
            </a:avLst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Connecteur en arc 29"/>
          <p:cNvCxnSpPr>
            <a:endCxn id="37" idx="2"/>
          </p:cNvCxnSpPr>
          <p:nvPr/>
        </p:nvCxnSpPr>
        <p:spPr>
          <a:xfrm rot="10800000">
            <a:off x="4739640" y="4343712"/>
            <a:ext cx="2008052" cy="486201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Connecteur en arc 31"/>
          <p:cNvCxnSpPr>
            <a:stCxn id="8" idx="4"/>
            <a:endCxn id="37" idx="2"/>
          </p:cNvCxnSpPr>
          <p:nvPr/>
        </p:nvCxnSpPr>
        <p:spPr>
          <a:xfrm flipV="1">
            <a:off x="2958232" y="4343711"/>
            <a:ext cx="1781408" cy="1593699"/>
          </a:xfrm>
          <a:prstGeom prst="curvedConnector2">
            <a:avLst/>
          </a:prstGeom>
          <a:noFill/>
          <a:ln w="25400" cap="flat">
            <a:solidFill>
              <a:srgbClr val="E2007A"/>
            </a:solidFill>
            <a:prstDash val="solid"/>
            <a:bevel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ZoneTexte 33"/>
          <p:cNvSpPr txBox="1"/>
          <p:nvPr/>
        </p:nvSpPr>
        <p:spPr>
          <a:xfrm flipH="1">
            <a:off x="6160768" y="6044091"/>
            <a:ext cx="116967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Verdana"/>
                <a:ea typeface="Verdana"/>
                <a:cs typeface="Verdana"/>
                <a:sym typeface="Verdana"/>
              </a:rPr>
              <a:t>Stockage des documents</a:t>
            </a:r>
            <a:endParaRPr kumimoji="0" lang="fr-FR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" name="Rectangle avec flèche vers le bas 3"/>
          <p:cNvSpPr/>
          <p:nvPr/>
        </p:nvSpPr>
        <p:spPr>
          <a:xfrm>
            <a:off x="3604736" y="5182014"/>
            <a:ext cx="3740468" cy="565782"/>
          </a:xfrm>
          <a:prstGeom prst="downArrowCallout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dirty="0" smtClean="0">
                <a:solidFill>
                  <a:srgbClr val="1D71B8"/>
                </a:solidFill>
                <a:latin typeface="Calibri"/>
                <a:ea typeface="Calibri"/>
                <a:cs typeface="Calibri"/>
                <a:sym typeface="Calibri"/>
              </a:rPr>
              <a:t>NFS, Amazon S3, …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6550344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ESUP-Portail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50" y="1230923"/>
            <a:ext cx="6724759" cy="5055577"/>
          </a:xfrm>
        </p:spPr>
        <p:txBody>
          <a:bodyPr/>
          <a:lstStyle/>
          <a:p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Consortium </a:t>
            </a:r>
            <a:r>
              <a:rPr lang="fr-FR" dirty="0"/>
              <a:t>ESUP-Portail 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Issu du Projet </a:t>
            </a:r>
            <a:r>
              <a:rPr lang="fr-FR" dirty="0"/>
              <a:t>national "Espace Numérique de Travail" (ENT</a:t>
            </a:r>
            <a:r>
              <a:rPr lang="fr-FR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Développement communautaire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Mise à </a:t>
            </a:r>
            <a:r>
              <a:rPr lang="fr-FR" dirty="0"/>
              <a:t>disposition </a:t>
            </a:r>
            <a:r>
              <a:rPr lang="fr-FR" dirty="0" smtClean="0"/>
              <a:t>d’une </a:t>
            </a:r>
            <a:r>
              <a:rPr lang="fr-FR" dirty="0"/>
              <a:t>solution d’espace numérique de travail </a:t>
            </a:r>
            <a:r>
              <a:rPr lang="fr-FR" dirty="0" smtClean="0"/>
              <a:t>permettant </a:t>
            </a:r>
            <a:r>
              <a:rPr lang="fr-FR" dirty="0"/>
              <a:t>l’accès à différents services, sources d’informations et ressources </a:t>
            </a:r>
            <a:r>
              <a:rPr lang="fr-FR" dirty="0" smtClean="0"/>
              <a:t>numériques pour les établissements de l’</a:t>
            </a:r>
            <a:r>
              <a:rPr lang="fr-FR" b="1" dirty="0" smtClean="0"/>
              <a:t>enseignement supérieur et de la recherche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026" name="Picture 2" descr="https://www.esup-portail.org/sites/esup-portail.org/files/visuel-gene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790" y="1106916"/>
            <a:ext cx="2552700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1052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</a:t>
            </a:r>
            <a:r>
              <a:rPr sz="2800" b="1" dirty="0" smtClean="0">
                <a:solidFill>
                  <a:srgbClr val="ECEDED"/>
                </a:solidFill>
              </a:rPr>
              <a:t>:</a:t>
            </a:r>
            <a:r>
              <a:rPr lang="fr-FR" sz="2800" b="1" dirty="0" smtClean="0">
                <a:solidFill>
                  <a:srgbClr val="ECEDED"/>
                </a:solidFill>
              </a:rPr>
              <a:t> Une Interface Adaptée</a:t>
            </a:r>
            <a:endParaRPr sz="2800" b="1" dirty="0">
              <a:solidFill>
                <a:srgbClr val="ECEDED"/>
              </a:solidFill>
            </a:endParaRPr>
          </a:p>
        </p:txBody>
      </p:sp>
      <p:pic>
        <p:nvPicPr>
          <p:cNvPr id="113" name="responsiv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3719" y="1276103"/>
            <a:ext cx="7416562" cy="45247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lang="fr-FR" sz="2800" b="1" dirty="0" smtClean="0">
                <a:solidFill>
                  <a:srgbClr val="ECEDED"/>
                </a:solidFill>
              </a:rPr>
              <a:t>Une Interface Adaptée - Desktop</a:t>
            </a:r>
            <a:endParaRPr sz="2800" b="1" dirty="0">
              <a:solidFill>
                <a:srgbClr val="ECEDED"/>
              </a:solidFill>
            </a:endParaRPr>
          </a:p>
        </p:txBody>
      </p:sp>
      <p:pic>
        <p:nvPicPr>
          <p:cNvPr id="116" name="desktop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978" y="1243029"/>
            <a:ext cx="7022044" cy="454986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544180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</a:t>
            </a:r>
            <a:r>
              <a:rPr sz="2800" b="1" dirty="0" smtClean="0">
                <a:solidFill>
                  <a:srgbClr val="ECEDED"/>
                </a:solidFill>
              </a:rPr>
              <a:t>:</a:t>
            </a:r>
            <a:r>
              <a:rPr lang="fr-FR" sz="2800" b="1" dirty="0" smtClean="0">
                <a:solidFill>
                  <a:srgbClr val="ECEDED"/>
                </a:solidFill>
              </a:rPr>
              <a:t> Une Interface Adaptée - Tablette</a:t>
            </a:r>
            <a:endParaRPr sz="2800" b="1" dirty="0">
              <a:solidFill>
                <a:srgbClr val="ECEDED"/>
              </a:solidFill>
            </a:endParaRPr>
          </a:p>
        </p:txBody>
      </p:sp>
      <p:pic>
        <p:nvPicPr>
          <p:cNvPr id="5" name="desktop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6066" y="1243029"/>
            <a:ext cx="5700905" cy="3693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tablett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88989" y="1469631"/>
            <a:ext cx="6566022" cy="473637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186275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desktop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6066" y="1243029"/>
            <a:ext cx="5700905" cy="3693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tablett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21217" y="1980084"/>
            <a:ext cx="4915165" cy="3545534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lang="fr-FR" sz="2800" b="1" dirty="0" smtClean="0">
                <a:solidFill>
                  <a:srgbClr val="ECEDED"/>
                </a:solidFill>
              </a:rPr>
              <a:t>Une Interface Adaptée - Mobile</a:t>
            </a:r>
            <a:endParaRPr sz="2800" b="1" dirty="0">
              <a:solidFill>
                <a:srgbClr val="ECEDED"/>
              </a:solidFill>
            </a:endParaRPr>
          </a:p>
        </p:txBody>
      </p:sp>
      <p:pic>
        <p:nvPicPr>
          <p:cNvPr id="124" name="iphon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07933" y="1243029"/>
            <a:ext cx="3439609" cy="533732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176663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 dirty="0">
                <a:solidFill>
                  <a:srgbClr val="ECEDED"/>
                </a:solidFill>
              </a:rPr>
              <a:t>OAE : </a:t>
            </a:r>
            <a:r>
              <a:rPr lang="fr-FR" sz="2800" b="1" dirty="0" smtClean="0">
                <a:solidFill>
                  <a:srgbClr val="ECEDED"/>
                </a:solidFill>
              </a:rPr>
              <a:t>Internationalisation</a:t>
            </a:r>
            <a:endParaRPr sz="2800" b="1" dirty="0">
              <a:solidFill>
                <a:srgbClr val="ECEDED"/>
              </a:solidFill>
            </a:endParaRPr>
          </a:p>
        </p:txBody>
      </p:sp>
      <p:pic>
        <p:nvPicPr>
          <p:cNvPr id="108" name="pasted-image.png"/>
          <p:cNvPicPr/>
          <p:nvPr/>
        </p:nvPicPr>
        <p:blipFill rotWithShape="1">
          <a:blip r:embed="rId3">
            <a:extLst/>
          </a:blip>
          <a:srcRect t="11929" b="46166"/>
          <a:stretch/>
        </p:blipFill>
        <p:spPr>
          <a:xfrm>
            <a:off x="2045964" y="2032001"/>
            <a:ext cx="4935958" cy="1988457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asted-image.png"/>
          <p:cNvPicPr/>
          <p:nvPr/>
        </p:nvPicPr>
        <p:blipFill rotWithShape="1">
          <a:blip r:embed="rId3">
            <a:extLst/>
          </a:blip>
          <a:srcRect t="70661"/>
          <a:stretch/>
        </p:blipFill>
        <p:spPr>
          <a:xfrm>
            <a:off x="2045964" y="4020458"/>
            <a:ext cx="4935958" cy="139966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90" y="1320800"/>
            <a:ext cx="8655540" cy="55372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Traduction intégrale en plus de 15 langues</a:t>
            </a:r>
            <a:endParaRPr lang="fr-FR" dirty="0"/>
          </a:p>
          <a:p>
            <a:endParaRPr lang="fr-F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AGIMUS-NG : Indicateurs d’usage</a:t>
            </a:r>
            <a:endParaRPr lang="fr-FR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90" y="1230923"/>
            <a:ext cx="9024610" cy="56270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Projet initié </a:t>
            </a:r>
            <a:r>
              <a:rPr lang="fr-FR" dirty="0"/>
              <a:t>en </a:t>
            </a:r>
            <a:r>
              <a:rPr lang="fr-FR" dirty="0" smtClean="0"/>
              <a:t>2007 </a:t>
            </a:r>
            <a:r>
              <a:rPr lang="fr-FR" dirty="0" smtClean="0"/>
              <a:t>(AGIMUS</a:t>
            </a:r>
            <a:r>
              <a:rPr lang="fr-FR" dirty="0" smtClean="0"/>
              <a:t>) au ministère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SDTICE (2007-2010) : réalisation du prototype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DGESIP / MINES (2010-2014) : installation/déploiement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Pilotage Khadija DIB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sz="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Coopération avec la </a:t>
            </a:r>
            <a:r>
              <a:rPr lang="fr-FR" dirty="0" smtClean="0"/>
              <a:t>DGESIP / MINES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Fin </a:t>
            </a:r>
            <a:r>
              <a:rPr lang="fr-FR" dirty="0" smtClean="0"/>
              <a:t>2014, la DGESIP a </a:t>
            </a:r>
            <a:r>
              <a:rPr lang="fr-FR" dirty="0"/>
              <a:t>confié au consortium ESUP-Portail l’évolution </a:t>
            </a:r>
            <a:r>
              <a:rPr lang="fr-FR" dirty="0" smtClean="0"/>
              <a:t>d’AGIMUS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b="1" dirty="0" smtClean="0"/>
              <a:t>Naissance d’AGIMUS-NG</a:t>
            </a:r>
            <a:r>
              <a:rPr lang="fr-FR" dirty="0" smtClean="0"/>
              <a:t> (New </a:t>
            </a:r>
            <a:r>
              <a:rPr lang="fr-FR" dirty="0" err="1" smtClean="0"/>
              <a:t>Generation</a:t>
            </a:r>
            <a:r>
              <a:rPr lang="fr-FR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Groupe </a:t>
            </a:r>
            <a:r>
              <a:rPr lang="fr-FR" dirty="0"/>
              <a:t>de travail ESUP-Portail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10 établissements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Développement et documentation collaborative</a:t>
            </a:r>
            <a:endParaRPr lang="fr-FR" dirty="0" smtClean="0"/>
          </a:p>
          <a:p>
            <a:pPr marL="457200" lvl="1" indent="0">
              <a:buNone/>
            </a:pPr>
            <a:endParaRPr lang="fr-FR" sz="1000" dirty="0"/>
          </a:p>
          <a:p>
            <a:pPr marL="0" indent="0" algn="ctr">
              <a:buNone/>
            </a:pPr>
            <a:r>
              <a:rPr lang="fr-FR" dirty="0" smtClean="0"/>
              <a:t>Première version beta d’AGIMUS-NG</a:t>
            </a:r>
          </a:p>
          <a:p>
            <a:pPr marL="406400" lvl="1" indent="0" algn="ctr">
              <a:buNone/>
            </a:pPr>
            <a:r>
              <a:rPr lang="fr-FR" dirty="0" smtClean="0"/>
              <a:t>Avril 2015, déployée dans </a:t>
            </a:r>
            <a:r>
              <a:rPr lang="fr-FR" b="1" dirty="0" smtClean="0"/>
              <a:t>4 établissements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6149244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AGIMUS-NG : Indicateurs d’usage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fr-FR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Objectifs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Améliorer </a:t>
            </a:r>
            <a:r>
              <a:rPr lang="fr-FR" dirty="0"/>
              <a:t>la </a:t>
            </a:r>
            <a:r>
              <a:rPr lang="fr-FR" b="1" dirty="0"/>
              <a:t>qualité de service</a:t>
            </a:r>
            <a:r>
              <a:rPr lang="fr-FR" dirty="0"/>
              <a:t> des </a:t>
            </a:r>
            <a:r>
              <a:rPr lang="fr-FR" dirty="0" smtClean="0"/>
              <a:t>services numériques,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Comprendre et analyser les </a:t>
            </a:r>
            <a:r>
              <a:rPr lang="fr-FR" b="1" dirty="0" smtClean="0"/>
              <a:t>usages</a:t>
            </a:r>
            <a:r>
              <a:rPr lang="fr-FR" dirty="0" smtClean="0"/>
              <a:t>,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A</a:t>
            </a:r>
            <a:r>
              <a:rPr lang="fr-FR" dirty="0" smtClean="0"/>
              <a:t>ider </a:t>
            </a:r>
            <a:r>
              <a:rPr lang="fr-FR" dirty="0"/>
              <a:t>au </a:t>
            </a:r>
            <a:r>
              <a:rPr lang="fr-FR" b="1" dirty="0"/>
              <a:t>pilotage</a:t>
            </a:r>
            <a:r>
              <a:rPr lang="fr-FR" dirty="0"/>
              <a:t> du </a:t>
            </a:r>
            <a:r>
              <a:rPr lang="fr-FR" dirty="0" smtClean="0"/>
              <a:t>numérique</a:t>
            </a:r>
            <a:r>
              <a:rPr lang="fr-FR" dirty="0"/>
              <a:t>.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fr-FR" sz="105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Exigences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b="1" dirty="0" err="1" smtClean="0"/>
              <a:t>Anonymiser</a:t>
            </a:r>
            <a:r>
              <a:rPr lang="fr-FR" dirty="0" smtClean="0"/>
              <a:t> les données,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E</a:t>
            </a:r>
            <a:r>
              <a:rPr lang="fr-FR" dirty="0" smtClean="0"/>
              <a:t>nvironnements </a:t>
            </a:r>
            <a:r>
              <a:rPr lang="fr-FR" dirty="0"/>
              <a:t>informatiques </a:t>
            </a:r>
            <a:r>
              <a:rPr lang="fr-FR" b="1" dirty="0"/>
              <a:t>hétérogènes</a:t>
            </a:r>
            <a:r>
              <a:rPr lang="fr-FR" dirty="0"/>
              <a:t>, 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Le</a:t>
            </a:r>
            <a:r>
              <a:rPr lang="fr-FR" b="1" dirty="0" smtClean="0"/>
              <a:t> moins intrusif </a:t>
            </a:r>
            <a:r>
              <a:rPr lang="fr-FR" dirty="0" smtClean="0"/>
              <a:t>possible</a:t>
            </a:r>
            <a:r>
              <a:rPr lang="fr-FR" b="1" dirty="0" smtClean="0"/>
              <a:t> </a:t>
            </a:r>
            <a:r>
              <a:rPr lang="fr-FR" dirty="0" smtClean="0"/>
              <a:t>dans </a:t>
            </a:r>
            <a:r>
              <a:rPr lang="fr-FR" dirty="0"/>
              <a:t>les SI, 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Fiable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Développer en </a:t>
            </a:r>
            <a:r>
              <a:rPr lang="fr-FR" b="1" dirty="0" smtClean="0"/>
              <a:t>open source</a:t>
            </a:r>
          </a:p>
        </p:txBody>
      </p:sp>
    </p:spTree>
    <p:extLst>
      <p:ext uri="{BB962C8B-B14F-4D97-AF65-F5344CB8AC3E}">
        <p14:creationId xmlns:p14="http://schemas.microsoft.com/office/powerpoint/2010/main" val="3927650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AGIMUS-NG : Des technologies éprouvées et libres</a:t>
            </a:r>
            <a:endParaRPr lang="fr-FR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90" y="1230923"/>
            <a:ext cx="8821410" cy="56270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fr-FR" sz="1000" dirty="0" smtClean="0"/>
          </a:p>
          <a:p>
            <a:pPr marL="0" indent="0" algn="ctr">
              <a:buNone/>
            </a:pPr>
            <a:endParaRPr lang="fr-FR" sz="2000" dirty="0" smtClean="0"/>
          </a:p>
          <a:p>
            <a:pPr marL="0" indent="0" algn="ctr">
              <a:buNone/>
            </a:pPr>
            <a:r>
              <a:rPr lang="fr-FR" sz="2000" dirty="0" smtClean="0"/>
              <a:t>Création </a:t>
            </a:r>
            <a:r>
              <a:rPr lang="fr-FR" sz="2000" dirty="0"/>
              <a:t>d’une </a:t>
            </a:r>
            <a:r>
              <a:rPr lang="fr-FR" sz="2000" b="1" dirty="0"/>
              <a:t>plateforme logicielle </a:t>
            </a:r>
            <a:r>
              <a:rPr lang="fr-FR" sz="2000" dirty="0"/>
              <a:t>pour produire des </a:t>
            </a:r>
            <a:r>
              <a:rPr lang="fr-FR" sz="2000" b="1" dirty="0"/>
              <a:t>indicateurs statistiques </a:t>
            </a:r>
            <a:r>
              <a:rPr lang="fr-FR" sz="2000" dirty="0"/>
              <a:t>relatifs à l’utilisation des services </a:t>
            </a:r>
            <a:r>
              <a:rPr lang="fr-FR" sz="2000" dirty="0" smtClean="0"/>
              <a:t>numériques (solution </a:t>
            </a:r>
            <a:r>
              <a:rPr lang="fr-FR" sz="2000" dirty="0"/>
              <a:t>se basant sur l’utilisation des fichiers de traces des applications</a:t>
            </a:r>
            <a:r>
              <a:rPr lang="fr-FR" sz="2000" dirty="0" smtClean="0"/>
              <a:t>).</a:t>
            </a:r>
            <a:endParaRPr lang="fr-FR" sz="2000" dirty="0"/>
          </a:p>
          <a:p>
            <a:pPr marL="0" indent="0">
              <a:buNone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5</a:t>
            </a:r>
            <a:r>
              <a:rPr lang="fr-FR" dirty="0" smtClean="0"/>
              <a:t> Principes fondamentaux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U</a:t>
            </a:r>
            <a:r>
              <a:rPr lang="fr-FR" dirty="0" smtClean="0"/>
              <a:t>tilisation </a:t>
            </a:r>
            <a:r>
              <a:rPr lang="fr-FR" dirty="0"/>
              <a:t>de fichier de traces,  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P</a:t>
            </a:r>
            <a:r>
              <a:rPr lang="fr-FR" dirty="0" smtClean="0"/>
              <a:t>rofilage </a:t>
            </a:r>
            <a:r>
              <a:rPr lang="fr-FR" dirty="0"/>
              <a:t>et enrichissement, 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Constitution </a:t>
            </a:r>
            <a:r>
              <a:rPr lang="fr-FR" dirty="0"/>
              <a:t>d’un entrepôt de données </a:t>
            </a:r>
            <a:r>
              <a:rPr lang="fr-FR" dirty="0" smtClean="0"/>
              <a:t>central,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Restitution </a:t>
            </a:r>
            <a:r>
              <a:rPr lang="fr-FR" dirty="0"/>
              <a:t>sous forme graphique.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482458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AGIMUS-NG : Des technologies éprouvées et libres</a:t>
            </a:r>
            <a:endParaRPr lang="fr-FR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90" y="1230923"/>
            <a:ext cx="8821410" cy="56270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5</a:t>
            </a:r>
            <a:r>
              <a:rPr lang="fr-FR" baseline="30000" dirty="0" smtClean="0"/>
              <a:t>ème</a:t>
            </a:r>
            <a:r>
              <a:rPr lang="fr-FR" dirty="0" smtClean="0"/>
              <a:t> et dernier principe fondamental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Donner du sens aux traces en créant un « pont » avec le SI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</p:txBody>
      </p:sp>
      <p:pic>
        <p:nvPicPr>
          <p:cNvPr id="1026" name="Picture 2" descr="C:\Users\marchal66\Downloads\Saint-benezet_in_southeastern_Franc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3" t="25428" b="34522"/>
          <a:stretch/>
        </p:blipFill>
        <p:spPr bwMode="auto">
          <a:xfrm>
            <a:off x="2019998" y="2119743"/>
            <a:ext cx="6721666" cy="467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9756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AGIMUS-NG : Des technologies éprouvées et libres</a:t>
            </a:r>
            <a:endParaRPr lang="fr-FR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90" y="1230923"/>
            <a:ext cx="8655540" cy="56270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fr-FR" sz="1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Choix architecturaux (ELK)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b="1" dirty="0" err="1"/>
              <a:t>E</a:t>
            </a:r>
            <a:r>
              <a:rPr lang="fr-FR" dirty="0" err="1" smtClean="0"/>
              <a:t>lasticSearch</a:t>
            </a:r>
            <a:r>
              <a:rPr lang="fr-FR" dirty="0" smtClean="0"/>
              <a:t>, </a:t>
            </a:r>
            <a:r>
              <a:rPr lang="fr-FR" b="1" dirty="0" err="1" smtClean="0"/>
              <a:t>L</a:t>
            </a:r>
            <a:r>
              <a:rPr lang="fr-FR" dirty="0" err="1" smtClean="0"/>
              <a:t>ogstash</a:t>
            </a:r>
            <a:r>
              <a:rPr lang="fr-FR" dirty="0" smtClean="0"/>
              <a:t> et </a:t>
            </a:r>
            <a:r>
              <a:rPr lang="fr-FR" b="1" dirty="0" smtClean="0"/>
              <a:t>K</a:t>
            </a:r>
            <a:r>
              <a:rPr lang="fr-FR" dirty="0" smtClean="0"/>
              <a:t>ibana</a:t>
            </a:r>
          </a:p>
          <a:p>
            <a:pPr marL="457200" lvl="1" indent="0">
              <a:buNone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err="1" smtClean="0"/>
              <a:t>Logstash</a:t>
            </a:r>
            <a:r>
              <a:rPr lang="fr-FR" dirty="0" smtClean="0"/>
              <a:t> 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O</a:t>
            </a:r>
            <a:r>
              <a:rPr lang="fr-FR" dirty="0" smtClean="0"/>
              <a:t>util open source (écrit en Python),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Lit et découpe des fichiers de trace de gros volume,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Enrichit les informations en utilisant le SI de l’établissement (LDAP, base de données, …),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Possibilité de paralléliser les traitements 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Possibilité de traitement au fil de l’eau.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fr-FR" dirty="0" smtClean="0"/>
          </a:p>
        </p:txBody>
      </p:sp>
      <p:grpSp>
        <p:nvGrpSpPr>
          <p:cNvPr id="4" name="Groupe 3"/>
          <p:cNvGrpSpPr/>
          <p:nvPr/>
        </p:nvGrpSpPr>
        <p:grpSpPr>
          <a:xfrm>
            <a:off x="6816996" y="1757672"/>
            <a:ext cx="1529281" cy="1524353"/>
            <a:chOff x="3546775" y="2081717"/>
            <a:chExt cx="1529281" cy="1524353"/>
          </a:xfrm>
        </p:grpSpPr>
        <p:grpSp>
          <p:nvGrpSpPr>
            <p:cNvPr id="5" name="Groupe 4"/>
            <p:cNvGrpSpPr/>
            <p:nvPr/>
          </p:nvGrpSpPr>
          <p:grpSpPr>
            <a:xfrm>
              <a:off x="3678656" y="2081717"/>
              <a:ext cx="1397400" cy="1425349"/>
              <a:chOff x="3678656" y="2081717"/>
              <a:chExt cx="1397400" cy="1425349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78656" y="2081717"/>
                <a:ext cx="1397400" cy="1425349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3755709" y="3212976"/>
                <a:ext cx="960307" cy="276999"/>
              </a:xfrm>
              <a:prstGeom prst="rect">
                <a:avLst/>
              </a:prstGeom>
              <a:solidFill>
                <a:schemeClr val="bg1">
                  <a:lumMod val="85000"/>
                  <a:alpha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fr-FR" sz="1200" b="1" dirty="0" smtClean="0">
                    <a:latin typeface="Comic Sans MS" panose="030F0702030302020204" pitchFamily="66" charset="0"/>
                  </a:rPr>
                  <a:t>LogStash</a:t>
                </a:r>
                <a:endParaRPr lang="fr-FR" sz="1200" b="1" dirty="0">
                  <a:latin typeface="Comic Sans MS" panose="030F0702030302020204" pitchFamily="66" charset="0"/>
                </a:endParaRPr>
              </a:p>
            </p:txBody>
          </p:sp>
        </p:grpSp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6775" y="3096880"/>
              <a:ext cx="318506" cy="5091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46494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ESUP-Portail: Stratégies et Orientations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Stratégies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U</a:t>
            </a:r>
            <a:r>
              <a:rPr lang="fr-FR" dirty="0" smtClean="0"/>
              <a:t>tilisation et développement </a:t>
            </a:r>
            <a:r>
              <a:rPr lang="fr-FR" dirty="0"/>
              <a:t>de solutions open </a:t>
            </a:r>
            <a:r>
              <a:rPr lang="fr-FR" dirty="0" smtClean="0"/>
              <a:t>source et interopérables,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Collaboration </a:t>
            </a:r>
            <a:r>
              <a:rPr lang="fr-FR" dirty="0"/>
              <a:t>internationale </a:t>
            </a:r>
            <a:r>
              <a:rPr lang="fr-FR" dirty="0" smtClean="0"/>
              <a:t>(Fondation </a:t>
            </a:r>
            <a:r>
              <a:rPr lang="fr-FR" dirty="0" err="1" smtClean="0"/>
              <a:t>Apereo</a:t>
            </a:r>
            <a:r>
              <a:rPr lang="fr-FR" dirty="0" smtClean="0"/>
              <a:t>),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Coopérations nationales (</a:t>
            </a:r>
            <a:r>
              <a:rPr lang="fr-FR" dirty="0" smtClean="0"/>
              <a:t>AMUE</a:t>
            </a:r>
            <a:r>
              <a:rPr lang="fr-FR" dirty="0"/>
              <a:t>, COCKTAIL, </a:t>
            </a:r>
            <a:r>
              <a:rPr lang="fr-FR" dirty="0" smtClean="0"/>
              <a:t>RENATER).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Une </a:t>
            </a:r>
            <a:r>
              <a:rPr lang="fr-FR" dirty="0"/>
              <a:t>démarche d’environnement numérique qui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S'adapte à la stratégie de </a:t>
            </a:r>
            <a:r>
              <a:rPr lang="fr-FR" dirty="0" smtClean="0"/>
              <a:t>l'établissement,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S’intègre dans le Système </a:t>
            </a:r>
            <a:r>
              <a:rPr lang="fr-FR" dirty="0" smtClean="0"/>
              <a:t>d'Information,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Facilite </a:t>
            </a:r>
            <a:r>
              <a:rPr lang="fr-FR" dirty="0"/>
              <a:t>les nouveaux usages (mobile, </a:t>
            </a:r>
            <a:r>
              <a:rPr lang="fr-FR" dirty="0" smtClean="0"/>
              <a:t>…),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Suit </a:t>
            </a:r>
            <a:r>
              <a:rPr lang="fr-FR" dirty="0"/>
              <a:t>l'évolution des </a:t>
            </a:r>
            <a:r>
              <a:rPr lang="fr-FR" dirty="0" smtClean="0"/>
              <a:t>services.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29591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AGIMUS-NG : Des technologies éprouvées et libres</a:t>
            </a:r>
            <a:endParaRPr lang="fr-FR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90" y="1230923"/>
            <a:ext cx="8655540" cy="56270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fr-FR" sz="1000" dirty="0" smtClean="0"/>
          </a:p>
          <a:p>
            <a:pPr>
              <a:buFont typeface="Wingdings" panose="05000000000000000000" pitchFamily="2" charset="2"/>
              <a:buChar char="§"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err="1" smtClean="0"/>
              <a:t>ElasticSearch</a:t>
            </a:r>
            <a:r>
              <a:rPr lang="fr-FR" dirty="0" smtClean="0"/>
              <a:t> 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Entrepôt de données central,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Réparti sur plusieurs nœuds (</a:t>
            </a:r>
            <a:r>
              <a:rPr lang="fr-FR" dirty="0" err="1" smtClean="0"/>
              <a:t>NoSql</a:t>
            </a:r>
            <a:r>
              <a:rPr lang="fr-FR" dirty="0" smtClean="0"/>
              <a:t> – </a:t>
            </a:r>
            <a:r>
              <a:rPr lang="fr-FR" dirty="0" err="1" smtClean="0"/>
              <a:t>BigData</a:t>
            </a:r>
            <a:r>
              <a:rPr lang="fr-FR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Recherches </a:t>
            </a:r>
            <a:r>
              <a:rPr lang="fr-FR" dirty="0"/>
              <a:t>rapides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Le coté évolutif d’</a:t>
            </a:r>
            <a:r>
              <a:rPr lang="fr-FR" dirty="0" err="1"/>
              <a:t>ElasticSearch</a:t>
            </a:r>
            <a:r>
              <a:rPr lang="fr-FR" dirty="0"/>
              <a:t> permet d’envisager une montée en charge et en volume sans encombre</a:t>
            </a:r>
            <a:r>
              <a:rPr lang="fr-FR" dirty="0" smtClean="0"/>
              <a:t>.</a:t>
            </a:r>
          </a:p>
          <a:p>
            <a:pPr marL="914400" lvl="2" indent="0">
              <a:buNone/>
            </a:pPr>
            <a:endParaRPr lang="fr-FR" dirty="0" smtClean="0"/>
          </a:p>
          <a:p>
            <a:pPr marL="914400" lvl="2" indent="0">
              <a:buNone/>
            </a:pPr>
            <a:endParaRPr lang="fr-FR" dirty="0"/>
          </a:p>
          <a:p>
            <a:pPr marL="76200" indent="0">
              <a:buNone/>
            </a:pPr>
            <a:r>
              <a:rPr lang="fr-FR" dirty="0" smtClean="0"/>
              <a:t>Cet entrepôt pourrait être utilisé à d’autres usages par exemple pour créer un portail Open-Data …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7275353" y="1427431"/>
            <a:ext cx="1560951" cy="1758773"/>
            <a:chOff x="3822878" y="4971562"/>
            <a:chExt cx="1560951" cy="1758773"/>
          </a:xfrm>
        </p:grpSpPr>
        <p:grpSp>
          <p:nvGrpSpPr>
            <p:cNvPr id="5" name="Groupe 4"/>
            <p:cNvGrpSpPr/>
            <p:nvPr/>
          </p:nvGrpSpPr>
          <p:grpSpPr>
            <a:xfrm>
              <a:off x="3850224" y="4971562"/>
              <a:ext cx="1533605" cy="1758773"/>
              <a:chOff x="3850224" y="4971562"/>
              <a:chExt cx="1533605" cy="1758773"/>
            </a:xfrm>
          </p:grpSpPr>
          <p:grpSp>
            <p:nvGrpSpPr>
              <p:cNvPr id="8" name="Groupe 7"/>
              <p:cNvGrpSpPr/>
              <p:nvPr/>
            </p:nvGrpSpPr>
            <p:grpSpPr>
              <a:xfrm>
                <a:off x="3850224" y="4971562"/>
                <a:ext cx="1533605" cy="1656184"/>
                <a:chOff x="3352800" y="3429000"/>
                <a:chExt cx="1795264" cy="1944216"/>
              </a:xfrm>
            </p:grpSpPr>
            <p:pic>
              <p:nvPicPr>
                <p:cNvPr id="10" name="Image 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2800" y="3429000"/>
                  <a:ext cx="1219200" cy="1219200"/>
                </a:xfrm>
                <a:prstGeom prst="rect">
                  <a:avLst/>
                </a:prstGeom>
              </p:spPr>
            </p:pic>
            <p:pic>
              <p:nvPicPr>
                <p:cNvPr id="11" name="Image 10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40832" y="3793976"/>
                  <a:ext cx="1219200" cy="1219200"/>
                </a:xfrm>
                <a:prstGeom prst="rect">
                  <a:avLst/>
                </a:prstGeom>
              </p:spPr>
            </p:pic>
            <p:pic>
              <p:nvPicPr>
                <p:cNvPr id="12" name="Image 1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28864" y="4154016"/>
                  <a:ext cx="1219200" cy="1219200"/>
                </a:xfrm>
                <a:prstGeom prst="rect">
                  <a:avLst/>
                </a:prstGeom>
              </p:spPr>
            </p:pic>
          </p:grpSp>
          <p:sp>
            <p:nvSpPr>
              <p:cNvPr id="9" name="Rectangle 8"/>
              <p:cNvSpPr/>
              <p:nvPr/>
            </p:nvSpPr>
            <p:spPr>
              <a:xfrm>
                <a:off x="3958084" y="6453336"/>
                <a:ext cx="1261988" cy="276999"/>
              </a:xfrm>
              <a:prstGeom prst="rect">
                <a:avLst/>
              </a:prstGeom>
              <a:solidFill>
                <a:schemeClr val="bg1">
                  <a:lumMod val="85000"/>
                  <a:alpha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fr-FR" sz="1200" b="1" dirty="0" err="1" smtClean="0">
                    <a:latin typeface="Comic Sans MS" panose="030F0702030302020204" pitchFamily="66" charset="0"/>
                  </a:rPr>
                  <a:t>Elasticsearch</a:t>
                </a:r>
                <a:endParaRPr lang="fr-FR" sz="1200" b="1" dirty="0">
                  <a:latin typeface="Comic Sans MS" panose="030F0702030302020204" pitchFamily="66" charset="0"/>
                </a:endParaRPr>
              </a:p>
            </p:txBody>
          </p:sp>
        </p:grpSp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2878" y="6381328"/>
              <a:ext cx="245066" cy="2995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1783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AGIMUS-NG : Des technologies éprouvées et libres</a:t>
            </a:r>
            <a:endParaRPr lang="fr-FR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90" y="1230923"/>
            <a:ext cx="8655540" cy="56270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Kibana 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Graphiques montrant des évolutions temporelles,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Graphiques par type de groupement (affectation, type de personne, type de périphérique, …),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Liste des graphiques : camembert, graphique en bar, table de données, graphique en ligne, carte géographique, …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Interface WYSIWYG permettant de créer en temps réel des graphiques basés sur l’entrepôt de données</a:t>
            </a:r>
          </a:p>
          <a:p>
            <a:pPr marL="914400" lvl="2" indent="0">
              <a:buNone/>
            </a:pPr>
            <a:endParaRPr lang="fr-FR" dirty="0" smtClean="0"/>
          </a:p>
        </p:txBody>
      </p:sp>
      <p:grpSp>
        <p:nvGrpSpPr>
          <p:cNvPr id="4" name="Groupe 3"/>
          <p:cNvGrpSpPr/>
          <p:nvPr/>
        </p:nvGrpSpPr>
        <p:grpSpPr>
          <a:xfrm>
            <a:off x="6274713" y="4692854"/>
            <a:ext cx="1667546" cy="1559841"/>
            <a:chOff x="5019213" y="4816929"/>
            <a:chExt cx="1150015" cy="1097283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14" t="6572"/>
            <a:stretch/>
          </p:blipFill>
          <p:spPr>
            <a:xfrm>
              <a:off x="5019213" y="4816929"/>
              <a:ext cx="1049558" cy="994712"/>
            </a:xfrm>
            <a:prstGeom prst="rect">
              <a:avLst/>
            </a:prstGeom>
          </p:spPr>
        </p:pic>
        <p:grpSp>
          <p:nvGrpSpPr>
            <p:cNvPr id="6" name="Groupe 5"/>
            <p:cNvGrpSpPr/>
            <p:nvPr/>
          </p:nvGrpSpPr>
          <p:grpSpPr>
            <a:xfrm>
              <a:off x="5144247" y="5596507"/>
              <a:ext cx="1024981" cy="317705"/>
              <a:chOff x="1718874" y="3017712"/>
              <a:chExt cx="1188588" cy="387413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024418" y="3159838"/>
                <a:ext cx="883044" cy="237611"/>
              </a:xfrm>
              <a:prstGeom prst="rect">
                <a:avLst/>
              </a:prstGeom>
              <a:solidFill>
                <a:schemeClr val="bg1">
                  <a:lumMod val="85000"/>
                  <a:alpha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fr-FR" sz="1200" b="1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Kibana</a:t>
                </a:r>
                <a:endParaRPr lang="fr-FR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pic>
            <p:nvPicPr>
              <p:cNvPr id="9" name="Image 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18874" y="3017712"/>
                <a:ext cx="526116" cy="38741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630987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AGIMUS-NG : Vue d’ensemble</a:t>
            </a:r>
            <a:endParaRPr lang="fr-FR" dirty="0"/>
          </a:p>
        </p:txBody>
      </p:sp>
      <p:grpSp>
        <p:nvGrpSpPr>
          <p:cNvPr id="38" name="Groupe 37"/>
          <p:cNvGrpSpPr/>
          <p:nvPr/>
        </p:nvGrpSpPr>
        <p:grpSpPr>
          <a:xfrm>
            <a:off x="221461" y="3438804"/>
            <a:ext cx="2052615" cy="1504233"/>
            <a:chOff x="3116037" y="3480940"/>
            <a:chExt cx="2988852" cy="2193239"/>
          </a:xfrm>
        </p:grpSpPr>
        <p:pic>
          <p:nvPicPr>
            <p:cNvPr id="36" name="Image 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5593" y="3752494"/>
              <a:ext cx="1878231" cy="1921685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3116037" y="3480940"/>
              <a:ext cx="2988852" cy="341070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FR" sz="1200" b="1" dirty="0" smtClean="0">
                  <a:latin typeface="Comic Sans MS" panose="030F0702030302020204" pitchFamily="66" charset="0"/>
                </a:rPr>
                <a:t>REFERENTIELS</a:t>
              </a:r>
              <a:endParaRPr lang="fr-FR" sz="1400" b="1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3619186" y="1388590"/>
            <a:ext cx="1529281" cy="1524353"/>
            <a:chOff x="3546775" y="2081717"/>
            <a:chExt cx="1529281" cy="1524353"/>
          </a:xfrm>
        </p:grpSpPr>
        <p:grpSp>
          <p:nvGrpSpPr>
            <p:cNvPr id="40" name="Groupe 39"/>
            <p:cNvGrpSpPr/>
            <p:nvPr/>
          </p:nvGrpSpPr>
          <p:grpSpPr>
            <a:xfrm>
              <a:off x="3678656" y="2081717"/>
              <a:ext cx="1397400" cy="1425349"/>
              <a:chOff x="3678656" y="2081717"/>
              <a:chExt cx="1397400" cy="1425349"/>
            </a:xfrm>
          </p:grpSpPr>
          <p:pic>
            <p:nvPicPr>
              <p:cNvPr id="42" name="Image 4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78656" y="2081717"/>
                <a:ext cx="1397400" cy="1425349"/>
              </a:xfrm>
              <a:prstGeom prst="rect">
                <a:avLst/>
              </a:prstGeom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3755709" y="3212976"/>
                <a:ext cx="960307" cy="276999"/>
              </a:xfrm>
              <a:prstGeom prst="rect">
                <a:avLst/>
              </a:prstGeom>
              <a:solidFill>
                <a:schemeClr val="bg1">
                  <a:lumMod val="85000"/>
                  <a:alpha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fr-FR" sz="1200" b="1" dirty="0" smtClean="0">
                    <a:latin typeface="Comic Sans MS" panose="030F0702030302020204" pitchFamily="66" charset="0"/>
                  </a:rPr>
                  <a:t>LogStash</a:t>
                </a:r>
                <a:endParaRPr lang="fr-FR" sz="1200" b="1" dirty="0">
                  <a:latin typeface="Comic Sans MS" panose="030F0702030302020204" pitchFamily="66" charset="0"/>
                </a:endParaRPr>
              </a:p>
            </p:txBody>
          </p:sp>
        </p:grpSp>
        <p:pic>
          <p:nvPicPr>
            <p:cNvPr id="41" name="Image 4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6775" y="3096880"/>
              <a:ext cx="318506" cy="509190"/>
            </a:xfrm>
            <a:prstGeom prst="rect">
              <a:avLst/>
            </a:prstGeom>
          </p:spPr>
        </p:pic>
      </p:grpSp>
      <p:cxnSp>
        <p:nvCxnSpPr>
          <p:cNvPr id="44" name="Connecteur en arc 43"/>
          <p:cNvCxnSpPr>
            <a:stCxn id="32" idx="3"/>
            <a:endCxn id="42" idx="1"/>
          </p:cNvCxnSpPr>
          <p:nvPr/>
        </p:nvCxnSpPr>
        <p:spPr>
          <a:xfrm flipV="1">
            <a:off x="1715821" y="2101265"/>
            <a:ext cx="2035246" cy="3895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2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en arc 46"/>
          <p:cNvCxnSpPr>
            <a:stCxn id="42" idx="2"/>
            <a:endCxn id="37" idx="0"/>
          </p:cNvCxnSpPr>
          <p:nvPr/>
        </p:nvCxnSpPr>
        <p:spPr>
          <a:xfrm rot="5400000">
            <a:off x="2536336" y="1525372"/>
            <a:ext cx="624865" cy="3201998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2"/>
            </a:solidFill>
            <a:prstDash val="sysDot"/>
            <a:headEnd type="triangle"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e 49"/>
          <p:cNvGrpSpPr/>
          <p:nvPr/>
        </p:nvGrpSpPr>
        <p:grpSpPr>
          <a:xfrm>
            <a:off x="7166389" y="1565931"/>
            <a:ext cx="1560951" cy="1758773"/>
            <a:chOff x="3822878" y="4971562"/>
            <a:chExt cx="1560951" cy="1758773"/>
          </a:xfrm>
        </p:grpSpPr>
        <p:grpSp>
          <p:nvGrpSpPr>
            <p:cNvPr id="51" name="Groupe 50"/>
            <p:cNvGrpSpPr/>
            <p:nvPr/>
          </p:nvGrpSpPr>
          <p:grpSpPr>
            <a:xfrm>
              <a:off x="3850224" y="4971562"/>
              <a:ext cx="1533605" cy="1758773"/>
              <a:chOff x="3850224" y="4971562"/>
              <a:chExt cx="1533605" cy="1758773"/>
            </a:xfrm>
          </p:grpSpPr>
          <p:grpSp>
            <p:nvGrpSpPr>
              <p:cNvPr id="53" name="Groupe 52"/>
              <p:cNvGrpSpPr/>
              <p:nvPr/>
            </p:nvGrpSpPr>
            <p:grpSpPr>
              <a:xfrm>
                <a:off x="3850224" y="4971562"/>
                <a:ext cx="1533605" cy="1656184"/>
                <a:chOff x="3352800" y="3429000"/>
                <a:chExt cx="1795264" cy="1944216"/>
              </a:xfrm>
            </p:grpSpPr>
            <p:pic>
              <p:nvPicPr>
                <p:cNvPr id="55" name="Image 5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2800" y="3429000"/>
                  <a:ext cx="1219200" cy="1219200"/>
                </a:xfrm>
                <a:prstGeom prst="rect">
                  <a:avLst/>
                </a:prstGeom>
              </p:spPr>
            </p:pic>
            <p:pic>
              <p:nvPicPr>
                <p:cNvPr id="56" name="Image 5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40832" y="3793976"/>
                  <a:ext cx="1219200" cy="1219200"/>
                </a:xfrm>
                <a:prstGeom prst="rect">
                  <a:avLst/>
                </a:prstGeom>
              </p:spPr>
            </p:pic>
            <p:pic>
              <p:nvPicPr>
                <p:cNvPr id="57" name="Image 56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28864" y="4154016"/>
                  <a:ext cx="1219200" cy="1219200"/>
                </a:xfrm>
                <a:prstGeom prst="rect">
                  <a:avLst/>
                </a:prstGeom>
              </p:spPr>
            </p:pic>
          </p:grpSp>
          <p:sp>
            <p:nvSpPr>
              <p:cNvPr id="54" name="Rectangle 53"/>
              <p:cNvSpPr/>
              <p:nvPr/>
            </p:nvSpPr>
            <p:spPr>
              <a:xfrm>
                <a:off x="3958084" y="6453336"/>
                <a:ext cx="1261988" cy="276999"/>
              </a:xfrm>
              <a:prstGeom prst="rect">
                <a:avLst/>
              </a:prstGeom>
              <a:solidFill>
                <a:schemeClr val="bg1">
                  <a:lumMod val="85000"/>
                  <a:alpha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fr-FR" sz="1200" b="1" dirty="0" err="1" smtClean="0">
                    <a:latin typeface="Comic Sans MS" panose="030F0702030302020204" pitchFamily="66" charset="0"/>
                  </a:rPr>
                  <a:t>Elasticsearch</a:t>
                </a:r>
                <a:endParaRPr lang="fr-FR" sz="1200" b="1" dirty="0">
                  <a:latin typeface="Comic Sans MS" panose="030F0702030302020204" pitchFamily="66" charset="0"/>
                </a:endParaRPr>
              </a:p>
            </p:txBody>
          </p:sp>
        </p:grpSp>
        <p:pic>
          <p:nvPicPr>
            <p:cNvPr id="52" name="Image 5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2878" y="6381328"/>
              <a:ext cx="245066" cy="299525"/>
            </a:xfrm>
            <a:prstGeom prst="rect">
              <a:avLst/>
            </a:prstGeom>
          </p:spPr>
        </p:pic>
      </p:grpSp>
      <p:cxnSp>
        <p:nvCxnSpPr>
          <p:cNvPr id="61" name="Connecteur en arc 60"/>
          <p:cNvCxnSpPr>
            <a:stCxn id="42" idx="3"/>
            <a:endCxn id="55" idx="1"/>
          </p:cNvCxnSpPr>
          <p:nvPr/>
        </p:nvCxnSpPr>
        <p:spPr>
          <a:xfrm flipV="1">
            <a:off x="5148467" y="2085220"/>
            <a:ext cx="2045268" cy="16045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2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e 74"/>
          <p:cNvGrpSpPr/>
          <p:nvPr/>
        </p:nvGrpSpPr>
        <p:grpSpPr>
          <a:xfrm>
            <a:off x="7181319" y="4364567"/>
            <a:ext cx="1667546" cy="1559841"/>
            <a:chOff x="5019213" y="4816929"/>
            <a:chExt cx="1150015" cy="1097283"/>
          </a:xfrm>
        </p:grpSpPr>
        <p:pic>
          <p:nvPicPr>
            <p:cNvPr id="65" name="Image 6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14" t="6572"/>
            <a:stretch/>
          </p:blipFill>
          <p:spPr>
            <a:xfrm>
              <a:off x="5019213" y="4816929"/>
              <a:ext cx="1049558" cy="994712"/>
            </a:xfrm>
            <a:prstGeom prst="rect">
              <a:avLst/>
            </a:prstGeom>
          </p:spPr>
        </p:pic>
        <p:grpSp>
          <p:nvGrpSpPr>
            <p:cNvPr id="66" name="Groupe 65"/>
            <p:cNvGrpSpPr/>
            <p:nvPr/>
          </p:nvGrpSpPr>
          <p:grpSpPr>
            <a:xfrm>
              <a:off x="5144247" y="5596507"/>
              <a:ext cx="1024981" cy="317705"/>
              <a:chOff x="1718874" y="3017712"/>
              <a:chExt cx="1188588" cy="387413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2024418" y="3159838"/>
                <a:ext cx="883044" cy="237611"/>
              </a:xfrm>
              <a:prstGeom prst="rect">
                <a:avLst/>
              </a:prstGeom>
              <a:solidFill>
                <a:schemeClr val="bg1">
                  <a:lumMod val="85000"/>
                  <a:alpha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fr-FR" sz="1200" b="1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Kibana</a:t>
                </a:r>
                <a:endParaRPr lang="fr-FR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pic>
            <p:nvPicPr>
              <p:cNvPr id="68" name="Image 6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18874" y="3017712"/>
                <a:ext cx="526116" cy="387413"/>
              </a:xfrm>
              <a:prstGeom prst="rect">
                <a:avLst/>
              </a:prstGeom>
            </p:spPr>
          </p:pic>
        </p:grpSp>
      </p:grpSp>
      <p:pic>
        <p:nvPicPr>
          <p:cNvPr id="74" name="Image 7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052" y="3672727"/>
            <a:ext cx="3578754" cy="2804970"/>
          </a:xfrm>
          <a:prstGeom prst="rect">
            <a:avLst/>
          </a:prstGeom>
        </p:spPr>
      </p:pic>
      <p:cxnSp>
        <p:nvCxnSpPr>
          <p:cNvPr id="76" name="Connecteur en arc 75"/>
          <p:cNvCxnSpPr>
            <a:stCxn id="54" idx="2"/>
            <a:endCxn id="65" idx="0"/>
          </p:cNvCxnSpPr>
          <p:nvPr/>
        </p:nvCxnSpPr>
        <p:spPr>
          <a:xfrm rot="16200000" flipH="1">
            <a:off x="7417493" y="3839799"/>
            <a:ext cx="1039863" cy="9671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2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en arc 78"/>
          <p:cNvCxnSpPr>
            <a:stCxn id="65" idx="1"/>
            <a:endCxn id="74" idx="3"/>
          </p:cNvCxnSpPr>
          <p:nvPr/>
        </p:nvCxnSpPr>
        <p:spPr>
          <a:xfrm rot="10800000" flipV="1">
            <a:off x="6134807" y="5071582"/>
            <a:ext cx="1046513" cy="3629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2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e 2"/>
          <p:cNvGrpSpPr/>
          <p:nvPr/>
        </p:nvGrpSpPr>
        <p:grpSpPr>
          <a:xfrm>
            <a:off x="134845" y="1179908"/>
            <a:ext cx="2598599" cy="1527095"/>
            <a:chOff x="117128" y="1399430"/>
            <a:chExt cx="2598599" cy="1527095"/>
          </a:xfrm>
        </p:grpSpPr>
        <p:pic>
          <p:nvPicPr>
            <p:cNvPr id="23" name="Picture 2" descr="C:\Users\jmarchal\AppData\Local\Microsoft\Windows\Temporary Internet Files\Content.IE5\YUMNIAZI\document-icon[1]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1399430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C:\Users\jmarchal\AppData\Local\Microsoft\Windows\Temporary Internet Files\Content.IE5\YUMNIAZI\document-icon[1]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551830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 descr="C:\Users\jmarchal\AppData\Local\Microsoft\Windows\Temporary Internet Files\Content.IE5\YUMNIAZI\document-icon[1]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704230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C:\Users\jmarchal\AppData\Local\Microsoft\Windows\Temporary Internet Files\Content.IE5\YUMNIAZI\document-icon[1]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856630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ZoneTexte 10"/>
            <p:cNvSpPr txBox="1"/>
            <p:nvPr/>
          </p:nvSpPr>
          <p:spPr>
            <a:xfrm>
              <a:off x="117128" y="2664915"/>
              <a:ext cx="2598599" cy="261610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Fichiers de traces applicatives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55476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AGIMUS-NG : Des technologies éprouvées et libres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108" y="2120665"/>
            <a:ext cx="7094765" cy="4716599"/>
          </a:xfrm>
          <a:prstGeom prst="rect">
            <a:avLst/>
          </a:prstGeom>
        </p:spPr>
      </p:pic>
      <p:sp>
        <p:nvSpPr>
          <p:cNvPr id="9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90" y="1230923"/>
            <a:ext cx="8655540" cy="10060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Kibana peut aussi agréger plusieurs </a:t>
            </a:r>
            <a:r>
              <a:rPr lang="fr-FR" dirty="0" smtClean="0"/>
              <a:t>visualisations </a:t>
            </a:r>
            <a:r>
              <a:rPr lang="fr-FR" dirty="0"/>
              <a:t>dans un « </a:t>
            </a:r>
            <a:r>
              <a:rPr lang="fr-FR" dirty="0" err="1"/>
              <a:t>dashboard</a:t>
            </a:r>
            <a:r>
              <a:rPr lang="fr-FR" dirty="0"/>
              <a:t> </a:t>
            </a:r>
            <a:r>
              <a:rPr lang="fr-FR" dirty="0" smtClean="0"/>
              <a:t>», et créer ainsi plusieurs tableaux de bord selon le contexte ou le service</a:t>
            </a:r>
          </a:p>
        </p:txBody>
      </p:sp>
    </p:spTree>
    <p:extLst>
      <p:ext uri="{BB962C8B-B14F-4D97-AF65-F5344CB8AC3E}">
        <p14:creationId xmlns:p14="http://schemas.microsoft.com/office/powerpoint/2010/main" val="29200808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1"/>
          </p:nvPr>
        </p:nvSpPr>
        <p:spPr>
          <a:xfrm>
            <a:off x="1" y="1230923"/>
            <a:ext cx="9144000" cy="56270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OAE et AGIMUS-NG ont été réfléchis et conçus pour répondre aux contraintes créées par les évolutions de l’ESR 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Forte charge : établissement / COMUE de grande taille,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sz="105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Mobilité : changement dans l’usage de nos services numériques,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sz="105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Disponibilité : architecture pour réduire les risques de pannes,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sz="105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Indicateur : pour améliorer </a:t>
            </a:r>
            <a:r>
              <a:rPr lang="fr-FR" dirty="0"/>
              <a:t>la qualité</a:t>
            </a:r>
            <a:r>
              <a:rPr lang="fr-FR" b="1" dirty="0"/>
              <a:t> </a:t>
            </a:r>
            <a:r>
              <a:rPr lang="fr-FR" dirty="0" smtClean="0"/>
              <a:t>des </a:t>
            </a:r>
            <a:r>
              <a:rPr lang="fr-FR" dirty="0"/>
              <a:t>services </a:t>
            </a:r>
            <a:r>
              <a:rPr lang="fr-FR" dirty="0" smtClean="0"/>
              <a:t>numériques</a:t>
            </a: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739987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 Technologies Innovantes</a:t>
            </a:r>
            <a:br>
              <a:rPr lang="fr-FR" dirty="0"/>
            </a:br>
            <a:r>
              <a:rPr lang="fr-FR" dirty="0"/>
              <a:t>aux services de l’ESR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1"/>
          </p:nvPr>
        </p:nvSpPr>
        <p:spPr>
          <a:xfrm>
            <a:off x="4074827" y="3831967"/>
            <a:ext cx="1105188" cy="6532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4000" b="1" dirty="0" smtClean="0">
                <a:latin typeface="Calibri" panose="020F0502020204030204" pitchFamily="34" charset="0"/>
              </a:rPr>
              <a:t>&amp;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83128" y="3026402"/>
            <a:ext cx="4627423" cy="1344814"/>
            <a:chOff x="-69277" y="2657830"/>
            <a:chExt cx="4355627" cy="1250779"/>
          </a:xfrm>
        </p:grpSpPr>
        <p:pic>
          <p:nvPicPr>
            <p:cNvPr id="2050" name="Picture 2" descr="https://www.esup-portail.org/sites/esup-portail.org/files/logo-esup%2Baccroche_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466" y="2657830"/>
              <a:ext cx="3169516" cy="846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Espace réservé du texte 2"/>
            <p:cNvSpPr txBox="1">
              <a:spLocks/>
            </p:cNvSpPr>
            <p:nvPr/>
          </p:nvSpPr>
          <p:spPr>
            <a:xfrm>
              <a:off x="-69277" y="3504695"/>
              <a:ext cx="4355627" cy="4039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5719" rIns="45719">
              <a:normAutofit/>
            </a:bodyPr>
            <a:lstStyle>
              <a:lvl1pPr marL="304800" indent="-304800" defTabSz="457200">
                <a:spcBef>
                  <a:spcPts val="500"/>
                </a:spcBef>
                <a:buClr>
                  <a:srgbClr val="E30F47"/>
                </a:buClr>
                <a:buSzPct val="70000"/>
                <a:buFont typeface="Wingdings"/>
                <a:buChar char="❖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  <a:lvl2pPr marL="711200" indent="-254000" defTabSz="457200">
                <a:spcBef>
                  <a:spcPts val="500"/>
                </a:spcBef>
                <a:buClr>
                  <a:srgbClr val="2372B9"/>
                </a:buClr>
                <a:buSzPct val="70000"/>
                <a:buFont typeface="Wingdings"/>
                <a:buChar char="✴"/>
                <a:defRPr sz="2000">
                  <a:solidFill>
                    <a:srgbClr val="2186C4"/>
                  </a:solidFill>
                  <a:latin typeface="Verdana"/>
                  <a:ea typeface="Verdana"/>
                  <a:cs typeface="Verdana"/>
                  <a:sym typeface="Verdana"/>
                </a:defRPr>
              </a:lvl2pPr>
              <a:lvl3pPr marL="1143000" indent="-228600" defTabSz="457200">
                <a:spcBef>
                  <a:spcPts val="500"/>
                </a:spcBef>
                <a:buClrTx/>
                <a:buSzPct val="100000"/>
                <a:buFont typeface="Wingdings"/>
                <a:buChar char="▪"/>
                <a:defRPr sz="18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3pPr>
              <a:lvl4pPr marL="1574800" indent="-203200" defTabSz="457200">
                <a:spcBef>
                  <a:spcPts val="500"/>
                </a:spcBef>
                <a:buClr>
                  <a:srgbClr val="737979"/>
                </a:buClr>
                <a:buSzPct val="100000"/>
                <a:buFont typeface="Wingdings"/>
                <a:buChar char="–"/>
                <a:defRPr sz="1600">
                  <a:solidFill>
                    <a:srgbClr val="868C8C"/>
                  </a:solidFill>
                  <a:latin typeface="Verdana"/>
                  <a:ea typeface="Verdana"/>
                  <a:cs typeface="Verdana"/>
                  <a:sym typeface="Verdana"/>
                </a:defRPr>
              </a:lvl4pPr>
              <a:lvl5pPr marL="2032000" indent="-203200" defTabSz="457200">
                <a:spcBef>
                  <a:spcPts val="500"/>
                </a:spcBef>
                <a:buClr>
                  <a:srgbClr val="A7A7A7"/>
                </a:buClr>
                <a:buSzPct val="100000"/>
                <a:buFont typeface="Wingdings"/>
                <a:buChar char="‣"/>
                <a:defRPr sz="1600" i="1">
                  <a:solidFill>
                    <a:srgbClr val="A7A7A7"/>
                  </a:solidFill>
                  <a:latin typeface="Verdana"/>
                  <a:ea typeface="Verdana"/>
                  <a:cs typeface="Verdana"/>
                  <a:sym typeface="Verdana"/>
                </a:defRPr>
              </a:lvl5pPr>
              <a:lvl6pPr marL="2560320" indent="-274320" defTabSz="457200">
                <a:spcBef>
                  <a:spcPts val="500"/>
                </a:spcBef>
                <a:buClr>
                  <a:srgbClr val="E30F47"/>
                </a:buClr>
                <a:buSzPct val="100000"/>
                <a:buFont typeface="Wingdings"/>
                <a:buChar char="•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6pPr>
              <a:lvl7pPr marL="3017520" indent="-274320" defTabSz="457200">
                <a:spcBef>
                  <a:spcPts val="500"/>
                </a:spcBef>
                <a:buClr>
                  <a:srgbClr val="E30F47"/>
                </a:buClr>
                <a:buSzPct val="100000"/>
                <a:buFont typeface="Wingdings"/>
                <a:buChar char="•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7pPr>
              <a:lvl8pPr marL="3474720" indent="-274320" defTabSz="457200">
                <a:spcBef>
                  <a:spcPts val="500"/>
                </a:spcBef>
                <a:buClr>
                  <a:srgbClr val="E30F47"/>
                </a:buClr>
                <a:buSzPct val="100000"/>
                <a:buFont typeface="Wingdings"/>
                <a:buChar char="•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8pPr>
              <a:lvl9pPr marL="3931920" indent="-274320" defTabSz="457200">
                <a:spcBef>
                  <a:spcPts val="500"/>
                </a:spcBef>
                <a:buClr>
                  <a:srgbClr val="E30F47"/>
                </a:buClr>
                <a:buSzPct val="100000"/>
                <a:buFont typeface="Wingdings"/>
                <a:buChar char="•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9pPr>
            </a:lstStyle>
            <a:p>
              <a:pPr marL="406400" lvl="1" indent="0" algn="ctr">
                <a:buNone/>
              </a:pPr>
              <a:r>
                <a:rPr lang="fr-FR" sz="1200" b="1" dirty="0"/>
                <a:t>https://www.esup-portail.org</a:t>
              </a:r>
              <a:endParaRPr lang="fr-FR" sz="1200" b="1" dirty="0" smtClean="0"/>
            </a:p>
          </p:txBody>
        </p:sp>
      </p:grpSp>
      <p:sp>
        <p:nvSpPr>
          <p:cNvPr id="6" name="AutoShape 4" descr="https://www.apereo.org/sites/all/themes/apereo/log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4697262" y="4025371"/>
            <a:ext cx="4355627" cy="1162760"/>
            <a:chOff x="4785113" y="2939109"/>
            <a:chExt cx="4355627" cy="1162760"/>
          </a:xfrm>
        </p:grpSpPr>
        <p:pic>
          <p:nvPicPr>
            <p:cNvPr id="2054" name="Picture 6" descr="https://www.apereo.org/sites/all/themes/apereo/logo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883" y="2939109"/>
              <a:ext cx="3474318" cy="7588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Espace réservé du texte 2"/>
            <p:cNvSpPr txBox="1">
              <a:spLocks/>
            </p:cNvSpPr>
            <p:nvPr/>
          </p:nvSpPr>
          <p:spPr>
            <a:xfrm>
              <a:off x="4785113" y="3697955"/>
              <a:ext cx="4355627" cy="4039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5719" rIns="45719">
              <a:normAutofit/>
            </a:bodyPr>
            <a:lstStyle>
              <a:lvl1pPr marL="304800" indent="-304800" defTabSz="457200">
                <a:spcBef>
                  <a:spcPts val="500"/>
                </a:spcBef>
                <a:buClr>
                  <a:srgbClr val="E30F47"/>
                </a:buClr>
                <a:buSzPct val="70000"/>
                <a:buFont typeface="Wingdings"/>
                <a:buChar char="❖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  <a:lvl2pPr marL="711200" indent="-254000" defTabSz="457200">
                <a:spcBef>
                  <a:spcPts val="500"/>
                </a:spcBef>
                <a:buClr>
                  <a:srgbClr val="2372B9"/>
                </a:buClr>
                <a:buSzPct val="70000"/>
                <a:buFont typeface="Wingdings"/>
                <a:buChar char="✴"/>
                <a:defRPr sz="2000">
                  <a:solidFill>
                    <a:srgbClr val="2186C4"/>
                  </a:solidFill>
                  <a:latin typeface="Verdana"/>
                  <a:ea typeface="Verdana"/>
                  <a:cs typeface="Verdana"/>
                  <a:sym typeface="Verdana"/>
                </a:defRPr>
              </a:lvl2pPr>
              <a:lvl3pPr marL="1143000" indent="-228600" defTabSz="457200">
                <a:spcBef>
                  <a:spcPts val="500"/>
                </a:spcBef>
                <a:buClrTx/>
                <a:buSzPct val="100000"/>
                <a:buFont typeface="Wingdings"/>
                <a:buChar char="▪"/>
                <a:defRPr sz="18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3pPr>
              <a:lvl4pPr marL="1574800" indent="-203200" defTabSz="457200">
                <a:spcBef>
                  <a:spcPts val="500"/>
                </a:spcBef>
                <a:buClr>
                  <a:srgbClr val="737979"/>
                </a:buClr>
                <a:buSzPct val="100000"/>
                <a:buFont typeface="Wingdings"/>
                <a:buChar char="–"/>
                <a:defRPr sz="1600">
                  <a:solidFill>
                    <a:srgbClr val="868C8C"/>
                  </a:solidFill>
                  <a:latin typeface="Verdana"/>
                  <a:ea typeface="Verdana"/>
                  <a:cs typeface="Verdana"/>
                  <a:sym typeface="Verdana"/>
                </a:defRPr>
              </a:lvl4pPr>
              <a:lvl5pPr marL="2032000" indent="-203200" defTabSz="457200">
                <a:spcBef>
                  <a:spcPts val="500"/>
                </a:spcBef>
                <a:buClr>
                  <a:srgbClr val="A7A7A7"/>
                </a:buClr>
                <a:buSzPct val="100000"/>
                <a:buFont typeface="Wingdings"/>
                <a:buChar char="‣"/>
                <a:defRPr sz="1600" i="1">
                  <a:solidFill>
                    <a:srgbClr val="A7A7A7"/>
                  </a:solidFill>
                  <a:latin typeface="Verdana"/>
                  <a:ea typeface="Verdana"/>
                  <a:cs typeface="Verdana"/>
                  <a:sym typeface="Verdana"/>
                </a:defRPr>
              </a:lvl5pPr>
              <a:lvl6pPr marL="2560320" indent="-274320" defTabSz="457200">
                <a:spcBef>
                  <a:spcPts val="500"/>
                </a:spcBef>
                <a:buClr>
                  <a:srgbClr val="E30F47"/>
                </a:buClr>
                <a:buSzPct val="100000"/>
                <a:buFont typeface="Wingdings"/>
                <a:buChar char="•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6pPr>
              <a:lvl7pPr marL="3017520" indent="-274320" defTabSz="457200">
                <a:spcBef>
                  <a:spcPts val="500"/>
                </a:spcBef>
                <a:buClr>
                  <a:srgbClr val="E30F47"/>
                </a:buClr>
                <a:buSzPct val="100000"/>
                <a:buFont typeface="Wingdings"/>
                <a:buChar char="•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7pPr>
              <a:lvl8pPr marL="3474720" indent="-274320" defTabSz="457200">
                <a:spcBef>
                  <a:spcPts val="500"/>
                </a:spcBef>
                <a:buClr>
                  <a:srgbClr val="E30F47"/>
                </a:buClr>
                <a:buSzPct val="100000"/>
                <a:buFont typeface="Wingdings"/>
                <a:buChar char="•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8pPr>
              <a:lvl9pPr marL="3931920" indent="-274320" defTabSz="457200">
                <a:spcBef>
                  <a:spcPts val="500"/>
                </a:spcBef>
                <a:buClr>
                  <a:srgbClr val="E30F47"/>
                </a:buClr>
                <a:buSzPct val="100000"/>
                <a:buFont typeface="Wingdings"/>
                <a:buChar char="•"/>
                <a:defRPr sz="2400">
                  <a:solidFill>
                    <a:srgbClr val="E30F47"/>
                  </a:solidFill>
                  <a:latin typeface="Verdana"/>
                  <a:ea typeface="Verdana"/>
                  <a:cs typeface="Verdana"/>
                  <a:sym typeface="Verdana"/>
                </a:defRPr>
              </a:lvl9pPr>
            </a:lstStyle>
            <a:p>
              <a:pPr marL="406400" lvl="1" indent="0" algn="ctr">
                <a:buNone/>
              </a:pPr>
              <a:r>
                <a:rPr lang="fr-FR" sz="1200" b="1" dirty="0"/>
                <a:t>https://www.apereo.org</a:t>
              </a:r>
              <a:endParaRPr lang="fr-FR" sz="1200" b="1" dirty="0" smtClean="0"/>
            </a:p>
          </p:txBody>
        </p:sp>
      </p:grpSp>
      <p:sp>
        <p:nvSpPr>
          <p:cNvPr id="12" name="Espace réservé du texte 2"/>
          <p:cNvSpPr txBox="1">
            <a:spLocks/>
          </p:cNvSpPr>
          <p:nvPr/>
        </p:nvSpPr>
        <p:spPr>
          <a:xfrm>
            <a:off x="410336" y="1979068"/>
            <a:ext cx="8655540" cy="653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marL="304800" indent="-304800" defTabSz="457200">
              <a:spcBef>
                <a:spcPts val="500"/>
              </a:spcBef>
              <a:buClr>
                <a:srgbClr val="E30F47"/>
              </a:buClr>
              <a:buSzPct val="70000"/>
              <a:buFont typeface="Wingdings"/>
              <a:buChar char="❖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711200" indent="-254000" defTabSz="457200">
              <a:spcBef>
                <a:spcPts val="500"/>
              </a:spcBef>
              <a:buClr>
                <a:srgbClr val="2372B9"/>
              </a:buClr>
              <a:buSzPct val="70000"/>
              <a:buFont typeface="Wingdings"/>
              <a:buChar char="✴"/>
              <a:defRPr sz="2000">
                <a:solidFill>
                  <a:srgbClr val="2186C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indent="-228600" defTabSz="457200">
              <a:spcBef>
                <a:spcPts val="500"/>
              </a:spcBef>
              <a:buClrTx/>
              <a:buSzPct val="100000"/>
              <a:buFont typeface="Wingdings"/>
              <a:buChar char="▪"/>
              <a:defRPr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574800" indent="-203200" defTabSz="457200">
              <a:spcBef>
                <a:spcPts val="500"/>
              </a:spcBef>
              <a:buClr>
                <a:srgbClr val="737979"/>
              </a:buClr>
              <a:buSzPct val="100000"/>
              <a:buFont typeface="Wingdings"/>
              <a:buChar char="–"/>
              <a:defRPr sz="1600">
                <a:solidFill>
                  <a:srgbClr val="868C8C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32000" indent="-203200" defTabSz="457200">
              <a:spcBef>
                <a:spcPts val="500"/>
              </a:spcBef>
              <a:buClr>
                <a:srgbClr val="A7A7A7"/>
              </a:buClr>
              <a:buSzPct val="100000"/>
              <a:buFont typeface="Wingdings"/>
              <a:buChar char="‣"/>
              <a:defRPr sz="1600" i="1">
                <a:solidFill>
                  <a:srgbClr val="A7A7A7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603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175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747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319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fr-FR" sz="2800" dirty="0" smtClean="0"/>
              <a:t>Questions ?</a:t>
            </a:r>
          </a:p>
        </p:txBody>
      </p:sp>
      <p:pic>
        <p:nvPicPr>
          <p:cNvPr id="13" name="Picture 2" descr="https://www.esup-portail.org/sites/esup-portail.org/files/atelier-02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808" y="1567500"/>
            <a:ext cx="2681039" cy="179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data:image/png;base64,iVBORw0KGgoAAAANSUhEUgAAAMgAAADICAYAAACtWK6eAAAH3klEQVR4nO2ZQY7jMAwE5/+f3r0GRiRLtNhsxlWAj6SalCqHmb9/ADDkrzoAgDMIAjABQQAmIAjABAQBmIAgABMQBGACggBMQBCACQgCMAFBACZsC/L399f+c5ovmkVN9Z1l73o4N4uqnS+aRU31nWXvejg3i6qdL5pFTfWdZe96ODeLqp0vmkVN9Z1l73o4N4uqnS+aRU31nWXvejg3i6qdL5pFTfWdZe96ODeLqp0vmkVN9Z1l73o498lFOeGU0+kh/IKsMxBkEaecCKIDQRZxyokgOhBkEaecCKIDQRZxyokgOhBkEaecCKIDQRZxyokgOtoK0uUhqGd3qlNn6XDvCFI8u1OdOkuHe0eQ4tmd6tRZOtw7ghTP7lSnztLh3hGkeHanOnWWDveOIMWzO9Wps3S4dwQpnt2pTp2lw70jyCEy5lPvOtpTvZeMnMN+2wUvXdQdCKLbS0bOYb/tgpcu6g4E0e0lI+ew33bBSxd1B4Lo9pKRc9hvu+Cli7oDQXR7ycg57Ldd8NJF3YEgur1k5Bz22y546aLuQBDdXjJyDvttF7x0UXeoBXGaT72XjJzDftsFL13UHdVSIMiznMN+2wUvXdQd1VIgyLOcw37bBS9d1B3VUiDIs5zDftsFL13UHdVSIMiznMN+2wUvXdQd1VIgyLOcw37bBS9d1B3VUiDIs5zDftsF4ouJkpFTfWlOD+it944ggp4IogNBFkEQjxnUIMgiCOIxgxoEWQRBPGZQgyCLIIjHDGoQZBEE8ZhBjbUgXb6MBb+5rssXAUE25qOu9xcBQTbmo673FwFBNuajrvcXAUE25qOu9xcBQTbmo673FwFBNuajrvcXweuP2Ab8gnRwDjZ9AUHgEzZ9AUHgEzZ9AUHgEzZ9AUHgEzZ9AUHgEzZ9AUHgE9n/QZx6RnHqmbGzjJxqTudEkEOzq3siyHcQBEFu65xyqkEQBLmtc8qpBkEQ5LbOKacaBEGQ2zqnnGoQBEFu65xyqrEWJINfkMdpZ+o69XcaBEGQ1DoEQZC0nBlZ1HUIgiBpOTOyqOsQBEHScmZkUdchCIKk5czIoq5DEARJy5mRRV33OkGmzcQPIZrlzQ9IPUPGPpU9EQRBEGTWL5xEEC4rC4IgyHK/cBJBuKwsCIIgy/3CSQThsrIgCIIs9wsnEYTLyoIgCLLcL5xEEC4rC4IgyHK/cJKD4ZzEUvMLs3f54QjNFqoKDJxR9wv8wuwIstoMQbb5hdkRZLUZgmzzC7MjyGozBNnmF2ZHkNVmCLLNL8yOIKvNEGSbX5gdQQpRL6rDpT3ZmVPPDBAEQR7tzKlnBgiCII925tQzAwRBkEc7c+qZAYIgyKOdOfXMAEEQ5NHOnHpmgCAI8mhnTj0zKBfE6ZF0kSAjp3q+KF16Ds86Ga7L8qulQBC/nsOzTobrsvxqKRDEr+fwrJPhuiy/WgoE8es5POtkuC7Lr5YCQfx6Ds86Ga7L8qulQBC/nsOzTobrsvxqKRDEr+fwrJPhulyMOkuXGZx6utwfgiDI4/PUMyAIgpTM4NTT5f4QBEEen6eeAUEQpGQGp54u94cgCPL4PPUMCIIgJTM49XS5v6OCqFFnyXgkGVmcxMqYISPLsN92AYKUX9pdTwRBkJIsLpd21xNBEKQki8ul3fVEEAQpyeJyaXc9EQRBSrK4XNpdTwRBkJIsLpd21xNBXiSI06VloH4kTp96LxEQ5FBdFKfHhSBfcmwXGD0gp7ooTo8LQb7k2C4wekBOdVGcHheCfMmxXWD0gJzqojg9LgT5kmO7wOgBOdVFcXpcCPIlx3aB0QNyqovi9LgQ5EuO4x2b00WsaBanH4AOMyDIBQTRZekwA4JcQBBdlg4zIMgFBNFl6TADglxAEF2WDjMgyAUE0WXpMAOCXEAQXZYOMxz9P0iXL4PqmbJFVtdFOX0eghyieibXh+50D6F+JwN0+TKonsn1oTvdQ6jfyQBdvgyqZ3J96E73EOp3MkCXL4PqmVwfutM9hPqdDNDly6B6JteH7nQPoX4nA3T5MqieyfWhO91DqF91gCwycnZ5XF1+ODqchyCCnk513R+s+jwEEfR0quv+YNXnIYigp1Nd9werPg9BBD2d6ro/WPV5CCLo6VTX/cGqz0MQQU+nuu4PVn2eTJDopXV5XE7zdfmiZPQcnqUK5/SA1DkRBEEQxGi+Ll8UBEGQVjkR5EA4pwekzokgCIIgRvN1+aIgCIK0yokgB8I5PaAu8zk9WOWjvEMpJIIYz4cg+1kQBEEQBEEQBEFiWRAEQRAEQRAEQWJZEARBEARBPC9UPXuX+aI9nX4AhvlPDqxeVEZOp9m7zBftiSDJi8rI6TR7l/miPREkeVEZOZ1m7zJftCeCJC8qI6fT7F3mi/ZEkORFZeR0mr3LfNGeCJK8qIycTrN3mS/aE0EKUT885aU9yZmB+gcAQQ6AIDoQZDG4EwiiA0EWgzuBIDoQZDG4EwiiA0EWgzuBIDoQZDG4EwiiA0GSg6u/6HwZOJ3nlMWlJ4IkL/jJPtXnOWVx6YkgyQt+sk/1eU5ZXHoiSPKCn+xTfZ5TFpeeCJK84Cf7VJ/nlMWlJ4IkL/jJPtXnOWVx6YkgyQt+sk/1eU5ZXHp6/fMCwAwEAZiAIAATEARgAoIATEAQgAkIAjABQQAmIAjABAQBmIAgABMQBGACggBM+A+CKVaoc+MH2QAAAABJRU5ErkJgg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4" descr="data:image/png;base64,iVBORw0KGgoAAAANSUhEUgAAAMgAAADICAYAAACtWK6eAAAH3klEQVR4nO2ZQY7jMAwE5/+f3r0GRiRLtNhsxlWAj6SalCqHmb9/ADDkrzoAgDMIAjABQQAmIAjABAQBmIAgABMQBGACggBMQBCACQgCMAFBACZsC/L399f+c5ovmkVN9Z1l73o4N4uqnS+aRU31nWXvejg3i6qdL5pFTfWdZe96ODeLqp0vmkVN9Z1l73o4N4uqnS+aRU31nWXvejg3i6qdL5pFTfWdZe96ODeLqp0vmkVN9Z1l73o498lFOeGU0+kh/IKsMxBkEaecCKIDQRZxyokgOhBkEaecCKIDQRZxyokgOhBkEaecCKIDQRZxyokgOtoK0uUhqGd3qlNn6XDvCFI8u1OdOkuHe0eQ4tmd6tRZOtw7ghTP7lSnztLh3hGkeHanOnWWDveOIMWzO9Wps3S4dwQpnt2pTp2lw70jyCEy5lPvOtpTvZeMnMN+2wUvXdQdCKLbS0bOYb/tgpcu6g4E0e0lI+ew33bBSxd1B4Lo9pKRc9hvu+Cli7oDQXR7ycg57Ldd8NJF3YEgur1k5Bz22y546aLuQBDdXjJyDvttF7x0UXeoBXGaT72XjJzDftsFL13UHdVSIMiznMN+2wUvXdQd1VIgyLOcw37bBS9d1B3VUiDIs5zDftsFL13UHdVSIMiznMN+2wUvXdQd1VIgyLOcw37bBS9d1B3VUiDIs5zDftsF4ouJkpFTfWlOD+it944ggp4IogNBFkEQjxnUIMgiCOIxgxoEWQRBPGZQgyCLIIjHDGoQZBEE8ZhBjbUgXb6MBb+5rssXAUE25qOu9xcBQTbmo673FwFBNuajrvcXAUE25qOu9xcBQTbmo673FwFBNuajrvcXweuP2Ab8gnRwDjZ9AUHgEzZ9AUHgEzZ9AUHgEzZ9AUHgEzZ9AUHgEzZ9AUHgE9n/QZx6RnHqmbGzjJxqTudEkEOzq3siyHcQBEFu65xyqkEQBLmtc8qpBkEQ5LbOKacaBEGQ2zqnnGoQBEFu65xyqrEWJINfkMdpZ+o69XcaBEGQ1DoEQZC0nBlZ1HUIgiBpOTOyqOsQBEHScmZkUdchCIKk5czIoq5DEARJy5mRRV33OkGmzcQPIZrlzQ9IPUPGPpU9EQRBEGTWL5xEEC4rC4IgyHK/cBJBuKwsCIIgy/3CSQThsrIgCIIs9wsnEYTLyoIgCLLcL5xEEC4rC4IgyHK/cJKD4ZzEUvMLs3f54QjNFqoKDJxR9wv8wuwIstoMQbb5hdkRZLUZgmzzC7MjyGozBNnmF2ZHkNVmCLLNL8yOIKvNEGSbX5gdQQpRL6rDpT3ZmVPPDBAEQR7tzKlnBgiCII925tQzAwRBkEc7c+qZAYIgyKOdOfXMAEEQ5NHOnHpmgCAI8mhnTj0zKBfE6ZF0kSAjp3q+KF16Ds86Ga7L8qulQBC/nsOzTobrsvxqKRDEr+fwrJPhuiy/WgoE8es5POtkuC7Lr5YCQfx6Ds86Ga7L8qulQBC/nsOzTobrsvxqKRDEr+fwrJPhulyMOkuXGZx6utwfgiDI4/PUMyAIgpTM4NTT5f4QBEEen6eeAUEQpGQGp54u94cgCPL4PPUMCIIgJTM49XS5v6OCqFFnyXgkGVmcxMqYISPLsN92AYKUX9pdTwRBkJIsLpd21xNBEKQki8ul3fVEEAQpyeJyaXc9EQRBSrK4XNpdTwRBkJIsLpd21xNBXiSI06VloH4kTp96LxEQ5FBdFKfHhSBfcmwXGD0gp7ooTo8LQb7k2C4wekBOdVGcHheCfMmxXWD0gJzqojg9LgT5kmO7wOgBOdVFcXpcCPIlx3aB0QNyqovi9LgQ5EuO4x2b00WsaBanH4AOMyDIBQTRZekwA4JcQBBdlg4zIMgFBNFl6TADglxAEF2WDjMgyAUE0WXpMAOCXEAQXZYOMxz9P0iXL4PqmbJFVtdFOX0eghyieibXh+50D6F+JwN0+TKonsn1oTvdQ6jfyQBdvgyqZ3J96E73EOp3MkCXL4PqmVwfutM9hPqdDNDly6B6JteH7nQPoX4nA3T5MqieyfWhO91DqF91gCwycnZ5XF1+ODqchyCCnk513R+s+jwEEfR0quv+YNXnIYigp1Nd9werPg9BBD2d6ro/WPV5CCLo6VTX/cGqz0MQQU+nuu4PVn2eTJDopXV5XE7zdfmiZPQcnqUK5/SA1DkRBEEQxGi+Ll8UBEGQVjkR5EA4pwekzokgCIIgRvN1+aIgCIK0yokgB8I5PaAu8zk9WOWjvEMpJIIYz4cg+1kQBEEQBEEQBEFiWRAEQRAEQRAEQWJZEARBEARBPC9UPXuX+aI9nX4AhvlPDqxeVEZOp9m7zBftiSDJi8rI6TR7l/miPREkeVEZOZ1m7zJftCeCJC8qI6fT7F3mi/ZEkORFZeR0mr3LfNGeCJK8qIycTrN3mS/aE0EKUT885aU9yZmB+gcAQQ6AIDoQZDG4EwiiA0EWgzuBIDoQZDG4EwiiA0EWgzuBIDoQZDG4EwiiA0GSg6u/6HwZOJ3nlMWlJ4IkL/jJPtXnOWVx6YkgyQt+sk/1eU5ZXHoiSPKCn+xTfZ5TFpeeCJK84Cf7VJ/nlMWlJ4IkL/jJPtXnOWVx6YkgyQt+sk/1eU5ZXHp6/fMCwAwEAZiAIAATEARgAoIATEAQgAkIAjABQQAmIAjABAQBmIAgABMQBGACggBM+A+CKVaoc+MH2QAAAABJRU5ErkJggg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6" descr="data:image/png;base64,iVBORw0KGgoAAAANSUhEUgAAAMgAAADICAYAAACtWK6eAAAH3klEQVR4nO2ZQY7jMAwE5/+f3r0GRiRLtNhsxlWAj6SalCqHmb9/ADDkrzoAgDMIAjABQQAmIAjABAQBmIAgABMQBGACggBMQBCACQgCMAFBACZsC/L399f+c5ovmkVN9Z1l73o4N4uqnS+aRU31nWXvejg3i6qdL5pFTfWdZe96ODeLqp0vmkVN9Z1l73o4N4uqnS+aRU31nWXvejg3i6qdL5pFTfWdZe96ODeLqp0vmkVN9Z1l73o498lFOeGU0+kh/IKsMxBkEaecCKIDQRZxyokgOhBkEaecCKIDQRZxyokgOhBkEaecCKIDQRZxyokgOtoK0uUhqGd3qlNn6XDvCFI8u1OdOkuHe0eQ4tmd6tRZOtw7ghTP7lSnztLh3hGkeHanOnWWDveOIMWzO9Wps3S4dwQpnt2pTp2lw70jyCEy5lPvOtpTvZeMnMN+2wUvXdQdCKLbS0bOYb/tgpcu6g4E0e0lI+ew33bBSxd1B4Lo9pKRc9hvu+Cli7oDQXR7ycg57Ldd8NJF3YEgur1k5Bz22y546aLuQBDdXjJyDvttF7x0UXeoBXGaT72XjJzDftsFL13UHdVSIMiznMN+2wUvXdQd1VIgyLOcw37bBS9d1B3VUiDIs5zDftsFL13UHdVSIMiznMN+2wUvXdQd1VIgyLOcw37bBS9d1B3VUiDIs5zDftsF4ouJkpFTfWlOD+it944ggp4IogNBFkEQjxnUIMgiCOIxgxoEWQRBPGZQgyCLIIjHDGoQZBEE8ZhBjbUgXb6MBb+5rssXAUE25qOu9xcBQTbmo673FwFBNuajrvcXAUE25qOu9xcBQTbmo673FwFBNuajrvcXweuP2Ab8gnRwDjZ9AUHgEzZ9AUHgEzZ9AUHgEzZ9AUHgEzZ9AUHgEzZ9AUHgE9n/QZx6RnHqmbGzjJxqTudEkEOzq3siyHcQBEFu65xyqkEQBLmtc8qpBkEQ5LbOKacaBEGQ2zqnnGoQBEFu65xyqrEWJINfkMdpZ+o69XcaBEGQ1DoEQZC0nBlZ1HUIgiBpOTOyqOsQBEHScmZkUdchCIKk5czIoq5DEARJy5mRRV33OkGmzcQPIZrlzQ9IPUPGPpU9EQRBEGTWL5xEEC4rC4IgyHK/cBJBuKwsCIIgy/3CSQThsrIgCIIs9wsnEYTLyoIgCLLcL5xEEC4rC4IgyHK/cJKD4ZzEUvMLs3f54QjNFqoKDJxR9wv8wuwIstoMQbb5hdkRZLUZgmzzC7MjyGozBNnmF2ZHkNVmCLLNL8yOIKvNEGSbX5gdQQpRL6rDpT3ZmVPPDBAEQR7tzKlnBgiCII925tQzAwRBkEc7c+qZAYIgyKOdOfXMAEEQ5NHOnHpmgCAI8mhnTj0zKBfE6ZF0kSAjp3q+KF16Ds86Ga7L8qulQBC/nsOzTobrsvxqKRDEr+fwrJPhuiy/WgoE8es5POtkuC7Lr5YCQfx6Ds86Ga7L8qulQBC/nsOzTobrsvxqKRDEr+fwrJPhulyMOkuXGZx6utwfgiDI4/PUMyAIgpTM4NTT5f4QBEEen6eeAUEQpGQGp54u94cgCPL4PPUMCIIgJTM49XS5v6OCqFFnyXgkGVmcxMqYISPLsN92AYKUX9pdTwRBkJIsLpd21xNBEKQki8ul3fVEEAQpyeJyaXc9EQRBSrK4XNpdTwRBkJIsLpd21xNBXiSI06VloH4kTp96LxEQ5FBdFKfHhSBfcmwXGD0gp7ooTo8LQb7k2C4wekBOdVGcHheCfMmxXWD0gJzqojg9LgT5kmO7wOgBOdVFcXpcCPIlx3aB0QNyqovi9LgQ5EuO4x2b00WsaBanH4AOMyDIBQTRZekwA4JcQBBdlg4zIMgFBNFl6TADglxAEF2WDjMgyAUE0WXpMAOCXEAQXZYOMxz9P0iXL4PqmbJFVtdFOX0eghyieibXh+50D6F+JwN0+TKonsn1oTvdQ6jfyQBdvgyqZ3J96E73EOp3MkCXL4PqmVwfutM9hPqdDNDly6B6JteH7nQPoX4nA3T5MqieyfWhO91DqF91gCwycnZ5XF1+ODqchyCCnk513R+s+jwEEfR0quv+YNXnIYigp1Nd9werPg9BBD2d6ro/WPV5CCLo6VTX/cGqz0MQQU+nuu4PVn2eTJDopXV5XE7zdfmiZPQcnqUK5/SA1DkRBEEQxGi+Ll8UBEGQVjkR5EA4pwekzokgCIIgRvN1+aIgCIK0yokgB8I5PaAu8zk9WOWjvEMpJIIYz4cg+1kQBEEQBEEQBEFiWRAEQRAEQRAEQWJZEARBEARBPC9UPXuX+aI9nX4AhvlPDqxeVEZOp9m7zBftiSDJi8rI6TR7l/miPREkeVEZOZ1m7zJftCeCJC8qI6fT7F3mi/ZEkORFZeR0mr3LfNGeCJK8qIycTrN3mS/aE0EKUT885aU9yZmB+gcAQQ6AIDoQZDG4EwiiA0EWgzuBIDoQZDG4EwiiA0EWgzuBIDoQZDG4EwiiA0GSg6u/6HwZOJ3nlMWlJ4IkL/jJPtXnOWVx6YkgyQt+sk/1eU5ZXHoiSPKCn+xTfZ5TFpeeCJK84Cf7VJ/nlMWlJ4IkL/jJPtXnOWVx6YkgyQt+sk/1eU5ZXHp6/fMCwAwEAZiAIAATEARgAoIATEAQgAkIAjABQQAmIAjABAQBmIAgABMQBGACggBM+A+CKVaoc+MH2QAAAABJRU5ErkJggg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1" name="Picture 7" descr="C:\temp\index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229" y="4167930"/>
            <a:ext cx="1293264" cy="129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temp\index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937" y="5034772"/>
            <a:ext cx="1293264" cy="129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316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ESUP-Portail: Une communauté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88" y="1230923"/>
            <a:ext cx="6863303" cy="56270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70 </a:t>
            </a:r>
            <a:r>
              <a:rPr lang="fr-FR" dirty="0"/>
              <a:t>établissements </a:t>
            </a:r>
            <a:r>
              <a:rPr lang="fr-FR" dirty="0" smtClean="0"/>
              <a:t>membres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1100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Evolution de l’environnement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Création </a:t>
            </a:r>
            <a:r>
              <a:rPr lang="fr-FR" dirty="0"/>
              <a:t>de </a:t>
            </a:r>
            <a:r>
              <a:rPr lang="fr-FR" dirty="0" smtClean="0"/>
              <a:t>COMUE,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Fusion d’établissements, …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endParaRPr lang="fr-FR" sz="1100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Nouveaux </a:t>
            </a:r>
            <a:r>
              <a:rPr lang="fr-FR" dirty="0" smtClean="0"/>
              <a:t>besoins numériques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Mobilité, </a:t>
            </a:r>
            <a:r>
              <a:rPr lang="fr-FR" dirty="0" smtClean="0"/>
              <a:t>Accessibilité, Disponibilité</a:t>
            </a:r>
            <a:r>
              <a:rPr lang="fr-FR" dirty="0"/>
              <a:t>, Interopérabilité,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Pilotage, </a:t>
            </a:r>
            <a:r>
              <a:rPr lang="fr-FR" dirty="0" smtClean="0"/>
              <a:t>Suivi d’usage des services.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endParaRPr lang="fr-FR" sz="1100" dirty="0"/>
          </a:p>
          <a:p>
            <a:endParaRPr lang="fr-FR" sz="1000" dirty="0"/>
          </a:p>
          <a:p>
            <a:endParaRPr lang="fr-FR" dirty="0" smtClean="0"/>
          </a:p>
        </p:txBody>
      </p:sp>
      <p:sp>
        <p:nvSpPr>
          <p:cNvPr id="4" name="Flèche droite 3"/>
          <p:cNvSpPr/>
          <p:nvPr/>
        </p:nvSpPr>
        <p:spPr>
          <a:xfrm>
            <a:off x="803568" y="5278587"/>
            <a:ext cx="481246" cy="475006"/>
          </a:xfrm>
          <a:prstGeom prst="rightArrow">
            <a:avLst/>
          </a:prstGeom>
          <a:solidFill>
            <a:srgbClr val="ECEDED"/>
          </a:solidFill>
          <a:ln w="25400" cap="flat">
            <a:solidFill>
              <a:srgbClr val="E2007A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1D71B8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50" name="Picture 2" descr="https://www.esup-portail.org/sites/esup-portail.org/files/etudiante-midd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811" y="1315327"/>
            <a:ext cx="2424546" cy="362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texte 2"/>
          <p:cNvSpPr txBox="1">
            <a:spLocks/>
          </p:cNvSpPr>
          <p:nvPr/>
        </p:nvSpPr>
        <p:spPr>
          <a:xfrm>
            <a:off x="1320457" y="5084617"/>
            <a:ext cx="6863303" cy="905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marL="304800" indent="-304800" defTabSz="457200">
              <a:spcBef>
                <a:spcPts val="500"/>
              </a:spcBef>
              <a:buClr>
                <a:srgbClr val="E30F47"/>
              </a:buClr>
              <a:buSzPct val="70000"/>
              <a:buFont typeface="Wingdings"/>
              <a:buChar char="❖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711200" indent="-254000" defTabSz="457200">
              <a:spcBef>
                <a:spcPts val="500"/>
              </a:spcBef>
              <a:buClr>
                <a:srgbClr val="2372B9"/>
              </a:buClr>
              <a:buSzPct val="70000"/>
              <a:buFont typeface="Wingdings"/>
              <a:buChar char="✴"/>
              <a:defRPr sz="2000">
                <a:solidFill>
                  <a:srgbClr val="2186C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indent="-228600" defTabSz="457200">
              <a:spcBef>
                <a:spcPts val="500"/>
              </a:spcBef>
              <a:buClrTx/>
              <a:buSzPct val="100000"/>
              <a:buFont typeface="Wingdings"/>
              <a:buChar char="▪"/>
              <a:defRPr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574800" indent="-203200" defTabSz="457200">
              <a:spcBef>
                <a:spcPts val="500"/>
              </a:spcBef>
              <a:buClr>
                <a:srgbClr val="737979"/>
              </a:buClr>
              <a:buSzPct val="100000"/>
              <a:buFont typeface="Wingdings"/>
              <a:buChar char="–"/>
              <a:defRPr sz="1600">
                <a:solidFill>
                  <a:srgbClr val="868C8C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32000" indent="-203200" defTabSz="457200">
              <a:spcBef>
                <a:spcPts val="500"/>
              </a:spcBef>
              <a:buClr>
                <a:srgbClr val="A7A7A7"/>
              </a:buClr>
              <a:buSzPct val="100000"/>
              <a:buFont typeface="Wingdings"/>
              <a:buChar char="‣"/>
              <a:defRPr sz="1600" i="1">
                <a:solidFill>
                  <a:srgbClr val="A7A7A7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603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175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747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319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indent="0">
              <a:buNone/>
            </a:pPr>
            <a:r>
              <a:rPr lang="fr-FR" dirty="0" smtClean="0"/>
              <a:t>Besoin de nouvelles solutions logicielles pour ce nouvel environnement.</a:t>
            </a:r>
            <a:endParaRPr lang="fr-FR" sz="1000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1009014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ESUP-Portail: Ateliers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0627" y="1164739"/>
            <a:ext cx="9840687" cy="1244632"/>
          </a:xfrm>
        </p:spPr>
        <p:txBody>
          <a:bodyPr>
            <a:normAutofit/>
          </a:bodyPr>
          <a:lstStyle/>
          <a:p>
            <a:endParaRPr lang="fr-FR" sz="2300" dirty="0" smtClean="0"/>
          </a:p>
          <a:p>
            <a:pPr marL="0" indent="0">
              <a:buNone/>
            </a:pPr>
            <a:r>
              <a:rPr lang="fr-FR" sz="2300" b="1" dirty="0" smtClean="0"/>
              <a:t>9 </a:t>
            </a:r>
            <a:r>
              <a:rPr lang="fr-FR" sz="2300" b="1" dirty="0"/>
              <a:t>ateliers</a:t>
            </a:r>
            <a:r>
              <a:rPr lang="fr-FR" sz="2300" dirty="0"/>
              <a:t> </a:t>
            </a:r>
            <a:r>
              <a:rPr lang="fr-FR" sz="2300" dirty="0" smtClean="0"/>
              <a:t>pour répondre aux </a:t>
            </a:r>
            <a:r>
              <a:rPr lang="fr-FR" sz="2300" dirty="0"/>
              <a:t>besoins des </a:t>
            </a:r>
            <a:r>
              <a:rPr lang="fr-FR" sz="2300" dirty="0" smtClean="0"/>
              <a:t>établissements :</a:t>
            </a:r>
            <a:endParaRPr lang="fr-FR" sz="2300" dirty="0"/>
          </a:p>
        </p:txBody>
      </p:sp>
      <p:sp>
        <p:nvSpPr>
          <p:cNvPr id="4" name="Espace réservé du texte 2"/>
          <p:cNvSpPr txBox="1">
            <a:spLocks/>
          </p:cNvSpPr>
          <p:nvPr/>
        </p:nvSpPr>
        <p:spPr>
          <a:xfrm>
            <a:off x="986969" y="2119087"/>
            <a:ext cx="7692573" cy="3381827"/>
          </a:xfrm>
          <a:prstGeom prst="rect">
            <a:avLst/>
          </a:prstGeom>
          <a:ln w="12700">
            <a:noFill/>
            <a:prstDash val="dash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marL="304800" indent="-304800" defTabSz="457200">
              <a:spcBef>
                <a:spcPts val="500"/>
              </a:spcBef>
              <a:buClr>
                <a:srgbClr val="E30F47"/>
              </a:buClr>
              <a:buSzPct val="70000"/>
              <a:buFont typeface="Wingdings"/>
              <a:buChar char="❖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711200" indent="-254000" defTabSz="457200">
              <a:spcBef>
                <a:spcPts val="500"/>
              </a:spcBef>
              <a:buClr>
                <a:srgbClr val="2372B9"/>
              </a:buClr>
              <a:buSzPct val="70000"/>
              <a:buFont typeface="Wingdings"/>
              <a:buChar char="✴"/>
              <a:defRPr sz="2000">
                <a:solidFill>
                  <a:srgbClr val="2186C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indent="-228600" defTabSz="457200">
              <a:spcBef>
                <a:spcPts val="500"/>
              </a:spcBef>
              <a:buClrTx/>
              <a:buSzPct val="100000"/>
              <a:buFont typeface="Wingdings"/>
              <a:buChar char="▪"/>
              <a:defRPr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574800" indent="-203200" defTabSz="457200">
              <a:spcBef>
                <a:spcPts val="500"/>
              </a:spcBef>
              <a:buClr>
                <a:srgbClr val="737979"/>
              </a:buClr>
              <a:buSzPct val="100000"/>
              <a:buFont typeface="Wingdings"/>
              <a:buChar char="–"/>
              <a:defRPr sz="1600">
                <a:solidFill>
                  <a:srgbClr val="868C8C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32000" indent="-203200" defTabSz="457200">
              <a:spcBef>
                <a:spcPts val="500"/>
              </a:spcBef>
              <a:buClr>
                <a:srgbClr val="A7A7A7"/>
              </a:buClr>
              <a:buSzPct val="100000"/>
              <a:buFont typeface="Wingdings"/>
              <a:buChar char="‣"/>
              <a:defRPr sz="1600" i="1">
                <a:solidFill>
                  <a:srgbClr val="A7A7A7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603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175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747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319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smtClean="0"/>
              <a:t>Socle,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smtClean="0"/>
              <a:t>Mobile,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smtClean="0"/>
              <a:t>Groupes,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smtClean="0"/>
              <a:t>Authentification,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/>
              <a:t>Développement</a:t>
            </a:r>
            <a:r>
              <a:rPr lang="fr-FR" sz="1800" dirty="0" smtClean="0"/>
              <a:t>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/>
              <a:t>GED (Gestion Électronique de Documents),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/>
              <a:t>Messagerie/Agenda,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b="1" dirty="0"/>
              <a:t>OAE</a:t>
            </a:r>
            <a:r>
              <a:rPr lang="fr-FR" sz="1800" dirty="0"/>
              <a:t> (</a:t>
            </a:r>
            <a:r>
              <a:rPr lang="fr-FR" sz="1800" i="1" dirty="0"/>
              <a:t>Open </a:t>
            </a:r>
            <a:r>
              <a:rPr lang="fr-FR" sz="1800" i="1" dirty="0" err="1"/>
              <a:t>Academic</a:t>
            </a:r>
            <a:r>
              <a:rPr lang="fr-FR" sz="1800" i="1" dirty="0"/>
              <a:t> </a:t>
            </a:r>
            <a:r>
              <a:rPr lang="fr-FR" sz="1800" i="1" dirty="0" err="1"/>
              <a:t>Environment</a:t>
            </a:r>
            <a:r>
              <a:rPr lang="fr-FR" sz="1800" dirty="0"/>
              <a:t>),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/>
              <a:t>Indicateurs (</a:t>
            </a:r>
            <a:r>
              <a:rPr lang="fr-FR" sz="1800" b="1" dirty="0"/>
              <a:t>AGIMUS-NG</a:t>
            </a:r>
            <a:r>
              <a:rPr lang="fr-FR" sz="1800" dirty="0" smtClean="0"/>
              <a:t>).</a:t>
            </a:r>
          </a:p>
        </p:txBody>
      </p:sp>
      <p:sp>
        <p:nvSpPr>
          <p:cNvPr id="5" name="Espace réservé du texte 2"/>
          <p:cNvSpPr txBox="1">
            <a:spLocks/>
          </p:cNvSpPr>
          <p:nvPr/>
        </p:nvSpPr>
        <p:spPr>
          <a:xfrm>
            <a:off x="3106056" y="2719513"/>
            <a:ext cx="5892803" cy="19477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marL="304800" indent="-304800" defTabSz="457200">
              <a:spcBef>
                <a:spcPts val="500"/>
              </a:spcBef>
              <a:buClr>
                <a:srgbClr val="E30F47"/>
              </a:buClr>
              <a:buSzPct val="70000"/>
              <a:buFont typeface="Wingdings"/>
              <a:buChar char="❖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711200" indent="-254000" defTabSz="457200">
              <a:spcBef>
                <a:spcPts val="500"/>
              </a:spcBef>
              <a:buClr>
                <a:srgbClr val="2372B9"/>
              </a:buClr>
              <a:buSzPct val="70000"/>
              <a:buFont typeface="Wingdings"/>
              <a:buChar char="✴"/>
              <a:defRPr sz="2000">
                <a:solidFill>
                  <a:srgbClr val="2186C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indent="-228600" defTabSz="457200">
              <a:spcBef>
                <a:spcPts val="500"/>
              </a:spcBef>
              <a:buClrTx/>
              <a:buSzPct val="100000"/>
              <a:buFont typeface="Wingdings"/>
              <a:buChar char="▪"/>
              <a:defRPr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574800" indent="-203200" defTabSz="457200">
              <a:spcBef>
                <a:spcPts val="500"/>
              </a:spcBef>
              <a:buClr>
                <a:srgbClr val="737979"/>
              </a:buClr>
              <a:buSzPct val="100000"/>
              <a:buFont typeface="Wingdings"/>
              <a:buChar char="–"/>
              <a:defRPr sz="1600">
                <a:solidFill>
                  <a:srgbClr val="868C8C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32000" indent="-203200" defTabSz="457200">
              <a:spcBef>
                <a:spcPts val="500"/>
              </a:spcBef>
              <a:buClr>
                <a:srgbClr val="A7A7A7"/>
              </a:buClr>
              <a:buSzPct val="100000"/>
              <a:buFont typeface="Wingdings"/>
              <a:buChar char="‣"/>
              <a:defRPr sz="1600" i="1">
                <a:solidFill>
                  <a:srgbClr val="A7A7A7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603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175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747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319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endParaRPr lang="fr-FR" sz="1800" dirty="0"/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-87088" y="5344827"/>
            <a:ext cx="9361718" cy="932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marL="304800" indent="-304800" defTabSz="457200">
              <a:spcBef>
                <a:spcPts val="500"/>
              </a:spcBef>
              <a:buClr>
                <a:srgbClr val="E30F47"/>
              </a:buClr>
              <a:buSzPct val="70000"/>
              <a:buFont typeface="Wingdings"/>
              <a:buChar char="❖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711200" indent="-254000" defTabSz="457200">
              <a:spcBef>
                <a:spcPts val="500"/>
              </a:spcBef>
              <a:buClr>
                <a:srgbClr val="2372B9"/>
              </a:buClr>
              <a:buSzPct val="70000"/>
              <a:buFont typeface="Wingdings"/>
              <a:buChar char="✴"/>
              <a:defRPr sz="2000">
                <a:solidFill>
                  <a:srgbClr val="2186C4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143000" indent="-228600" defTabSz="457200">
              <a:spcBef>
                <a:spcPts val="500"/>
              </a:spcBef>
              <a:buClrTx/>
              <a:buSzPct val="100000"/>
              <a:buFont typeface="Wingdings"/>
              <a:buChar char="▪"/>
              <a:defRPr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574800" indent="-203200" defTabSz="457200">
              <a:spcBef>
                <a:spcPts val="500"/>
              </a:spcBef>
              <a:buClr>
                <a:srgbClr val="737979"/>
              </a:buClr>
              <a:buSzPct val="100000"/>
              <a:buFont typeface="Wingdings"/>
              <a:buChar char="–"/>
              <a:defRPr sz="1600">
                <a:solidFill>
                  <a:srgbClr val="868C8C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32000" indent="-203200" defTabSz="457200">
              <a:spcBef>
                <a:spcPts val="500"/>
              </a:spcBef>
              <a:buClr>
                <a:srgbClr val="A7A7A7"/>
              </a:buClr>
              <a:buSzPct val="100000"/>
              <a:buFont typeface="Wingdings"/>
              <a:buChar char="‣"/>
              <a:defRPr sz="1600" i="1">
                <a:solidFill>
                  <a:srgbClr val="A7A7A7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603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175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747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31920" indent="-274320" defTabSz="457200">
              <a:spcBef>
                <a:spcPts val="500"/>
              </a:spcBef>
              <a:buClr>
                <a:srgbClr val="E30F47"/>
              </a:buClr>
              <a:buSzPct val="100000"/>
              <a:buFont typeface="Wingdings"/>
              <a:buChar char="•"/>
              <a:defRPr sz="2400">
                <a:solidFill>
                  <a:srgbClr val="E30F47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indent="0" algn="ctr">
              <a:buNone/>
            </a:pPr>
            <a:r>
              <a:rPr lang="fr-FR" sz="2300" dirty="0" smtClean="0"/>
              <a:t>Coordinatrice : Mathilde Guérin (Université de la Rochelle)</a:t>
            </a:r>
          </a:p>
          <a:p>
            <a:pPr marL="0" indent="0" algn="ctr">
              <a:buFont typeface="Wingdings"/>
              <a:buNone/>
            </a:pPr>
            <a:endParaRPr lang="fr-FR" sz="2300" dirty="0"/>
          </a:p>
        </p:txBody>
      </p:sp>
    </p:spTree>
    <p:extLst>
      <p:ext uri="{BB962C8B-B14F-4D97-AF65-F5344CB8AC3E}">
        <p14:creationId xmlns:p14="http://schemas.microsoft.com/office/powerpoint/2010/main" val="20561106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OAE : Open </a:t>
            </a:r>
            <a:r>
              <a:rPr lang="fr-FR" dirty="0" err="1" smtClean="0"/>
              <a:t>Academic</a:t>
            </a:r>
            <a:r>
              <a:rPr lang="fr-FR" dirty="0" smtClean="0"/>
              <a:t> Environnement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fr-FR" sz="1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Projet initié </a:t>
            </a:r>
            <a:r>
              <a:rPr lang="fr-FR" dirty="0"/>
              <a:t>en </a:t>
            </a:r>
            <a:r>
              <a:rPr lang="fr-FR" dirty="0" smtClean="0"/>
              <a:t>2012</a:t>
            </a:r>
            <a:r>
              <a:rPr lang="fr-FR" dirty="0"/>
              <a:t> </a:t>
            </a: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endParaRPr lang="fr-FR" sz="11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Coopération </a:t>
            </a:r>
            <a:r>
              <a:rPr lang="fr-FR" dirty="0"/>
              <a:t>internationale avec </a:t>
            </a:r>
            <a:r>
              <a:rPr lang="fr-FR" dirty="0" err="1" smtClean="0"/>
              <a:t>Apereo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Transfert de compétence avec </a:t>
            </a:r>
            <a:r>
              <a:rPr lang="fr-FR" dirty="0"/>
              <a:t>l’équipe internationale </a:t>
            </a:r>
            <a:r>
              <a:rPr lang="fr-FR" dirty="0" smtClean="0"/>
              <a:t>OAE,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Maintien de la traduction française.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1000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Avant tout : un « réseau </a:t>
            </a:r>
            <a:r>
              <a:rPr lang="fr-FR" dirty="0"/>
              <a:t>social </a:t>
            </a:r>
            <a:r>
              <a:rPr lang="fr-FR" dirty="0" smtClean="0"/>
              <a:t>académique »</a:t>
            </a: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endParaRPr lang="fr-FR" sz="1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Outil </a:t>
            </a:r>
            <a:r>
              <a:rPr lang="fr-FR" dirty="0"/>
              <a:t>de collaboration à grande échelle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C</a:t>
            </a:r>
            <a:r>
              <a:rPr lang="fr-FR" dirty="0" smtClean="0"/>
              <a:t>réation </a:t>
            </a:r>
            <a:r>
              <a:rPr lang="fr-FR" dirty="0"/>
              <a:t>de </a:t>
            </a:r>
            <a:r>
              <a:rPr lang="fr-FR" dirty="0" smtClean="0"/>
              <a:t>documents en mode collaboratif </a:t>
            </a:r>
            <a:r>
              <a:rPr lang="fr-FR" dirty="0"/>
              <a:t>en temps réel</a:t>
            </a:r>
            <a:r>
              <a:rPr lang="fr-FR" dirty="0" smtClean="0"/>
              <a:t>, </a:t>
            </a:r>
            <a:r>
              <a:rPr lang="fr-FR" dirty="0"/>
              <a:t>intégration de </a:t>
            </a:r>
            <a:r>
              <a:rPr lang="fr-FR" dirty="0" smtClean="0"/>
              <a:t>ressources, </a:t>
            </a:r>
            <a:r>
              <a:rPr lang="fr-FR" dirty="0"/>
              <a:t>consultation en </a:t>
            </a:r>
            <a:r>
              <a:rPr lang="fr-FR" dirty="0" smtClean="0"/>
              <a:t>ligne,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Partage, gestion </a:t>
            </a:r>
            <a:r>
              <a:rPr lang="fr-FR" dirty="0"/>
              <a:t>de groupes</a:t>
            </a:r>
            <a:r>
              <a:rPr lang="fr-FR" dirty="0" smtClean="0"/>
              <a:t>, invitation d’utilisateurs, …</a:t>
            </a: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41695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ECEDED"/>
                </a:solidFill>
              </a:rPr>
              <a:t>OAE : </a:t>
            </a:r>
            <a:r>
              <a:rPr sz="2800" b="1">
                <a:solidFill>
                  <a:srgbClr val="FFFFFF"/>
                </a:solidFill>
              </a:rPr>
              <a:t>Collaboration universitaire : </a:t>
            </a:r>
            <a:br>
              <a:rPr sz="2800" b="1">
                <a:solidFill>
                  <a:srgbClr val="FFFFFF"/>
                </a:solidFill>
              </a:rPr>
            </a:br>
            <a:r>
              <a:rPr sz="2800" b="1">
                <a:solidFill>
                  <a:srgbClr val="FFFFFF"/>
                </a:solidFill>
              </a:rPr>
              <a:t>besoin de différents espaces</a:t>
            </a:r>
          </a:p>
        </p:txBody>
      </p:sp>
      <p:graphicFrame>
        <p:nvGraphicFramePr>
          <p:cNvPr id="43" name="Table 43"/>
          <p:cNvGraphicFramePr/>
          <p:nvPr>
            <p:extLst>
              <p:ext uri="{D42A27DB-BD31-4B8C-83A1-F6EECF244321}">
                <p14:modId xmlns:p14="http://schemas.microsoft.com/office/powerpoint/2010/main" val="973817072"/>
              </p:ext>
            </p:extLst>
          </p:nvPr>
        </p:nvGraphicFramePr>
        <p:xfrm>
          <a:off x="449944" y="1297817"/>
          <a:ext cx="8331199" cy="4423071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4118295"/>
                <a:gridCol w="4212904"/>
              </a:tblGrid>
              <a:tr h="3214195"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 sz="1800" dirty="0"/>
                    </a:p>
                  </a:txBody>
                  <a:tcPr marL="61962" marR="61962" marT="61962" marB="61962" horzOverflow="overflow"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/>
                      </a:pPr>
                      <a:endParaRPr sz="1800"/>
                    </a:p>
                  </a:txBody>
                  <a:tcPr marL="61962" marR="61962" marT="61962" marB="61962" horzOverflow="overflow"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</a:tr>
              <a:tr h="1208876">
                <a:tc>
                  <a:txBody>
                    <a:bodyPr/>
                    <a:lstStyle/>
                    <a:p>
                      <a:pPr lvl="0" algn="ctr" defTabSz="584200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mod</a:t>
                      </a:r>
                      <a:r>
                        <a:rPr lang="fr-FR"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è</a:t>
                      </a:r>
                      <a:r>
                        <a:rPr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le </a:t>
                      </a:r>
                      <a:r>
                        <a:rPr sz="2400" dirty="0" err="1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structur</a:t>
                      </a:r>
                      <a:r>
                        <a:rPr lang="fr-FR"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é</a:t>
                      </a:r>
                      <a:r>
                        <a:rPr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, </a:t>
                      </a:r>
                      <a:r>
                        <a:rPr sz="2400" dirty="0" err="1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rigide</a:t>
                      </a:r>
                      <a:r>
                        <a:rPr sz="2400" dirty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, </a:t>
                      </a:r>
                      <a:r>
                        <a:rPr sz="2400" dirty="0" err="1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fermé</a:t>
                      </a:r>
                      <a:r>
                        <a:rPr sz="2400" dirty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au monde</a:t>
                      </a:r>
                    </a:p>
                  </a:txBody>
                  <a:tcPr marL="61962" marR="61962" marT="61962" marB="61962" horzOverflow="overflow"/>
                </a:tc>
                <a:tc>
                  <a:txBody>
                    <a:bodyPr/>
                    <a:lstStyle/>
                    <a:p>
                      <a:pPr lvl="0" algn="ctr" defTabSz="584200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mod</a:t>
                      </a:r>
                      <a:r>
                        <a:rPr lang="fr-FR"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è</a:t>
                      </a:r>
                      <a:r>
                        <a:rPr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le </a:t>
                      </a:r>
                      <a:r>
                        <a:rPr sz="2400" dirty="0" err="1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déstructuré</a:t>
                      </a:r>
                      <a:r>
                        <a:rPr sz="2400" dirty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, flexible</a:t>
                      </a:r>
                      <a:r>
                        <a:rPr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,</a:t>
                      </a:r>
                      <a:r>
                        <a:rPr lang="fr-FR"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sz="2400" dirty="0" err="1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ouvert</a:t>
                      </a:r>
                      <a:r>
                        <a:rPr sz="2400" dirty="0" smtClean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sz="2400" dirty="0">
                          <a:solidFill>
                            <a:srgbClr val="5F7579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au monde</a:t>
                      </a:r>
                    </a:p>
                  </a:txBody>
                  <a:tcPr marL="61962" marR="61962" marT="61962" marB="61962" horzOverflow="overflow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OAE: Aujourd’hui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9390" y="1230923"/>
            <a:ext cx="4745927" cy="562707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9</a:t>
            </a:r>
            <a:r>
              <a:rPr lang="fr-FR" dirty="0" smtClean="0"/>
              <a:t> établissements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Près de 1500 utilisateurs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Plus de 500 groupes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Plus de </a:t>
            </a:r>
            <a:r>
              <a:rPr lang="fr-FR" dirty="0" smtClean="0"/>
              <a:t>6500 documents </a:t>
            </a: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endParaRPr lang="fr-FR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1 infrastructure mutualisée d’hébergement (</a:t>
            </a:r>
            <a:r>
              <a:rPr lang="fr-FR" dirty="0" err="1" smtClean="0"/>
              <a:t>SaaS</a:t>
            </a:r>
            <a:r>
              <a:rPr lang="fr-FR" dirty="0" smtClean="0"/>
              <a:t>)</a:t>
            </a:r>
          </a:p>
        </p:txBody>
      </p:sp>
      <p:grpSp>
        <p:nvGrpSpPr>
          <p:cNvPr id="5" name="Group 266"/>
          <p:cNvGrpSpPr/>
          <p:nvPr/>
        </p:nvGrpSpPr>
        <p:grpSpPr>
          <a:xfrm>
            <a:off x="4572000" y="1509485"/>
            <a:ext cx="4331136" cy="4400248"/>
            <a:chOff x="0" y="0"/>
            <a:chExt cx="5378362" cy="5464186"/>
          </a:xfrm>
        </p:grpSpPr>
        <p:pic>
          <p:nvPicPr>
            <p:cNvPr id="6" name="564X573-Carte_France_geo_gris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378362" cy="54641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16384" y="1804619"/>
              <a:ext cx="237262" cy="2372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49687" y="2827717"/>
              <a:ext cx="237262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378576" y="3177855"/>
              <a:ext cx="237261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378576" y="4486384"/>
              <a:ext cx="237261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609276" y="3875258"/>
              <a:ext cx="237261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881856" y="1473892"/>
              <a:ext cx="237262" cy="2372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696181" y="208501"/>
              <a:ext cx="237262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221031" y="510469"/>
              <a:ext cx="237262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696181" y="790868"/>
              <a:ext cx="237262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75870" y="2041879"/>
              <a:ext cx="237262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301376" y="1100026"/>
              <a:ext cx="237262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046536" y="2041879"/>
              <a:ext cx="237262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" name="Shape 247"/>
            <p:cNvSpPr/>
            <p:nvPr/>
          </p:nvSpPr>
          <p:spPr>
            <a:xfrm>
              <a:off x="2825596" y="409813"/>
              <a:ext cx="974360" cy="701673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1" name="Shape 248"/>
            <p:cNvSpPr/>
            <p:nvPr/>
          </p:nvSpPr>
          <p:spPr>
            <a:xfrm>
              <a:off x="2888875" y="957245"/>
              <a:ext cx="1042549" cy="241603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2" name="Shape 249"/>
            <p:cNvSpPr/>
            <p:nvPr/>
          </p:nvSpPr>
          <p:spPr>
            <a:xfrm flipV="1">
              <a:off x="613139" y="1231957"/>
              <a:ext cx="3114644" cy="693049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3" name="Shape 250"/>
            <p:cNvSpPr/>
            <p:nvPr/>
          </p:nvSpPr>
          <p:spPr>
            <a:xfrm flipH="1" flipV="1">
              <a:off x="3367705" y="654137"/>
              <a:ext cx="575146" cy="481127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4" name="Shape 251"/>
            <p:cNvSpPr/>
            <p:nvPr/>
          </p:nvSpPr>
          <p:spPr>
            <a:xfrm flipH="1">
              <a:off x="1547233" y="1128785"/>
              <a:ext cx="2258173" cy="127675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5" name="Shape 252"/>
            <p:cNvSpPr/>
            <p:nvPr/>
          </p:nvSpPr>
          <p:spPr>
            <a:xfrm flipH="1">
              <a:off x="1777540" y="1169118"/>
              <a:ext cx="2147578" cy="168489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6" name="Shape 253"/>
            <p:cNvSpPr/>
            <p:nvPr/>
          </p:nvSpPr>
          <p:spPr>
            <a:xfrm flipH="1">
              <a:off x="972625" y="1130382"/>
              <a:ext cx="2955478" cy="1065245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8" name="Shape 255"/>
            <p:cNvSpPr/>
            <p:nvPr/>
          </p:nvSpPr>
          <p:spPr>
            <a:xfrm>
              <a:off x="4051047" y="1256459"/>
              <a:ext cx="364714" cy="2026439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9" name="Shape 256"/>
            <p:cNvSpPr/>
            <p:nvPr/>
          </p:nvSpPr>
          <p:spPr>
            <a:xfrm flipH="1" flipV="1">
              <a:off x="4027679" y="1221867"/>
              <a:ext cx="413545" cy="3250063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30" name="Shape 257"/>
            <p:cNvSpPr/>
            <p:nvPr/>
          </p:nvSpPr>
          <p:spPr>
            <a:xfrm flipH="1">
              <a:off x="3684019" y="1173057"/>
              <a:ext cx="340531" cy="273860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31" name="Shape 258"/>
            <p:cNvSpPr/>
            <p:nvPr/>
          </p:nvSpPr>
          <p:spPr>
            <a:xfrm flipV="1">
              <a:off x="3301399" y="1058816"/>
              <a:ext cx="724930" cy="1067412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32" name="Shape 259"/>
            <p:cNvSpPr/>
            <p:nvPr/>
          </p:nvSpPr>
          <p:spPr>
            <a:xfrm flipH="1" flipV="1">
              <a:off x="4110404" y="1256458"/>
              <a:ext cx="767249" cy="271428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pic>
          <p:nvPicPr>
            <p:cNvPr id="33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164974" y="3767810"/>
              <a:ext cx="237262" cy="2372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" name="Shape 261"/>
            <p:cNvSpPr/>
            <p:nvPr/>
          </p:nvSpPr>
          <p:spPr>
            <a:xfrm flipH="1">
              <a:off x="2455693" y="1149278"/>
              <a:ext cx="1557253" cy="2696939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pic>
          <p:nvPicPr>
            <p:cNvPr id="35" name="Categories-applications-education-university-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331733" y="4549732"/>
              <a:ext cx="237262" cy="237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" name="Shape 263"/>
            <p:cNvSpPr/>
            <p:nvPr/>
          </p:nvSpPr>
          <p:spPr>
            <a:xfrm flipH="1">
              <a:off x="2534150" y="1147477"/>
              <a:ext cx="1491216" cy="3427644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pic>
          <p:nvPicPr>
            <p:cNvPr id="37" name="url?sa=i&amp;rct=j&amp;q=cloud&amp;source=images&amp;cd=&amp;cad=rja&amp;docid=DzROMAcEudn-2M&amp;tbnid=Xt0dRz0SxQu6gM-&amp;ved=0CAUQjRw&amp;url=http%3A%2F%2Fwww.clker.com%2Fclipart-cloud-7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822962" y="601126"/>
              <a:ext cx="2497617" cy="1873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oae-logo.png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547223" y="1078064"/>
              <a:ext cx="883516" cy="5080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9594737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fr-FR" dirty="0" smtClean="0"/>
              <a:t>OAE : Etablissements français </a:t>
            </a:r>
            <a:endParaRPr lang="fr-FR" sz="1800" b="0" dirty="0">
              <a:solidFill>
                <a:srgbClr val="000000"/>
              </a:solidFill>
            </a:endParaRPr>
          </a:p>
        </p:txBody>
      </p:sp>
      <p:pic>
        <p:nvPicPr>
          <p:cNvPr id="16387" name="Picture 3" descr="logo-esup%2Baccroche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32"/>
          <a:stretch>
            <a:fillRect/>
          </a:stretch>
        </p:blipFill>
        <p:spPr bwMode="auto">
          <a:xfrm>
            <a:off x="2697797" y="1480590"/>
            <a:ext cx="1758126" cy="792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89" name="Picture 5" descr="um_Middle_textur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103"/>
          <a:stretch>
            <a:fillRect/>
          </a:stretch>
        </p:blipFill>
        <p:spPr bwMode="auto">
          <a:xfrm>
            <a:off x="699968" y="4355609"/>
            <a:ext cx="2092325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0" name="Picture 6" descr="siteon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978" y="1196395"/>
            <a:ext cx="1208427" cy="1208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3" name="Picture 9" descr="ulco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284" y="2964289"/>
            <a:ext cx="307498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4" name="Picture 10" descr="pasted-imag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08"/>
          <a:stretch>
            <a:fillRect/>
          </a:stretch>
        </p:blipFill>
        <p:spPr bwMode="auto">
          <a:xfrm>
            <a:off x="6251062" y="4530656"/>
            <a:ext cx="2660083" cy="88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22" y="3034140"/>
            <a:ext cx="2413816" cy="79851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22" y="1624294"/>
            <a:ext cx="1618570" cy="88688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374" y="4575599"/>
            <a:ext cx="2285901" cy="795096"/>
          </a:xfrm>
          <a:prstGeom prst="rect">
            <a:avLst/>
          </a:prstGeom>
        </p:spPr>
      </p:pic>
      <p:grpSp>
        <p:nvGrpSpPr>
          <p:cNvPr id="6" name="Groupe 5"/>
          <p:cNvGrpSpPr/>
          <p:nvPr/>
        </p:nvGrpSpPr>
        <p:grpSpPr>
          <a:xfrm>
            <a:off x="3920432" y="2943429"/>
            <a:ext cx="1141929" cy="1137989"/>
            <a:chOff x="3481531" y="3101975"/>
            <a:chExt cx="1141929" cy="1137989"/>
          </a:xfrm>
        </p:grpSpPr>
        <p:pic>
          <p:nvPicPr>
            <p:cNvPr id="16386" name="Picture 2" descr="12271765-oae-logo.jpg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228"/>
            <a:stretch/>
          </p:blipFill>
          <p:spPr bwMode="auto">
            <a:xfrm>
              <a:off x="3481531" y="3101975"/>
              <a:ext cx="930812" cy="995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4" name="Picture 2" descr="12271765-oae-logo.jpg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23"/>
            <a:stretch/>
          </p:blipFill>
          <p:spPr bwMode="auto">
            <a:xfrm flipH="1" flipV="1">
              <a:off x="4383974" y="3244601"/>
              <a:ext cx="239486" cy="995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7" name="Imag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377" y="1480590"/>
            <a:ext cx="2724768" cy="1316638"/>
          </a:xfrm>
          <a:prstGeom prst="rect">
            <a:avLst/>
          </a:prstGeom>
        </p:spPr>
      </p:pic>
      <p:sp>
        <p:nvSpPr>
          <p:cNvPr id="15" name="Espace réservé du texte 2"/>
          <p:cNvSpPr>
            <a:spLocks noGrp="1"/>
          </p:cNvSpPr>
          <p:nvPr>
            <p:ph type="body" idx="1"/>
          </p:nvPr>
        </p:nvSpPr>
        <p:spPr>
          <a:xfrm>
            <a:off x="1773379" y="5524728"/>
            <a:ext cx="6165272" cy="88992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b="1" dirty="0" smtClean="0"/>
              <a:t>Vous demain ?</a:t>
            </a:r>
          </a:p>
          <a:p>
            <a:pPr marL="0" indent="0" algn="ctr">
              <a:buNone/>
            </a:pPr>
            <a:r>
              <a:rPr lang="fr-FR" sz="1200" b="1" i="1" dirty="0">
                <a:solidFill>
                  <a:schemeClr val="accent2">
                    <a:lumMod val="75000"/>
                  </a:schemeClr>
                </a:solidFill>
              </a:rPr>
              <a:t>Contact : Frédéric </a:t>
            </a:r>
            <a:r>
              <a:rPr lang="fr-FR" sz="1200" b="1" i="1" dirty="0" smtClean="0">
                <a:solidFill>
                  <a:schemeClr val="accent2">
                    <a:lumMod val="75000"/>
                  </a:schemeClr>
                </a:solidFill>
              </a:rPr>
              <a:t>DOOREMONT – Université du Littoral</a:t>
            </a:r>
          </a:p>
          <a:p>
            <a:pPr marL="0" indent="0" algn="ctr">
              <a:buNone/>
            </a:pPr>
            <a:r>
              <a:rPr lang="fr-FR" sz="1200" b="1" dirty="0">
                <a:solidFill>
                  <a:schemeClr val="accent2">
                    <a:lumMod val="75000"/>
                  </a:schemeClr>
                </a:solidFill>
              </a:rPr>
              <a:t>https://www.esup-portail.org/content/atelier-oae-collaboratif</a:t>
            </a:r>
          </a:p>
        </p:txBody>
      </p:sp>
    </p:spTree>
    <p:extLst>
      <p:ext uri="{BB962C8B-B14F-4D97-AF65-F5344CB8AC3E}">
        <p14:creationId xmlns:p14="http://schemas.microsoft.com/office/powerpoint/2010/main" val="38043047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1D71B8"/>
      </a:accent2>
      <a:accent3>
        <a:srgbClr val="2ED26E"/>
      </a:accent3>
      <a:accent4>
        <a:srgbClr val="9D71A2"/>
      </a:accent4>
      <a:accent5>
        <a:srgbClr val="329ADC"/>
      </a:accent5>
      <a:accent6>
        <a:srgbClr val="F7961D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CEDED"/>
        </a:solidFill>
        <a:ln w="25400" cap="flat">
          <a:solidFill>
            <a:srgbClr val="E2007A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1D71B8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E2007A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1D71B8"/>
      </a:accent2>
      <a:accent3>
        <a:srgbClr val="2ED26E"/>
      </a:accent3>
      <a:accent4>
        <a:srgbClr val="9D71A2"/>
      </a:accent4>
      <a:accent5>
        <a:srgbClr val="329ADC"/>
      </a:accent5>
      <a:accent6>
        <a:srgbClr val="F7961D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CEDED"/>
        </a:solidFill>
        <a:ln w="25400" cap="flat">
          <a:solidFill>
            <a:srgbClr val="E2007A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1D71B8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E2007A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2043</Words>
  <Application>Microsoft Office PowerPoint</Application>
  <PresentationFormat>Affichage à l'écran (4:3)</PresentationFormat>
  <Paragraphs>447</Paragraphs>
  <Slides>35</Slides>
  <Notes>35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6" baseType="lpstr">
      <vt:lpstr>Default</vt:lpstr>
      <vt:lpstr>Des Technologies Innovantes au service de l’ESR</vt:lpstr>
      <vt:lpstr>ESUP-Portail</vt:lpstr>
      <vt:lpstr>ESUP-Portail: Stratégies et Orientations</vt:lpstr>
      <vt:lpstr>ESUP-Portail: Une communauté</vt:lpstr>
      <vt:lpstr>ESUP-Portail: Ateliers</vt:lpstr>
      <vt:lpstr>OAE : Open Academic Environnement</vt:lpstr>
      <vt:lpstr>OAE : Collaboration universitaire :  besoin de différents espaces</vt:lpstr>
      <vt:lpstr>OAE: Aujourd’hui</vt:lpstr>
      <vt:lpstr>OAE : Etablissements français </vt:lpstr>
      <vt:lpstr>OAE : Collaboration universitaire :  besoin de différents espaces</vt:lpstr>
      <vt:lpstr>OAE : Collaboration universitaire :  besoin de différents espaces</vt:lpstr>
      <vt:lpstr>OAE : Une Architecture solide</vt:lpstr>
      <vt:lpstr>OAE : Prêt pour le Cloud</vt:lpstr>
      <vt:lpstr>OAE : Des Technologies Innovantes</vt:lpstr>
      <vt:lpstr>OAE : Des Technologies Innovantes</vt:lpstr>
      <vt:lpstr>OAE : Des Technologies Innovantes</vt:lpstr>
      <vt:lpstr>OAE : Des Technologies Innovantes</vt:lpstr>
      <vt:lpstr>OAE : Des Technologies Innovantes</vt:lpstr>
      <vt:lpstr>OAE : Des Technologies Innovantes</vt:lpstr>
      <vt:lpstr>OAE : Une Interface Adaptée</vt:lpstr>
      <vt:lpstr>OAE : Une Interface Adaptée - Desktop</vt:lpstr>
      <vt:lpstr>OAE : Une Interface Adaptée - Tablette</vt:lpstr>
      <vt:lpstr>OAE : Une Interface Adaptée - Mobile</vt:lpstr>
      <vt:lpstr>OAE : Internationalisation</vt:lpstr>
      <vt:lpstr>AGIMUS-NG : Indicateurs d’usage</vt:lpstr>
      <vt:lpstr>AGIMUS-NG : Indicateurs d’usage</vt:lpstr>
      <vt:lpstr>AGIMUS-NG : Des technologies éprouvées et libres</vt:lpstr>
      <vt:lpstr>AGIMUS-NG : Des technologies éprouvées et libres</vt:lpstr>
      <vt:lpstr>AGIMUS-NG : Des technologies éprouvées et libres</vt:lpstr>
      <vt:lpstr>AGIMUS-NG : Des technologies éprouvées et libres</vt:lpstr>
      <vt:lpstr>AGIMUS-NG : Des technologies éprouvées et libres</vt:lpstr>
      <vt:lpstr>AGIMUS-NG : Vue d’ensemble</vt:lpstr>
      <vt:lpstr>AGIMUS-NG : Des technologies éprouvées et libres</vt:lpstr>
      <vt:lpstr>Conclusion</vt:lpstr>
      <vt:lpstr>Des Technologies Innovantes aux services de l’ESR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Julien Marchal</cp:lastModifiedBy>
  <cp:revision>168</cp:revision>
  <dcterms:modified xsi:type="dcterms:W3CDTF">2015-05-21T08:52:48Z</dcterms:modified>
</cp:coreProperties>
</file>