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</p:sldMasterIdLst>
  <p:notesMasterIdLst>
    <p:notesMasterId r:id="rId78"/>
  </p:notesMasterIdLst>
  <p:handoutMasterIdLst>
    <p:handoutMasterId r:id="rId79"/>
  </p:handoutMasterIdLst>
  <p:sldIdLst>
    <p:sldId id="256" r:id="rId11"/>
    <p:sldId id="257" r:id="rId12"/>
    <p:sldId id="258" r:id="rId13"/>
    <p:sldId id="259" r:id="rId14"/>
    <p:sldId id="304" r:id="rId15"/>
    <p:sldId id="260" r:id="rId16"/>
    <p:sldId id="261" r:id="rId17"/>
    <p:sldId id="262" r:id="rId18"/>
    <p:sldId id="263" r:id="rId19"/>
    <p:sldId id="264" r:id="rId20"/>
    <p:sldId id="305" r:id="rId21"/>
    <p:sldId id="265" r:id="rId22"/>
    <p:sldId id="266" r:id="rId23"/>
    <p:sldId id="310" r:id="rId24"/>
    <p:sldId id="288" r:id="rId25"/>
    <p:sldId id="289" r:id="rId26"/>
    <p:sldId id="290" r:id="rId27"/>
    <p:sldId id="306" r:id="rId28"/>
    <p:sldId id="307" r:id="rId29"/>
    <p:sldId id="308" r:id="rId30"/>
    <p:sldId id="294" r:id="rId31"/>
    <p:sldId id="309" r:id="rId32"/>
    <p:sldId id="291" r:id="rId33"/>
    <p:sldId id="269" r:id="rId34"/>
    <p:sldId id="270" r:id="rId35"/>
    <p:sldId id="271" r:id="rId36"/>
    <p:sldId id="272" r:id="rId37"/>
    <p:sldId id="301" r:id="rId38"/>
    <p:sldId id="324" r:id="rId39"/>
    <p:sldId id="295" r:id="rId40"/>
    <p:sldId id="311" r:id="rId41"/>
    <p:sldId id="299" r:id="rId42"/>
    <p:sldId id="296" r:id="rId43"/>
    <p:sldId id="297" r:id="rId44"/>
    <p:sldId id="303" r:id="rId45"/>
    <p:sldId id="323" r:id="rId46"/>
    <p:sldId id="298" r:id="rId47"/>
    <p:sldId id="300" r:id="rId48"/>
    <p:sldId id="325" r:id="rId49"/>
    <p:sldId id="302" r:id="rId50"/>
    <p:sldId id="312" r:id="rId51"/>
    <p:sldId id="273" r:id="rId52"/>
    <p:sldId id="274" r:id="rId53"/>
    <p:sldId id="275" r:id="rId54"/>
    <p:sldId id="276" r:id="rId55"/>
    <p:sldId id="277" r:id="rId56"/>
    <p:sldId id="278" r:id="rId57"/>
    <p:sldId id="279" r:id="rId58"/>
    <p:sldId id="280" r:id="rId59"/>
    <p:sldId id="282" r:id="rId60"/>
    <p:sldId id="313" r:id="rId61"/>
    <p:sldId id="314" r:id="rId62"/>
    <p:sldId id="315" r:id="rId63"/>
    <p:sldId id="316" r:id="rId64"/>
    <p:sldId id="317" r:id="rId65"/>
    <p:sldId id="326" r:id="rId66"/>
    <p:sldId id="327" r:id="rId67"/>
    <p:sldId id="283" r:id="rId68"/>
    <p:sldId id="284" r:id="rId69"/>
    <p:sldId id="319" r:id="rId70"/>
    <p:sldId id="318" r:id="rId71"/>
    <p:sldId id="320" r:id="rId72"/>
    <p:sldId id="321" r:id="rId73"/>
    <p:sldId id="322" r:id="rId74"/>
    <p:sldId id="285" r:id="rId75"/>
    <p:sldId id="286" r:id="rId76"/>
    <p:sldId id="287" r:id="rId77"/>
  </p:sldIdLst>
  <p:sldSz cx="9144000" cy="6858000" type="screen4x3"/>
  <p:notesSz cx="7559675" cy="106918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ヒラギノ角ゴ Pro W3" charset="0"/>
        <a:cs typeface="ヒラギノ角ゴ Pro W3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ヒラギノ角ゴ Pro W3" charset="0"/>
        <a:cs typeface="ヒラギノ角ゴ Pro W3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ヒラギノ角ゴ Pro W3" charset="0"/>
        <a:cs typeface="ヒラギノ角ゴ Pro W3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ヒラギノ角ゴ Pro W3" charset="0"/>
        <a:cs typeface="ヒラギノ角ゴ Pro W3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kern="1200">
        <a:solidFill>
          <a:schemeClr val="bg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kern="1200">
        <a:solidFill>
          <a:schemeClr val="bg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kern="1200">
        <a:solidFill>
          <a:schemeClr val="bg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kern="1200">
        <a:solidFill>
          <a:schemeClr val="bg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280" y="-10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4" Type="http://schemas.openxmlformats.org/officeDocument/2006/relationships/slide" Target="slides/slide4.xml"/><Relationship Id="rId15" Type="http://schemas.openxmlformats.org/officeDocument/2006/relationships/slide" Target="slides/slide5.xml"/><Relationship Id="rId16" Type="http://schemas.openxmlformats.org/officeDocument/2006/relationships/slide" Target="slides/slide6.xml"/><Relationship Id="rId17" Type="http://schemas.openxmlformats.org/officeDocument/2006/relationships/slide" Target="slides/slide7.xml"/><Relationship Id="rId18" Type="http://schemas.openxmlformats.org/officeDocument/2006/relationships/slide" Target="slides/slide8.xml"/><Relationship Id="rId19" Type="http://schemas.openxmlformats.org/officeDocument/2006/relationships/slide" Target="slides/slide9.xml"/><Relationship Id="rId63" Type="http://schemas.openxmlformats.org/officeDocument/2006/relationships/slide" Target="slides/slide53.xml"/><Relationship Id="rId64" Type="http://schemas.openxmlformats.org/officeDocument/2006/relationships/slide" Target="slides/slide54.xml"/><Relationship Id="rId65" Type="http://schemas.openxmlformats.org/officeDocument/2006/relationships/slide" Target="slides/slide55.xml"/><Relationship Id="rId66" Type="http://schemas.openxmlformats.org/officeDocument/2006/relationships/slide" Target="slides/slide56.xml"/><Relationship Id="rId67" Type="http://schemas.openxmlformats.org/officeDocument/2006/relationships/slide" Target="slides/slide57.xml"/><Relationship Id="rId68" Type="http://schemas.openxmlformats.org/officeDocument/2006/relationships/slide" Target="slides/slide58.xml"/><Relationship Id="rId69" Type="http://schemas.openxmlformats.org/officeDocument/2006/relationships/slide" Target="slides/slide59.xml"/><Relationship Id="rId50" Type="http://schemas.openxmlformats.org/officeDocument/2006/relationships/slide" Target="slides/slide40.xml"/><Relationship Id="rId51" Type="http://schemas.openxmlformats.org/officeDocument/2006/relationships/slide" Target="slides/slide41.xml"/><Relationship Id="rId52" Type="http://schemas.openxmlformats.org/officeDocument/2006/relationships/slide" Target="slides/slide42.xml"/><Relationship Id="rId53" Type="http://schemas.openxmlformats.org/officeDocument/2006/relationships/slide" Target="slides/slide43.xml"/><Relationship Id="rId54" Type="http://schemas.openxmlformats.org/officeDocument/2006/relationships/slide" Target="slides/slide44.xml"/><Relationship Id="rId55" Type="http://schemas.openxmlformats.org/officeDocument/2006/relationships/slide" Target="slides/slide45.xml"/><Relationship Id="rId56" Type="http://schemas.openxmlformats.org/officeDocument/2006/relationships/slide" Target="slides/slide46.xml"/><Relationship Id="rId57" Type="http://schemas.openxmlformats.org/officeDocument/2006/relationships/slide" Target="slides/slide47.xml"/><Relationship Id="rId58" Type="http://schemas.openxmlformats.org/officeDocument/2006/relationships/slide" Target="slides/slide48.xml"/><Relationship Id="rId59" Type="http://schemas.openxmlformats.org/officeDocument/2006/relationships/slide" Target="slides/slide49.xml"/><Relationship Id="rId40" Type="http://schemas.openxmlformats.org/officeDocument/2006/relationships/slide" Target="slides/slide30.xml"/><Relationship Id="rId41" Type="http://schemas.openxmlformats.org/officeDocument/2006/relationships/slide" Target="slides/slide31.xml"/><Relationship Id="rId42" Type="http://schemas.openxmlformats.org/officeDocument/2006/relationships/slide" Target="slides/slide32.xml"/><Relationship Id="rId43" Type="http://schemas.openxmlformats.org/officeDocument/2006/relationships/slide" Target="slides/slide33.xml"/><Relationship Id="rId44" Type="http://schemas.openxmlformats.org/officeDocument/2006/relationships/slide" Target="slides/slide34.xml"/><Relationship Id="rId45" Type="http://schemas.openxmlformats.org/officeDocument/2006/relationships/slide" Target="slides/slide35.xml"/><Relationship Id="rId46" Type="http://schemas.openxmlformats.org/officeDocument/2006/relationships/slide" Target="slides/slide36.xml"/><Relationship Id="rId47" Type="http://schemas.openxmlformats.org/officeDocument/2006/relationships/slide" Target="slides/slide37.xml"/><Relationship Id="rId48" Type="http://schemas.openxmlformats.org/officeDocument/2006/relationships/slide" Target="slides/slide38.xml"/><Relationship Id="rId49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20.xml"/><Relationship Id="rId31" Type="http://schemas.openxmlformats.org/officeDocument/2006/relationships/slide" Target="slides/slide21.xml"/><Relationship Id="rId32" Type="http://schemas.openxmlformats.org/officeDocument/2006/relationships/slide" Target="slides/slide22.xml"/><Relationship Id="rId33" Type="http://schemas.openxmlformats.org/officeDocument/2006/relationships/slide" Target="slides/slide23.xml"/><Relationship Id="rId34" Type="http://schemas.openxmlformats.org/officeDocument/2006/relationships/slide" Target="slides/slide24.xml"/><Relationship Id="rId35" Type="http://schemas.openxmlformats.org/officeDocument/2006/relationships/slide" Target="slides/slide25.xml"/><Relationship Id="rId36" Type="http://schemas.openxmlformats.org/officeDocument/2006/relationships/slide" Target="slides/slide26.xml"/><Relationship Id="rId37" Type="http://schemas.openxmlformats.org/officeDocument/2006/relationships/slide" Target="slides/slide27.xml"/><Relationship Id="rId38" Type="http://schemas.openxmlformats.org/officeDocument/2006/relationships/slide" Target="slides/slide28.xml"/><Relationship Id="rId39" Type="http://schemas.openxmlformats.org/officeDocument/2006/relationships/slide" Target="slides/slide29.xml"/><Relationship Id="rId80" Type="http://schemas.openxmlformats.org/officeDocument/2006/relationships/printerSettings" Target="printerSettings/printerSettings1.bin"/><Relationship Id="rId81" Type="http://schemas.openxmlformats.org/officeDocument/2006/relationships/presProps" Target="presProps.xml"/><Relationship Id="rId82" Type="http://schemas.openxmlformats.org/officeDocument/2006/relationships/viewProps" Target="viewProps.xml"/><Relationship Id="rId83" Type="http://schemas.openxmlformats.org/officeDocument/2006/relationships/theme" Target="theme/theme1.xml"/><Relationship Id="rId84" Type="http://schemas.openxmlformats.org/officeDocument/2006/relationships/tableStyles" Target="tableStyles.xml"/><Relationship Id="rId70" Type="http://schemas.openxmlformats.org/officeDocument/2006/relationships/slide" Target="slides/slide60.xml"/><Relationship Id="rId71" Type="http://schemas.openxmlformats.org/officeDocument/2006/relationships/slide" Target="slides/slide61.xml"/><Relationship Id="rId72" Type="http://schemas.openxmlformats.org/officeDocument/2006/relationships/slide" Target="slides/slide62.xml"/><Relationship Id="rId20" Type="http://schemas.openxmlformats.org/officeDocument/2006/relationships/slide" Target="slides/slide10.xml"/><Relationship Id="rId21" Type="http://schemas.openxmlformats.org/officeDocument/2006/relationships/slide" Target="slides/slide11.xml"/><Relationship Id="rId22" Type="http://schemas.openxmlformats.org/officeDocument/2006/relationships/slide" Target="slides/slide12.xml"/><Relationship Id="rId23" Type="http://schemas.openxmlformats.org/officeDocument/2006/relationships/slide" Target="slides/slide13.xml"/><Relationship Id="rId24" Type="http://schemas.openxmlformats.org/officeDocument/2006/relationships/slide" Target="slides/slide14.xml"/><Relationship Id="rId25" Type="http://schemas.openxmlformats.org/officeDocument/2006/relationships/slide" Target="slides/slide15.xml"/><Relationship Id="rId26" Type="http://schemas.openxmlformats.org/officeDocument/2006/relationships/slide" Target="slides/slide16.xml"/><Relationship Id="rId27" Type="http://schemas.openxmlformats.org/officeDocument/2006/relationships/slide" Target="slides/slide17.xml"/><Relationship Id="rId28" Type="http://schemas.openxmlformats.org/officeDocument/2006/relationships/slide" Target="slides/slide18.xml"/><Relationship Id="rId29" Type="http://schemas.openxmlformats.org/officeDocument/2006/relationships/slide" Target="slides/slide19.xml"/><Relationship Id="rId73" Type="http://schemas.openxmlformats.org/officeDocument/2006/relationships/slide" Target="slides/slide63.xml"/><Relationship Id="rId74" Type="http://schemas.openxmlformats.org/officeDocument/2006/relationships/slide" Target="slides/slide64.xml"/><Relationship Id="rId75" Type="http://schemas.openxmlformats.org/officeDocument/2006/relationships/slide" Target="slides/slide65.xml"/><Relationship Id="rId76" Type="http://schemas.openxmlformats.org/officeDocument/2006/relationships/slide" Target="slides/slide66.xml"/><Relationship Id="rId77" Type="http://schemas.openxmlformats.org/officeDocument/2006/relationships/slide" Target="slides/slide67.xml"/><Relationship Id="rId78" Type="http://schemas.openxmlformats.org/officeDocument/2006/relationships/notesMaster" Target="notesMasters/notesMaster1.xml"/><Relationship Id="rId79" Type="http://schemas.openxmlformats.org/officeDocument/2006/relationships/handoutMaster" Target="handoutMasters/handoutMaster1.xml"/><Relationship Id="rId60" Type="http://schemas.openxmlformats.org/officeDocument/2006/relationships/slide" Target="slides/slide50.xml"/><Relationship Id="rId61" Type="http://schemas.openxmlformats.org/officeDocument/2006/relationships/slide" Target="slides/slide51.xml"/><Relationship Id="rId62" Type="http://schemas.openxmlformats.org/officeDocument/2006/relationships/slide" Target="slides/slide52.xml"/><Relationship Id="rId10" Type="http://schemas.openxmlformats.org/officeDocument/2006/relationships/slideMaster" Target="slideMasters/slideMaster10.xml"/><Relationship Id="rId11" Type="http://schemas.openxmlformats.org/officeDocument/2006/relationships/slide" Target="slides/slide1.xml"/><Relationship Id="rId12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C83326-FBEE-254D-A212-E0B322067541}" type="datetimeFigureOut">
              <a:rPr lang="fr-FR" smtClean="0"/>
              <a:t>14/10/2015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4D68FB-D340-164B-A799-952E3F0D1D6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2589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  <p:sp>
        <p:nvSpPr>
          <p:cNvPr id="11266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  <p:sp>
        <p:nvSpPr>
          <p:cNvPr id="11272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87187" cy="12598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273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5675" cy="4799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 smtClean="0"/>
          </a:p>
        </p:txBody>
      </p:sp>
    </p:spTree>
    <p:extLst>
      <p:ext uri="{BB962C8B-B14F-4D97-AF65-F5344CB8AC3E}">
        <p14:creationId xmlns:p14="http://schemas.microsoft.com/office/powerpoint/2010/main" val="39316934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ヒラギノ角ゴ Pro W3" charset="0"/>
        <a:cs typeface="ヒラギノ角ゴ Pro W3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ヒラギノ角ゴ Pro W3" charset="0"/>
        <a:cs typeface="ヒラギノ角ゴ Pro W3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ヒラギノ角ゴ Pro W3" charset="0"/>
        <a:cs typeface="ヒラギノ角ゴ Pro W3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ヒラギノ角ゴ Pro W3" charset="0"/>
        <a:cs typeface="ヒラギノ角ゴ Pro W3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9162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465418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03197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19416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38727221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2250" cy="3963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1850" y="1604963"/>
            <a:ext cx="4032250" cy="3963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974532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045896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9707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74664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24518094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08411570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4736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9875" y="174625"/>
            <a:ext cx="2054225" cy="53943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74625"/>
            <a:ext cx="6010275" cy="53943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74286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9875" y="174625"/>
            <a:ext cx="2054225" cy="53943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74625"/>
            <a:ext cx="6010275" cy="53943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9407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6936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10124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5015804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2250" cy="3963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1850" y="1604963"/>
            <a:ext cx="4032250" cy="3963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9529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4098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61378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42954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85280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21197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157537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59800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9875" y="174625"/>
            <a:ext cx="2054225" cy="53943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74625"/>
            <a:ext cx="6010275" cy="53943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1475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79663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30934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888840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2250" cy="3963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1850" y="1604963"/>
            <a:ext cx="4032250" cy="3963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85854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65750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42815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7457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1477840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101103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31338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19262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9875" y="174625"/>
            <a:ext cx="2054225" cy="53943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74625"/>
            <a:ext cx="6010275" cy="53943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71793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88591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02447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51006889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2250" cy="3963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1850" y="1604963"/>
            <a:ext cx="4032250" cy="3963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23452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59645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9098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2250" cy="3963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1850" y="1604963"/>
            <a:ext cx="4032250" cy="3963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51860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58815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9687692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5333654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46529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9875" y="174625"/>
            <a:ext cx="2054225" cy="53943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74625"/>
            <a:ext cx="6010275" cy="53943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71044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09263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55976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646100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2250" cy="3963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1850" y="1604963"/>
            <a:ext cx="4032250" cy="3963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3141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6969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01769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499123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005990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60353704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86385427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17996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9875" y="174625"/>
            <a:ext cx="2054225" cy="53943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74625"/>
            <a:ext cx="6010275" cy="53943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482321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25368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451041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8101702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2250" cy="3963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1850" y="1604963"/>
            <a:ext cx="4032250" cy="3963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773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88251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1820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20473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726719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83574069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3061347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596954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9875" y="174625"/>
            <a:ext cx="2054225" cy="53943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74625"/>
            <a:ext cx="6010275" cy="53943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26449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807204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65833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50414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776769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2250" cy="3963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1850" y="1604963"/>
            <a:ext cx="4032250" cy="3963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881561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000234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987492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50472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69705911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9655821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142393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9875" y="174625"/>
            <a:ext cx="2054225" cy="53943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74625"/>
            <a:ext cx="6010275" cy="53943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382500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563410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887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9723434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1693890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2250" cy="3963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1850" y="1604963"/>
            <a:ext cx="4032250" cy="3963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197067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719369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63341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579988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75089967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96040360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17897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9875" y="174625"/>
            <a:ext cx="2054225" cy="53943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74625"/>
            <a:ext cx="6010275" cy="53943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348503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785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16656221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974236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1454021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2250" cy="3963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1850" y="1604963"/>
            <a:ext cx="4032250" cy="3963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270139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904670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732532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964891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59690396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99454326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5884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9875" y="174625"/>
            <a:ext cx="2054225" cy="53943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74625"/>
            <a:ext cx="6010275" cy="53943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5819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8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8" Type="http://schemas.openxmlformats.org/officeDocument/2006/relationships/image" Target="../media/image6.png"/><Relationship Id="rId19" Type="http://schemas.openxmlformats.org/officeDocument/2006/relationships/image" Target="../media/image8.pn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7.png"/><Relationship Id="rId17" Type="http://schemas.openxmlformats.org/officeDocument/2006/relationships/image" Target="../media/image8.pn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96838"/>
            <a:ext cx="9144000" cy="1055687"/>
          </a:xfrm>
          <a:prstGeom prst="rect">
            <a:avLst/>
          </a:prstGeom>
          <a:solidFill>
            <a:srgbClr val="1D71B8"/>
          </a:solidFill>
          <a:ln>
            <a:noFill/>
          </a:ln>
          <a:effectLst>
            <a:outerShdw blurRad="63500" dist="23040" dir="5400000" algn="ctr" rotWithShape="0">
              <a:srgbClr val="80808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57200" y="6477000"/>
            <a:ext cx="22082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100">
                <a:solidFill>
                  <a:srgbClr val="979C9C"/>
                </a:solidFill>
                <a:latin typeface="Verdana" charset="0"/>
                <a:cs typeface="DejaVu Sans" charset="0"/>
              </a:rPr>
              <a:t>23.09.2015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471863" y="6477000"/>
            <a:ext cx="2208212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100">
                <a:solidFill>
                  <a:srgbClr val="979C9C"/>
                </a:solidFill>
                <a:latin typeface="Verdana" charset="0"/>
                <a:cs typeface="DejaVu Sans" charset="0"/>
              </a:rPr>
              <a:t>ESUP-Days #20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477000" y="6477000"/>
            <a:ext cx="22098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09A39504-9201-934B-909C-2E2C77B5228B}" type="slidenum">
              <a:rPr lang="fr-FR" sz="1200">
                <a:solidFill>
                  <a:srgbClr val="979C9C"/>
                </a:solidFill>
                <a:latin typeface="Verdana" charset="0"/>
                <a:cs typeface="DejaVu Sans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endParaRPr lang="fr-FR" sz="1200">
              <a:solidFill>
                <a:srgbClr val="979C9C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5922963"/>
            <a:ext cx="1270000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163" y="5881688"/>
            <a:ext cx="528637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-1384300"/>
            <a:ext cx="352266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460625"/>
            <a:ext cx="9144000" cy="3690938"/>
          </a:xfrm>
          <a:prstGeom prst="rect">
            <a:avLst/>
          </a:prstGeom>
          <a:solidFill>
            <a:srgbClr val="1D71B8"/>
          </a:solidFill>
          <a:ln>
            <a:noFill/>
          </a:ln>
          <a:effectLst>
            <a:outerShdw blurRad="63500" dist="23040" dir="5400000" algn="ctr" rotWithShape="0">
              <a:srgbClr val="80808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6477000" y="6477000"/>
            <a:ext cx="22098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D9136921-48A5-274D-9344-0E273F38FB86}" type="slidenum">
              <a:rPr lang="fr-FR" sz="1200">
                <a:solidFill>
                  <a:srgbClr val="979C9C"/>
                </a:solidFill>
                <a:latin typeface="Verdana" charset="0"/>
                <a:cs typeface="DejaVu Sans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endParaRPr lang="fr-FR" sz="1200">
              <a:solidFill>
                <a:srgbClr val="979C9C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363" y="6219825"/>
            <a:ext cx="557212" cy="62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36" name="Oval 12"/>
          <p:cNvSpPr>
            <a:spLocks noChangeArrowheads="1"/>
          </p:cNvSpPr>
          <p:nvPr/>
        </p:nvSpPr>
        <p:spPr bwMode="auto">
          <a:xfrm>
            <a:off x="6959600" y="-2184400"/>
            <a:ext cx="4367213" cy="4367213"/>
          </a:xfrm>
          <a:prstGeom prst="ellipse">
            <a:avLst/>
          </a:prstGeom>
          <a:solidFill>
            <a:srgbClr val="E30F47"/>
          </a:solidFill>
          <a:ln w="9360" cap="sq">
            <a:solidFill>
              <a:srgbClr val="DD0077"/>
            </a:solidFill>
            <a:miter lim="800000"/>
            <a:headEnd/>
            <a:tailEnd/>
          </a:ln>
          <a:effectLst>
            <a:outerShdw blurRad="63500" dist="23040" dir="5400000" algn="ctr" rotWithShape="0">
              <a:srgbClr val="808080">
                <a:alpha val="35036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6875463" y="177800"/>
            <a:ext cx="2268537" cy="182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400" b="1">
                <a:solidFill>
                  <a:srgbClr val="FFFFFF"/>
                </a:solidFill>
                <a:latin typeface="Verdana" charset="0"/>
                <a:cs typeface="DejaVu Sans" charset="0"/>
              </a:rPr>
              <a:t>Agimus-NG</a:t>
            </a:r>
          </a:p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400" b="1">
                <a:solidFill>
                  <a:srgbClr val="FFFFFF"/>
                </a:solidFill>
                <a:latin typeface="Verdana" charset="0"/>
                <a:cs typeface="DejaVu Sans" charset="0"/>
              </a:rPr>
              <a:t>Workshop</a:t>
            </a:r>
          </a:p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i="1">
                <a:solidFill>
                  <a:srgbClr val="FFFFFF"/>
                </a:solidFill>
                <a:latin typeface="Verdana" charset="0"/>
                <a:cs typeface="DejaVu Sans" charset="0"/>
              </a:rPr>
              <a:t>12.10.2015</a:t>
            </a:r>
          </a:p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i="1">
                <a:solidFill>
                  <a:srgbClr val="FFFFFF"/>
                </a:solidFill>
                <a:latin typeface="Verdana" charset="0"/>
                <a:cs typeface="DejaVu Sans" charset="0"/>
              </a:rPr>
              <a:t>Paris</a:t>
            </a:r>
          </a:p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1600" i="1">
              <a:solidFill>
                <a:srgbClr val="FFFFFF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588" y="820738"/>
            <a:ext cx="2849562" cy="1217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57200" y="6477000"/>
            <a:ext cx="22082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100" dirty="0" smtClean="0">
                <a:solidFill>
                  <a:srgbClr val="979C9C"/>
                </a:solidFill>
                <a:latin typeface="Verdana" charset="0"/>
                <a:cs typeface="DejaVu Sans" charset="0"/>
              </a:rPr>
              <a:t>12</a:t>
            </a:r>
            <a:r>
              <a:rPr lang="fr-FR" sz="1100" baseline="0" dirty="0" smtClean="0">
                <a:solidFill>
                  <a:srgbClr val="979C9C"/>
                </a:solidFill>
                <a:latin typeface="Verdana" charset="0"/>
                <a:cs typeface="DejaVu Sans" charset="0"/>
              </a:rPr>
              <a:t> et 13 </a:t>
            </a:r>
            <a:r>
              <a:rPr lang="fr-FR" sz="1100" dirty="0" smtClean="0">
                <a:solidFill>
                  <a:srgbClr val="979C9C"/>
                </a:solidFill>
                <a:latin typeface="Verdana" charset="0"/>
                <a:cs typeface="DejaVu Sans" charset="0"/>
              </a:rPr>
              <a:t>oct.2015</a:t>
            </a:r>
            <a:endParaRPr lang="fr-FR" sz="1100" dirty="0">
              <a:solidFill>
                <a:srgbClr val="979C9C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4625"/>
            <a:ext cx="8216900" cy="133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16900" cy="396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96838"/>
            <a:ext cx="9144000" cy="1055687"/>
          </a:xfrm>
          <a:prstGeom prst="rect">
            <a:avLst/>
          </a:prstGeom>
          <a:solidFill>
            <a:srgbClr val="1D71B8"/>
          </a:solidFill>
          <a:ln>
            <a:noFill/>
          </a:ln>
          <a:effectLst>
            <a:outerShdw blurRad="63500" dist="23040" dir="5400000" algn="ctr" rotWithShape="0">
              <a:srgbClr val="80808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57200" y="6477000"/>
            <a:ext cx="22082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100" dirty="0" smtClean="0">
                <a:solidFill>
                  <a:srgbClr val="979C9C"/>
                </a:solidFill>
                <a:latin typeface="Verdana" charset="0"/>
                <a:cs typeface="DejaVu Sans" charset="0"/>
              </a:rPr>
              <a:t>12 et 13 oct. 2015</a:t>
            </a:r>
            <a:endParaRPr lang="fr-FR" sz="1100" dirty="0">
              <a:solidFill>
                <a:srgbClr val="979C9C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471863" y="6477000"/>
            <a:ext cx="2208212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100" dirty="0" smtClean="0">
                <a:solidFill>
                  <a:srgbClr val="979C9C"/>
                </a:solidFill>
                <a:latin typeface="Verdana" charset="0"/>
                <a:cs typeface="DejaVu Sans" charset="0"/>
              </a:rPr>
              <a:t>Workshop </a:t>
            </a:r>
            <a:r>
              <a:rPr lang="fr-FR" sz="1100" dirty="0" err="1" smtClean="0">
                <a:solidFill>
                  <a:srgbClr val="979C9C"/>
                </a:solidFill>
                <a:latin typeface="Verdana" charset="0"/>
                <a:cs typeface="DejaVu Sans" charset="0"/>
              </a:rPr>
              <a:t>Agimus-ng</a:t>
            </a:r>
            <a:endParaRPr lang="fr-FR" sz="1100" dirty="0">
              <a:solidFill>
                <a:srgbClr val="979C9C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6477000" y="6477000"/>
            <a:ext cx="22098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2249B815-1E46-2F4C-8DAA-D92CC07CB9C7}" type="slidenum">
              <a:rPr lang="fr-FR" sz="1200">
                <a:solidFill>
                  <a:srgbClr val="979C9C"/>
                </a:solidFill>
                <a:latin typeface="Verdana" charset="0"/>
                <a:cs typeface="DejaVu Sans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endParaRPr lang="fr-FR" sz="1200">
              <a:solidFill>
                <a:srgbClr val="979C9C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5922963"/>
            <a:ext cx="1270000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163" y="5881688"/>
            <a:ext cx="528637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24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4625"/>
            <a:ext cx="8216900" cy="133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16900" cy="396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96838"/>
            <a:ext cx="9144000" cy="1055687"/>
          </a:xfrm>
          <a:prstGeom prst="rect">
            <a:avLst/>
          </a:prstGeom>
          <a:solidFill>
            <a:srgbClr val="1D71B8"/>
          </a:solidFill>
          <a:ln>
            <a:noFill/>
          </a:ln>
          <a:effectLst>
            <a:outerShdw blurRad="63500" dist="23040" dir="5400000" algn="ctr" rotWithShape="0">
              <a:srgbClr val="80808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57200" y="6477000"/>
            <a:ext cx="22082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100" dirty="0" smtClean="0">
                <a:solidFill>
                  <a:srgbClr val="979C9C"/>
                </a:solidFill>
                <a:latin typeface="Verdana" charset="0"/>
                <a:cs typeface="DejaVu Sans" charset="0"/>
              </a:rPr>
              <a:t>12</a:t>
            </a:r>
            <a:r>
              <a:rPr lang="fr-FR" sz="1100" baseline="0" dirty="0" smtClean="0">
                <a:solidFill>
                  <a:srgbClr val="979C9C"/>
                </a:solidFill>
                <a:latin typeface="Verdana" charset="0"/>
                <a:cs typeface="DejaVu Sans" charset="0"/>
              </a:rPr>
              <a:t> et 13 oct. 2015</a:t>
            </a:r>
            <a:endParaRPr lang="fr-FR" sz="1100" dirty="0">
              <a:solidFill>
                <a:srgbClr val="979C9C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471863" y="6477000"/>
            <a:ext cx="2208212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100" dirty="0" smtClean="0">
                <a:solidFill>
                  <a:srgbClr val="979C9C"/>
                </a:solidFill>
                <a:latin typeface="Verdana" charset="0"/>
                <a:cs typeface="DejaVu Sans" charset="0"/>
              </a:rPr>
              <a:t>Workshop</a:t>
            </a:r>
            <a:r>
              <a:rPr lang="fr-FR" sz="1100" baseline="0" dirty="0" smtClean="0">
                <a:solidFill>
                  <a:srgbClr val="979C9C"/>
                </a:solidFill>
                <a:latin typeface="Verdana" charset="0"/>
                <a:cs typeface="DejaVu Sans" charset="0"/>
              </a:rPr>
              <a:t> </a:t>
            </a:r>
            <a:r>
              <a:rPr lang="fr-FR" sz="1100" baseline="0" dirty="0" err="1" smtClean="0">
                <a:solidFill>
                  <a:srgbClr val="979C9C"/>
                </a:solidFill>
                <a:latin typeface="Verdana" charset="0"/>
                <a:cs typeface="DejaVu Sans" charset="0"/>
              </a:rPr>
              <a:t>Agimus-ng</a:t>
            </a:r>
            <a:endParaRPr lang="fr-FR" sz="1100" dirty="0">
              <a:solidFill>
                <a:srgbClr val="979C9C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477000" y="6477000"/>
            <a:ext cx="22098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59DCCB4B-2D67-A741-867F-487FCB2F64B3}" type="slidenum">
              <a:rPr lang="fr-FR" sz="1200">
                <a:solidFill>
                  <a:srgbClr val="979C9C"/>
                </a:solidFill>
                <a:latin typeface="Verdana" charset="0"/>
                <a:cs typeface="DejaVu Sans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endParaRPr lang="fr-FR" sz="1200">
              <a:solidFill>
                <a:srgbClr val="979C9C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5922963"/>
            <a:ext cx="1270000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163" y="5881688"/>
            <a:ext cx="528637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663" y="1393825"/>
            <a:ext cx="2867025" cy="194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4625"/>
            <a:ext cx="8216900" cy="133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16900" cy="396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96838"/>
            <a:ext cx="9144000" cy="1055687"/>
          </a:xfrm>
          <a:prstGeom prst="rect">
            <a:avLst/>
          </a:prstGeom>
          <a:solidFill>
            <a:srgbClr val="1D71B8"/>
          </a:solidFill>
          <a:ln>
            <a:noFill/>
          </a:ln>
          <a:effectLst>
            <a:outerShdw blurRad="63500" dist="23040" dir="5400000" algn="ctr" rotWithShape="0">
              <a:srgbClr val="80808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57200" y="6477000"/>
            <a:ext cx="22082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100" dirty="0" smtClean="0">
                <a:solidFill>
                  <a:srgbClr val="979C9C"/>
                </a:solidFill>
                <a:latin typeface="Verdana" charset="0"/>
                <a:cs typeface="DejaVu Sans" charset="0"/>
              </a:rPr>
              <a:t>12</a:t>
            </a:r>
            <a:r>
              <a:rPr lang="fr-FR" sz="1100" baseline="0" dirty="0" smtClean="0">
                <a:solidFill>
                  <a:srgbClr val="979C9C"/>
                </a:solidFill>
                <a:latin typeface="Verdana" charset="0"/>
                <a:cs typeface="DejaVu Sans" charset="0"/>
              </a:rPr>
              <a:t> et </a:t>
            </a:r>
            <a:r>
              <a:rPr lang="fr-FR" sz="1100" dirty="0" smtClean="0">
                <a:solidFill>
                  <a:srgbClr val="979C9C"/>
                </a:solidFill>
                <a:latin typeface="Verdana" charset="0"/>
                <a:cs typeface="DejaVu Sans" charset="0"/>
              </a:rPr>
              <a:t>13</a:t>
            </a:r>
            <a:r>
              <a:rPr lang="fr-FR" sz="1100" baseline="0" dirty="0" smtClean="0">
                <a:solidFill>
                  <a:srgbClr val="979C9C"/>
                </a:solidFill>
                <a:latin typeface="Verdana" charset="0"/>
                <a:cs typeface="DejaVu Sans" charset="0"/>
              </a:rPr>
              <a:t> oct. </a:t>
            </a:r>
            <a:r>
              <a:rPr lang="fr-FR" sz="1100" dirty="0" smtClean="0">
                <a:solidFill>
                  <a:srgbClr val="979C9C"/>
                </a:solidFill>
                <a:latin typeface="Verdana" charset="0"/>
                <a:cs typeface="DejaVu Sans" charset="0"/>
              </a:rPr>
              <a:t>2015</a:t>
            </a:r>
            <a:endParaRPr lang="fr-FR" sz="1100" dirty="0">
              <a:solidFill>
                <a:srgbClr val="979C9C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471863" y="6477000"/>
            <a:ext cx="2208212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100" dirty="0" smtClean="0">
                <a:solidFill>
                  <a:srgbClr val="979C9C"/>
                </a:solidFill>
                <a:latin typeface="Verdana" charset="0"/>
                <a:cs typeface="DejaVu Sans" charset="0"/>
              </a:rPr>
              <a:t>Workshop </a:t>
            </a:r>
            <a:r>
              <a:rPr lang="fr-FR" sz="1100" dirty="0" err="1" smtClean="0">
                <a:solidFill>
                  <a:srgbClr val="979C9C"/>
                </a:solidFill>
                <a:latin typeface="Verdana" charset="0"/>
                <a:cs typeface="DejaVu Sans" charset="0"/>
              </a:rPr>
              <a:t>Agimus-ng</a:t>
            </a:r>
            <a:endParaRPr lang="fr-FR" sz="1100" dirty="0">
              <a:solidFill>
                <a:srgbClr val="979C9C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477000" y="6477000"/>
            <a:ext cx="22098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E38F2FAF-7A48-4C4E-AD40-C6642CB9136E}" type="slidenum">
              <a:rPr lang="fr-FR" sz="1200">
                <a:solidFill>
                  <a:srgbClr val="979C9C"/>
                </a:solidFill>
                <a:latin typeface="Verdana" charset="0"/>
                <a:cs typeface="DejaVu Sans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endParaRPr lang="fr-FR" sz="1200">
              <a:solidFill>
                <a:srgbClr val="979C9C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5922963"/>
            <a:ext cx="1270000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163" y="5881688"/>
            <a:ext cx="528637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7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4625"/>
            <a:ext cx="8216900" cy="133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16900" cy="396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96838"/>
            <a:ext cx="9144000" cy="1055687"/>
          </a:xfrm>
          <a:prstGeom prst="rect">
            <a:avLst/>
          </a:prstGeom>
          <a:solidFill>
            <a:srgbClr val="1D71B8"/>
          </a:solidFill>
          <a:ln>
            <a:noFill/>
          </a:ln>
          <a:effectLst>
            <a:outerShdw blurRad="63500" dist="23040" dir="5400000" algn="ctr" rotWithShape="0">
              <a:srgbClr val="80808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57200" y="6477000"/>
            <a:ext cx="22082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100" dirty="0" smtClean="0">
                <a:solidFill>
                  <a:srgbClr val="979C9C"/>
                </a:solidFill>
                <a:latin typeface="Verdana" charset="0"/>
                <a:cs typeface="DejaVu Sans" charset="0"/>
              </a:rPr>
              <a:t>12 et 13 oct. 2015</a:t>
            </a:r>
            <a:endParaRPr lang="fr-FR" sz="1100" dirty="0">
              <a:solidFill>
                <a:srgbClr val="979C9C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471863" y="6477000"/>
            <a:ext cx="2208212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100" dirty="0" smtClean="0">
                <a:solidFill>
                  <a:srgbClr val="979C9C"/>
                </a:solidFill>
                <a:latin typeface="Verdana" charset="0"/>
                <a:cs typeface="DejaVu Sans" charset="0"/>
              </a:rPr>
              <a:t>Workshop</a:t>
            </a:r>
            <a:r>
              <a:rPr lang="fr-FR" sz="1100" baseline="0" dirty="0" smtClean="0">
                <a:solidFill>
                  <a:srgbClr val="979C9C"/>
                </a:solidFill>
                <a:latin typeface="Verdana" charset="0"/>
                <a:cs typeface="DejaVu Sans" charset="0"/>
              </a:rPr>
              <a:t> </a:t>
            </a:r>
            <a:r>
              <a:rPr lang="fr-FR" sz="1100" baseline="0" dirty="0" err="1" smtClean="0">
                <a:solidFill>
                  <a:srgbClr val="979C9C"/>
                </a:solidFill>
                <a:latin typeface="Verdana" charset="0"/>
                <a:cs typeface="DejaVu Sans" charset="0"/>
              </a:rPr>
              <a:t>Agimus-ng</a:t>
            </a:r>
            <a:endParaRPr lang="fr-FR" sz="1100" dirty="0">
              <a:solidFill>
                <a:srgbClr val="979C9C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477000" y="6477000"/>
            <a:ext cx="22098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E237BFBF-50E4-064B-A1C8-C4C15EA7BFB4}" type="slidenum">
              <a:rPr lang="fr-FR" sz="1200">
                <a:solidFill>
                  <a:srgbClr val="979C9C"/>
                </a:solidFill>
                <a:latin typeface="Verdana" charset="0"/>
                <a:cs typeface="DejaVu Sans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endParaRPr lang="fr-FR" sz="1200">
              <a:solidFill>
                <a:srgbClr val="979C9C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5922963"/>
            <a:ext cx="1270000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163" y="5881688"/>
            <a:ext cx="528637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4625"/>
            <a:ext cx="8216900" cy="133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16900" cy="396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96838"/>
            <a:ext cx="9144000" cy="1055687"/>
          </a:xfrm>
          <a:prstGeom prst="rect">
            <a:avLst/>
          </a:prstGeom>
          <a:solidFill>
            <a:srgbClr val="1D71B8"/>
          </a:solidFill>
          <a:ln>
            <a:noFill/>
          </a:ln>
          <a:effectLst>
            <a:outerShdw blurRad="63500" dist="23040" dir="5400000" algn="ctr" rotWithShape="0">
              <a:srgbClr val="80808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57200" y="6477000"/>
            <a:ext cx="22082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100">
                <a:solidFill>
                  <a:srgbClr val="979C9C"/>
                </a:solidFill>
                <a:latin typeface="Verdana" charset="0"/>
                <a:cs typeface="DejaVu Sans" charset="0"/>
              </a:rPr>
              <a:t>23.09.2015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471863" y="6477000"/>
            <a:ext cx="2208212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100">
                <a:solidFill>
                  <a:srgbClr val="979C9C"/>
                </a:solidFill>
                <a:latin typeface="Verdana" charset="0"/>
                <a:cs typeface="DejaVu Sans" charset="0"/>
              </a:rPr>
              <a:t>ESUP-Days #20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6477000" y="6477000"/>
            <a:ext cx="22098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C1BCE9AB-3F22-B34D-A433-ACEE39A269E7}" type="slidenum">
              <a:rPr lang="fr-FR" sz="1200">
                <a:solidFill>
                  <a:srgbClr val="979C9C"/>
                </a:solidFill>
                <a:latin typeface="Verdana" charset="0"/>
                <a:cs typeface="DejaVu Sans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endParaRPr lang="fr-FR" sz="1200">
              <a:solidFill>
                <a:srgbClr val="979C9C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5922963"/>
            <a:ext cx="1270000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163" y="5881688"/>
            <a:ext cx="528637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-1384300"/>
            <a:ext cx="352266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2460625"/>
            <a:ext cx="9144000" cy="3690938"/>
          </a:xfrm>
          <a:prstGeom prst="rect">
            <a:avLst/>
          </a:prstGeom>
          <a:solidFill>
            <a:srgbClr val="1D71B8"/>
          </a:solidFill>
          <a:ln>
            <a:noFill/>
          </a:ln>
          <a:effectLst>
            <a:outerShdw blurRad="63500" dist="23040" dir="5400000" algn="ctr" rotWithShape="0">
              <a:srgbClr val="80808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6477000" y="6477000"/>
            <a:ext cx="22098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0799250B-F96C-BA47-B801-41BBA1ED6162}" type="slidenum">
              <a:rPr lang="fr-FR" sz="1200">
                <a:solidFill>
                  <a:srgbClr val="979C9C"/>
                </a:solidFill>
                <a:latin typeface="Verdana" charset="0"/>
                <a:cs typeface="DejaVu Sans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endParaRPr lang="fr-FR" sz="1200">
              <a:solidFill>
                <a:srgbClr val="979C9C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363" y="6219825"/>
            <a:ext cx="557212" cy="62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132" name="Oval 12"/>
          <p:cNvSpPr>
            <a:spLocks noChangeArrowheads="1"/>
          </p:cNvSpPr>
          <p:nvPr/>
        </p:nvSpPr>
        <p:spPr bwMode="auto">
          <a:xfrm>
            <a:off x="6959600" y="-2184400"/>
            <a:ext cx="4367213" cy="4367213"/>
          </a:xfrm>
          <a:prstGeom prst="ellipse">
            <a:avLst/>
          </a:prstGeom>
          <a:solidFill>
            <a:srgbClr val="E30F47"/>
          </a:solidFill>
          <a:ln w="9360" cap="sq">
            <a:solidFill>
              <a:srgbClr val="DD0077"/>
            </a:solidFill>
            <a:miter lim="800000"/>
            <a:headEnd/>
            <a:tailEnd/>
          </a:ln>
          <a:effectLst>
            <a:outerShdw blurRad="63500" dist="23040" dir="5400000" algn="ctr" rotWithShape="0">
              <a:srgbClr val="808080">
                <a:alpha val="35036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6875463" y="177800"/>
            <a:ext cx="2268537" cy="182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400" b="1">
                <a:solidFill>
                  <a:srgbClr val="FFFFFF"/>
                </a:solidFill>
                <a:latin typeface="Verdana" charset="0"/>
                <a:cs typeface="DejaVu Sans" charset="0"/>
              </a:rPr>
              <a:t>ESUP-Days</a:t>
            </a:r>
          </a:p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000" b="1">
                <a:solidFill>
                  <a:srgbClr val="FFFFFF"/>
                </a:solidFill>
                <a:latin typeface="Verdana" charset="0"/>
                <a:cs typeface="DejaVu Sans" charset="0"/>
              </a:rPr>
              <a:t>#</a:t>
            </a:r>
            <a:r>
              <a:rPr lang="fr-FR" sz="2400" b="1">
                <a:solidFill>
                  <a:srgbClr val="FFFFFF"/>
                </a:solidFill>
                <a:latin typeface="Verdana" charset="0"/>
                <a:cs typeface="DejaVu Sans" charset="0"/>
              </a:rPr>
              <a:t>20</a:t>
            </a:r>
          </a:p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>
              <a:solidFill>
                <a:srgbClr val="000000"/>
              </a:solidFill>
              <a:cs typeface="DejaVu Sans" charset="0"/>
            </a:endParaRPr>
          </a:p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i="1">
                <a:solidFill>
                  <a:srgbClr val="FFFFFF"/>
                </a:solidFill>
                <a:latin typeface="Verdana" charset="0"/>
                <a:cs typeface="DejaVu Sans" charset="0"/>
              </a:rPr>
              <a:t>23.09.2015</a:t>
            </a:r>
          </a:p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i="1">
                <a:solidFill>
                  <a:srgbClr val="FFFFFF"/>
                </a:solidFill>
                <a:latin typeface="Verdana" charset="0"/>
                <a:cs typeface="DejaVu Sans" charset="0"/>
              </a:rPr>
              <a:t>Paris</a:t>
            </a:r>
          </a:p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1600" i="1">
              <a:solidFill>
                <a:srgbClr val="FFFFFF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588" y="820738"/>
            <a:ext cx="2849562" cy="1217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457200" y="6477000"/>
            <a:ext cx="22082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100">
                <a:solidFill>
                  <a:srgbClr val="979C9C"/>
                </a:solidFill>
                <a:latin typeface="Verdana" charset="0"/>
                <a:cs typeface="DejaVu Sans" charset="0"/>
              </a:rPr>
              <a:t>23.09.2015</a:t>
            </a:r>
          </a:p>
        </p:txBody>
      </p:sp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25" y="1604963"/>
            <a:ext cx="4984750" cy="397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25" y="1604963"/>
            <a:ext cx="4984750" cy="397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138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4625"/>
            <a:ext cx="8216900" cy="133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16900" cy="396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96838"/>
            <a:ext cx="9144000" cy="1055687"/>
          </a:xfrm>
          <a:prstGeom prst="rect">
            <a:avLst/>
          </a:prstGeom>
          <a:solidFill>
            <a:srgbClr val="1D71B8"/>
          </a:solidFill>
          <a:ln>
            <a:noFill/>
          </a:ln>
          <a:effectLst>
            <a:outerShdw blurRad="63500" dist="23040" dir="5400000" algn="ctr" rotWithShape="0">
              <a:srgbClr val="80808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57200" y="6477000"/>
            <a:ext cx="22082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100">
                <a:solidFill>
                  <a:srgbClr val="979C9C"/>
                </a:solidFill>
                <a:latin typeface="Verdana" charset="0"/>
                <a:cs typeface="DejaVu Sans" charset="0"/>
              </a:rPr>
              <a:t>23.09.2015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471863" y="6477000"/>
            <a:ext cx="2208212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100">
                <a:solidFill>
                  <a:srgbClr val="979C9C"/>
                </a:solidFill>
                <a:latin typeface="Verdana" charset="0"/>
                <a:cs typeface="DejaVu Sans" charset="0"/>
              </a:rPr>
              <a:t>ESUP-Days #20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6477000" y="6477000"/>
            <a:ext cx="22098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5B130323-C09E-704E-B0C7-7C98A292FA81}" type="slidenum">
              <a:rPr lang="fr-FR" sz="1200">
                <a:solidFill>
                  <a:srgbClr val="979C9C"/>
                </a:solidFill>
                <a:latin typeface="Verdana" charset="0"/>
                <a:cs typeface="DejaVu Sans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endParaRPr lang="fr-FR" sz="1200">
              <a:solidFill>
                <a:srgbClr val="979C9C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5922963"/>
            <a:ext cx="1270000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163" y="5881688"/>
            <a:ext cx="528637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663" y="1393825"/>
            <a:ext cx="2867025" cy="194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25" y="1604963"/>
            <a:ext cx="4984750" cy="397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25" y="1604963"/>
            <a:ext cx="4984750" cy="397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15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4625"/>
            <a:ext cx="8216900" cy="133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16900" cy="396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96838"/>
            <a:ext cx="9144000" cy="1055687"/>
          </a:xfrm>
          <a:prstGeom prst="rect">
            <a:avLst/>
          </a:prstGeom>
          <a:solidFill>
            <a:srgbClr val="1D71B8"/>
          </a:solidFill>
          <a:ln>
            <a:noFill/>
          </a:ln>
          <a:effectLst>
            <a:outerShdw blurRad="63500" dist="23040" dir="5400000" algn="ctr" rotWithShape="0">
              <a:srgbClr val="80808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457200" y="6477000"/>
            <a:ext cx="22082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100">
                <a:solidFill>
                  <a:srgbClr val="979C9C"/>
                </a:solidFill>
                <a:latin typeface="Verdana" charset="0"/>
                <a:cs typeface="DejaVu Sans" charset="0"/>
              </a:rPr>
              <a:t>23.09.2015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471863" y="6477000"/>
            <a:ext cx="2208212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100">
                <a:solidFill>
                  <a:srgbClr val="979C9C"/>
                </a:solidFill>
                <a:latin typeface="Verdana" charset="0"/>
                <a:cs typeface="DejaVu Sans" charset="0"/>
              </a:rPr>
              <a:t>ESUP-Days #20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477000" y="6477000"/>
            <a:ext cx="22098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087A5DE7-C9E6-D041-B9BF-1CB0A58FD412}" type="slidenum">
              <a:rPr lang="fr-FR" sz="1200">
                <a:solidFill>
                  <a:srgbClr val="979C9C"/>
                </a:solidFill>
                <a:latin typeface="Verdana" charset="0"/>
                <a:cs typeface="DejaVu Sans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endParaRPr lang="fr-FR" sz="1200">
              <a:solidFill>
                <a:srgbClr val="979C9C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5922963"/>
            <a:ext cx="1270000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163" y="5881688"/>
            <a:ext cx="528637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25" y="1604963"/>
            <a:ext cx="4984750" cy="397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25" y="1604963"/>
            <a:ext cx="4984750" cy="397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17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4625"/>
            <a:ext cx="8216900" cy="133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16900" cy="396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96838"/>
            <a:ext cx="9144000" cy="1055687"/>
          </a:xfrm>
          <a:prstGeom prst="rect">
            <a:avLst/>
          </a:prstGeom>
          <a:solidFill>
            <a:srgbClr val="1D71B8"/>
          </a:solidFill>
          <a:ln>
            <a:noFill/>
          </a:ln>
          <a:effectLst>
            <a:outerShdw blurRad="63500" dist="23040" dir="5400000" algn="ctr" rotWithShape="0">
              <a:srgbClr val="80808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457200" y="6477000"/>
            <a:ext cx="22082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100">
                <a:solidFill>
                  <a:srgbClr val="979C9C"/>
                </a:solidFill>
                <a:latin typeface="Verdana" charset="0"/>
                <a:cs typeface="DejaVu Sans" charset="0"/>
              </a:rPr>
              <a:t>23.09.2015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471863" y="6477000"/>
            <a:ext cx="2208212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100">
                <a:solidFill>
                  <a:srgbClr val="979C9C"/>
                </a:solidFill>
                <a:latin typeface="Verdana" charset="0"/>
                <a:cs typeface="DejaVu Sans" charset="0"/>
              </a:rPr>
              <a:t>ESUP-Days #20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6477000" y="6477000"/>
            <a:ext cx="22098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0229C90A-7DB2-2948-A95A-8DBA76347288}" type="slidenum">
              <a:rPr lang="fr-FR" sz="1200">
                <a:solidFill>
                  <a:srgbClr val="979C9C"/>
                </a:solidFill>
                <a:latin typeface="Verdana" charset="0"/>
                <a:cs typeface="DejaVu Sans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endParaRPr lang="fr-FR" sz="1200">
              <a:solidFill>
                <a:srgbClr val="979C9C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5922963"/>
            <a:ext cx="1270000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163" y="5881688"/>
            <a:ext cx="528637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25" y="1604963"/>
            <a:ext cx="4984750" cy="397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25" y="1604963"/>
            <a:ext cx="4984750" cy="397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20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4625"/>
            <a:ext cx="8216900" cy="133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16900" cy="396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96838"/>
            <a:ext cx="9144000" cy="1055687"/>
          </a:xfrm>
          <a:prstGeom prst="rect">
            <a:avLst/>
          </a:prstGeom>
          <a:solidFill>
            <a:srgbClr val="1D71B8"/>
          </a:solidFill>
          <a:ln>
            <a:noFill/>
          </a:ln>
          <a:effectLst>
            <a:outerShdw blurRad="63500" dist="23040" dir="5400000" algn="ctr" rotWithShape="0">
              <a:srgbClr val="80808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457200" y="6477000"/>
            <a:ext cx="22082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100">
                <a:solidFill>
                  <a:srgbClr val="979C9C"/>
                </a:solidFill>
                <a:latin typeface="Verdana" charset="0"/>
                <a:cs typeface="DejaVu Sans" charset="0"/>
              </a:rPr>
              <a:t>23.09.2015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471863" y="6477000"/>
            <a:ext cx="2208212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100">
                <a:solidFill>
                  <a:srgbClr val="979C9C"/>
                </a:solidFill>
                <a:latin typeface="Verdana" charset="0"/>
                <a:cs typeface="DejaVu Sans" charset="0"/>
              </a:rPr>
              <a:t>ESUP-Days #20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6477000" y="6477000"/>
            <a:ext cx="22098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E68BD3A7-3327-2A47-B243-F73D721ADBB4}" type="slidenum">
              <a:rPr lang="fr-FR" sz="1200">
                <a:solidFill>
                  <a:srgbClr val="979C9C"/>
                </a:solidFill>
                <a:latin typeface="Verdana" charset="0"/>
                <a:cs typeface="DejaVu Sans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endParaRPr lang="fr-FR" sz="1200">
              <a:solidFill>
                <a:srgbClr val="979C9C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5922963"/>
            <a:ext cx="1270000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163" y="5881688"/>
            <a:ext cx="528637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663" y="1393825"/>
            <a:ext cx="2867025" cy="194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2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4625"/>
            <a:ext cx="8216900" cy="133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16900" cy="396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1F497D"/>
          </a:solidFill>
          <a:latin typeface="Arial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s://www.esup-portail.org/wiki/x/BoC0GQ" TargetMode="External"/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lastic.co/guide/en/logstash/current/plugins-filters-grok.html" TargetMode="External"/><Relationship Id="rId4" Type="http://schemas.openxmlformats.org/officeDocument/2006/relationships/hyperlink" Target="http://grokdebug.herokuapp.com/" TargetMode="External"/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s://www.esup-portail.org/wiki/x/BIC0GQ" TargetMode="External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8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s://www.esup-portail.org/wiki/pages/viewpage.action?pageId=439255076%23ESUP-Daysn%C2%B019&amp;ApereoEurope-15:15-15:35TechnoExpress:Introduction%C3%A0ElasticSearch%5BFR%5D" TargetMode="External"/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1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s://www.esup-portail.org/wiki/display/AGIMUSNG/1+-+Modification+du+serveur+CAS" TargetMode="External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1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1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1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1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1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1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1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s://www.esup-portail.org/wiki/display/AGIMUSNG/2+-+Visualisation+des+indicateurs+avec+Kibana" TargetMode="External"/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s://github.com/EsupPortail/cas-toolbox-new" TargetMode="External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63.xml"/><Relationship Id="rId3" Type="http://schemas.openxmlformats.org/officeDocument/2006/relationships/hyperlink" Target="https://github.com/EsupPortail/agimus-ng/tree/master/kibana%23import-des-visualisations" TargetMode="Externa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hyperlink" Target="https://github.com/EsupPortail/agimus-ng/tree/master/experimentation/front-agimus-ng" TargetMode="External"/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1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1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685800" y="2754313"/>
            <a:ext cx="8026400" cy="167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3600" b="1">
                <a:solidFill>
                  <a:srgbClr val="FFFFFF"/>
                </a:solidFill>
                <a:latin typeface="Verdana" charset="0"/>
                <a:cs typeface="DejaVu Sans" charset="0"/>
              </a:rPr>
              <a:t>Agimus-NG : Workshop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3600" b="1">
              <a:solidFill>
                <a:srgbClr val="FFFFFF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154113" y="4525963"/>
            <a:ext cx="2513012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b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400">
                <a:solidFill>
                  <a:srgbClr val="B7C7D4"/>
                </a:solidFill>
                <a:latin typeface="Verdana" charset="0"/>
                <a:cs typeface="DejaVu Sans" charset="0"/>
              </a:rPr>
              <a:t>Julien Marchal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400">
                <a:solidFill>
                  <a:srgbClr val="B7C7D4"/>
                </a:solidFill>
                <a:latin typeface="Verdana" charset="0"/>
                <a:cs typeface="DejaVu Sans" charset="0"/>
              </a:rPr>
              <a:t>Guillaume Colson</a:t>
            </a:r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1243013" y="5194300"/>
            <a:ext cx="1698625" cy="506413"/>
          </a:xfrm>
          <a:prstGeom prst="roundRect">
            <a:avLst>
              <a:gd name="adj" fmla="val 13532"/>
            </a:avLst>
          </a:prstGeom>
          <a:solidFill>
            <a:srgbClr val="FFFFFF"/>
          </a:solidFill>
          <a:ln>
            <a:noFill/>
          </a:ln>
          <a:effectLst>
            <a:outerShdw blurRad="63500" dist="23040" dir="5400000" algn="ctr" rotWithShape="0">
              <a:srgbClr val="80808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DejaVu Sans" charset="0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13" y="5194300"/>
            <a:ext cx="16621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6280150" y="4525963"/>
            <a:ext cx="2513013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b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400">
                <a:solidFill>
                  <a:srgbClr val="B7C7D4"/>
                </a:solidFill>
                <a:latin typeface="Verdana" charset="0"/>
                <a:cs typeface="DejaVu Sans" charset="0"/>
              </a:rPr>
              <a:t>Nicolas CAN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400">
                <a:solidFill>
                  <a:srgbClr val="B7C7D4"/>
                </a:solidFill>
                <a:latin typeface="Verdana" charset="0"/>
                <a:cs typeface="DejaVu Sans" charset="0"/>
              </a:rPr>
              <a:t>Ines Wallon</a:t>
            </a:r>
          </a:p>
        </p:txBody>
      </p:sp>
      <p:pic>
        <p:nvPicPr>
          <p:cNvPr id="3" name="Image 2" descr="UL1-WEB-201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5013176"/>
            <a:ext cx="1728192" cy="83417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>
                <a:solidFill>
                  <a:srgbClr val="E30F47"/>
                </a:solidFill>
                <a:latin typeface="Verdana" charset="0"/>
                <a:cs typeface="DejaVu Sans" charset="0"/>
              </a:rPr>
              <a:t>Modification du serveur CAS</a:t>
            </a: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>
                <a:solidFill>
                  <a:srgbClr val="E30F47"/>
                </a:solidFill>
                <a:latin typeface="Verdana" charset="0"/>
                <a:cs typeface="DejaVu Sans" charset="0"/>
              </a:rPr>
              <a:t>Enrichissement des logs avec vos données avec logstash</a:t>
            </a: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>
                <a:solidFill>
                  <a:srgbClr val="E30F47"/>
                </a:solidFill>
                <a:latin typeface="Verdana" charset="0"/>
                <a:cs typeface="DejaVu Sans" charset="0"/>
              </a:rPr>
              <a:t>Stockage dans elasticsearch</a:t>
            </a: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>
                <a:solidFill>
                  <a:srgbClr val="E30F47"/>
                </a:solidFill>
                <a:latin typeface="Verdana" charset="0"/>
                <a:cs typeface="DejaVu Sans" charset="0"/>
              </a:rPr>
              <a:t>Agrégation et affichage dans kibana</a:t>
            </a: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>
                <a:solidFill>
                  <a:srgbClr val="000000"/>
                </a:solidFill>
                <a:latin typeface="Verdana" charset="0"/>
                <a:cs typeface="DejaVu Sans" charset="0"/>
              </a:rPr>
              <a:t>Basé sur les agrégations elasticsearch</a:t>
            </a: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>
                <a:solidFill>
                  <a:srgbClr val="000000"/>
                </a:solidFill>
                <a:latin typeface="Verdana" charset="0"/>
                <a:cs typeface="DejaVu Sans" charset="0"/>
              </a:rPr>
              <a:t>Modifier ou créer les graphiques à partir de vos index</a:t>
            </a:r>
          </a:p>
          <a:p>
            <a:pPr marL="323850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>
              <a:solidFill>
                <a:srgbClr val="000000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23850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3" name="Image 2" descr="Capture d’écran 2015-10-10 à 10.15.1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208187"/>
            <a:ext cx="7272808" cy="5645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46249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22313" y="3605213"/>
            <a:ext cx="7770812" cy="2016125"/>
          </a:xfrm>
          <a:prstGeom prst="rect">
            <a:avLst/>
          </a:prstGeom>
          <a:solidFill>
            <a:srgbClr val="E30F47"/>
          </a:solidFill>
          <a:ln w="101520" cap="sq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3600" b="1">
                <a:solidFill>
                  <a:srgbClr val="FFFFFF"/>
                </a:solidFill>
                <a:latin typeface="Verdana" charset="0"/>
                <a:cs typeface="DejaVu Sans" charset="0"/>
              </a:rPr>
              <a:t>Installations des briques nécessaires</a:t>
            </a: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77788"/>
            <a:ext cx="9144000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Installation des briques nécessaires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Installation des briques nécessaires</a:t>
            </a: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Installation spécifique à la machine virtuelle</a:t>
            </a: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Attributs LDAP disponibles :</a:t>
            </a:r>
          </a:p>
          <a:p>
            <a:pPr marL="1230313" lvl="2" indent="-315913">
              <a:lnSpc>
                <a:spcPct val="150000"/>
              </a:lnSpc>
              <a:buFont typeface="Symbol" charset="0"/>
              <a:buChar char="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600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eduPersonPrimaryAffiliation</a:t>
            </a:r>
            <a:endParaRPr lang="fr-FR" sz="16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1230313" lvl="2" indent="-315913">
              <a:lnSpc>
                <a:spcPct val="150000"/>
              </a:lnSpc>
              <a:buFont typeface="Symbol" charset="0"/>
              <a:buChar char="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600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supannAffectation</a:t>
            </a:r>
            <a:endParaRPr lang="fr-FR" sz="16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1230313" lvl="2" indent="-315913">
              <a:lnSpc>
                <a:spcPct val="150000"/>
              </a:lnSpc>
              <a:buFont typeface="Symbol" charset="0"/>
              <a:buChar char="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600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supannOrganisme</a:t>
            </a:r>
            <a:endParaRPr lang="fr-FR" sz="16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Documentation en ligne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 :	</a:t>
            </a:r>
            <a:b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</a:b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  <a:hlinkClick r:id="rId4"/>
              </a:rPr>
              <a:t>https://www.esup-portail.org/wiki/x/</a:t>
            </a: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  <a:hlinkClick r:id="rId4"/>
              </a:rPr>
              <a:t>BoC0GQ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520" y="1916832"/>
            <a:ext cx="86409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251520" y="2834933"/>
            <a:ext cx="864096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sz="1400" dirty="0" smtClean="0"/>
          </a:p>
          <a:p>
            <a:endParaRPr lang="fr-FR" sz="1400" dirty="0"/>
          </a:p>
          <a:p>
            <a:endParaRPr lang="fr-FR" sz="1400" dirty="0" smtClean="0"/>
          </a:p>
          <a:p>
            <a:endParaRPr lang="fr-FR" sz="1400" dirty="0"/>
          </a:p>
        </p:txBody>
      </p:sp>
      <p:sp>
        <p:nvSpPr>
          <p:cNvPr id="7" name="ZoneTexte 6"/>
          <p:cNvSpPr txBox="1"/>
          <p:nvPr/>
        </p:nvSpPr>
        <p:spPr>
          <a:xfrm>
            <a:off x="251520" y="4294837"/>
            <a:ext cx="86409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Installation des briques nécessaires</a:t>
            </a: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Installations 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des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rpm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Agimus-ng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 </a:t>
            </a:r>
            <a:endParaRPr lang="fr-FR" sz="1400" dirty="0" smtClean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Menlo Regular"/>
                <a:cs typeface="Menlo Regular"/>
              </a:rPr>
              <a:t>[</a:t>
            </a:r>
            <a:r>
              <a:rPr lang="fr-FR" sz="2000" dirty="0" err="1">
                <a:solidFill>
                  <a:schemeClr val="tx1"/>
                </a:solidFill>
                <a:latin typeface="Menlo Regular"/>
                <a:cs typeface="Menlo Regular"/>
              </a:rPr>
              <a:t>agimus@agimus</a:t>
            </a:r>
            <a:r>
              <a:rPr lang="fr-FR" sz="2000" dirty="0">
                <a:solidFill>
                  <a:schemeClr val="tx1"/>
                </a:solidFill>
                <a:latin typeface="Menlo Regular"/>
                <a:cs typeface="Menlo Regular"/>
              </a:rPr>
              <a:t> ~]$ </a:t>
            </a:r>
            <a:r>
              <a:rPr lang="fr-FR" sz="2000" dirty="0" err="1">
                <a:solidFill>
                  <a:schemeClr val="tx1"/>
                </a:solidFill>
                <a:latin typeface="Menlo Regular"/>
                <a:cs typeface="Menlo Regular"/>
              </a:rPr>
              <a:t>sudo</a:t>
            </a:r>
            <a:r>
              <a:rPr lang="fr-FR" sz="2000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fr-FR" sz="2000" dirty="0" err="1">
                <a:solidFill>
                  <a:schemeClr val="tx1"/>
                </a:solidFill>
                <a:latin typeface="Menlo Regular"/>
                <a:cs typeface="Menlo Regular"/>
              </a:rPr>
              <a:t>yum</a:t>
            </a:r>
            <a:r>
              <a:rPr lang="fr-FR" sz="2000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fr-FR" sz="2000" dirty="0" err="1">
                <a:solidFill>
                  <a:schemeClr val="tx1"/>
                </a:solidFill>
                <a:latin typeface="Menlo Regular"/>
                <a:cs typeface="Menlo Regular"/>
              </a:rPr>
              <a:t>install</a:t>
            </a:r>
            <a:r>
              <a:rPr lang="fr-FR" sz="2000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fr-FR" sz="2000" dirty="0" err="1">
                <a:solidFill>
                  <a:schemeClr val="tx1"/>
                </a:solidFill>
                <a:latin typeface="Menlo Regular"/>
                <a:cs typeface="Menlo Regular"/>
              </a:rPr>
              <a:t>agimus-ng-demo</a:t>
            </a:r>
            <a:r>
              <a:rPr lang="fr-FR" sz="2000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Lancement des </a:t>
            </a: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services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[</a:t>
            </a:r>
            <a:r>
              <a:rPr lang="fr-FR" sz="2000" dirty="0" err="1">
                <a:solidFill>
                  <a:srgbClr val="000000"/>
                </a:solidFill>
                <a:latin typeface="Menlo Regular"/>
                <a:cs typeface="Menlo Regular"/>
              </a:rPr>
              <a:t>agimus@agimus</a:t>
            </a:r>
            <a:r>
              <a:rPr lang="fr-FR" sz="2000" dirty="0">
                <a:solidFill>
                  <a:srgbClr val="000000"/>
                </a:solidFill>
                <a:latin typeface="Menlo Regular"/>
                <a:cs typeface="Menlo Regular"/>
              </a:rPr>
              <a:t> ~]$ </a:t>
            </a:r>
            <a:r>
              <a:rPr lang="fr-FR" sz="2000" dirty="0" err="1">
                <a:solidFill>
                  <a:srgbClr val="000000"/>
                </a:solidFill>
                <a:latin typeface="Menlo Regular"/>
                <a:cs typeface="Menlo Regular"/>
              </a:rPr>
              <a:t>sudo</a:t>
            </a:r>
            <a:r>
              <a:rPr lang="fr-FR" sz="2000" dirty="0">
                <a:solidFill>
                  <a:srgbClr val="000000"/>
                </a:solidFill>
                <a:latin typeface="Menlo Regular"/>
                <a:cs typeface="Menlo Regular"/>
              </a:rPr>
              <a:t> service </a:t>
            </a:r>
            <a:r>
              <a:rPr lang="fr-FR" sz="2000" dirty="0" err="1">
                <a:solidFill>
                  <a:srgbClr val="000000"/>
                </a:solidFill>
                <a:latin typeface="Menlo Regular"/>
                <a:cs typeface="Menlo Regular"/>
              </a:rPr>
              <a:t>slapd</a:t>
            </a:r>
            <a:r>
              <a:rPr lang="fr-FR" sz="2000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fr-FR" sz="2000" dirty="0" err="1" smtClean="0">
                <a:solidFill>
                  <a:srgbClr val="000000"/>
                </a:solidFill>
                <a:latin typeface="Menlo Regular"/>
                <a:cs typeface="Menlo Regular"/>
              </a:rPr>
              <a:t>start</a:t>
            </a:r>
            <a:endParaRPr lang="fr-FR" sz="2000" dirty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[</a:t>
            </a:r>
            <a:r>
              <a:rPr lang="fr-FR" sz="2000" dirty="0" err="1">
                <a:solidFill>
                  <a:srgbClr val="000000"/>
                </a:solidFill>
                <a:latin typeface="Menlo Regular"/>
                <a:cs typeface="Menlo Regular"/>
              </a:rPr>
              <a:t>agimus@agimus</a:t>
            </a:r>
            <a:r>
              <a:rPr lang="fr-FR" sz="2000" dirty="0">
                <a:solidFill>
                  <a:srgbClr val="000000"/>
                </a:solidFill>
                <a:latin typeface="Menlo Regular"/>
                <a:cs typeface="Menlo Regular"/>
              </a:rPr>
              <a:t> ~]$ </a:t>
            </a:r>
            <a:r>
              <a:rPr lang="fr-FR" sz="2000" dirty="0" err="1">
                <a:solidFill>
                  <a:srgbClr val="000000"/>
                </a:solidFill>
                <a:latin typeface="Menlo Regular"/>
                <a:cs typeface="Menlo Regular"/>
              </a:rPr>
              <a:t>sudo</a:t>
            </a:r>
            <a:r>
              <a:rPr lang="fr-FR" sz="2000" dirty="0">
                <a:solidFill>
                  <a:srgbClr val="000000"/>
                </a:solidFill>
                <a:latin typeface="Menlo Regular"/>
                <a:cs typeface="Menlo Regular"/>
              </a:rPr>
              <a:t> service </a:t>
            </a:r>
            <a:r>
              <a:rPr lang="fr-FR" sz="2000" dirty="0" err="1">
                <a:solidFill>
                  <a:srgbClr val="000000"/>
                </a:solidFill>
                <a:latin typeface="Menlo Regular"/>
                <a:cs typeface="Menlo Regular"/>
              </a:rPr>
              <a:t>elasticsearch</a:t>
            </a:r>
            <a:r>
              <a:rPr lang="fr-FR" sz="2000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Menlo Regular"/>
                <a:cs typeface="Menlo Regular"/>
              </a:rPr>
              <a:t>start</a:t>
            </a:r>
            <a:r>
              <a:rPr lang="fr-FR" sz="2000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endParaRPr lang="fr-FR" sz="2000" dirty="0" smtClean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[</a:t>
            </a:r>
            <a:r>
              <a:rPr lang="fr-FR" sz="2000" dirty="0" err="1">
                <a:solidFill>
                  <a:srgbClr val="000000"/>
                </a:solidFill>
                <a:latin typeface="Menlo Regular"/>
                <a:cs typeface="Menlo Regular"/>
              </a:rPr>
              <a:t>agimus@agimus</a:t>
            </a:r>
            <a:r>
              <a:rPr lang="fr-FR" sz="2000" dirty="0">
                <a:solidFill>
                  <a:srgbClr val="000000"/>
                </a:solidFill>
                <a:latin typeface="Menlo Regular"/>
                <a:cs typeface="Menlo Regular"/>
              </a:rPr>
              <a:t> ~]$ </a:t>
            </a:r>
            <a:r>
              <a:rPr lang="fr-FR" sz="2000" dirty="0" err="1">
                <a:solidFill>
                  <a:srgbClr val="000000"/>
                </a:solidFill>
                <a:latin typeface="Menlo Regular"/>
                <a:cs typeface="Menlo Regular"/>
              </a:rPr>
              <a:t>sudo</a:t>
            </a:r>
            <a:r>
              <a:rPr lang="fr-FR" sz="2000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fr-FR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service </a:t>
            </a:r>
            <a:r>
              <a:rPr lang="fr-FR" sz="2000" dirty="0" err="1" smtClean="0">
                <a:solidFill>
                  <a:srgbClr val="000000"/>
                </a:solidFill>
                <a:latin typeface="Menlo Regular"/>
                <a:cs typeface="Menlo Regular"/>
              </a:rPr>
              <a:t>kibana</a:t>
            </a:r>
            <a:r>
              <a:rPr lang="fr-FR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Menlo Regular"/>
                <a:cs typeface="Menlo Regular"/>
              </a:rPr>
              <a:t>start</a:t>
            </a:r>
            <a:endParaRPr lang="fr-FR" sz="2000" dirty="0">
              <a:solidFill>
                <a:srgbClr val="E30F47"/>
              </a:solidFill>
              <a:latin typeface="Menlo Regular"/>
              <a:cs typeface="Menlo Regular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Accès au répertoire de travail</a:t>
            </a:r>
            <a:endParaRPr lang="fr-FR" sz="2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cs typeface="DejaVu Sans" charset="0"/>
            </a:endParaRPr>
          </a:p>
          <a:p>
            <a:pPr lvl="0"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rgbClr val="000000"/>
                </a:solidFill>
                <a:latin typeface="Menlo Regular"/>
                <a:cs typeface="Menlo Regular"/>
              </a:rPr>
              <a:t>[</a:t>
            </a:r>
            <a:r>
              <a:rPr lang="fr-FR" sz="2000" dirty="0" err="1">
                <a:solidFill>
                  <a:srgbClr val="000000"/>
                </a:solidFill>
                <a:latin typeface="Menlo Regular"/>
                <a:cs typeface="Menlo Regular"/>
              </a:rPr>
              <a:t>agimus@agimus</a:t>
            </a:r>
            <a:r>
              <a:rPr lang="fr-FR" sz="2000" dirty="0">
                <a:solidFill>
                  <a:srgbClr val="000000"/>
                </a:solidFill>
                <a:latin typeface="Menlo Regular"/>
                <a:cs typeface="Menlo Regular"/>
              </a:rPr>
              <a:t> ~]$ cd /</a:t>
            </a:r>
            <a:r>
              <a:rPr lang="fr-FR" sz="2000" dirty="0" err="1">
                <a:solidFill>
                  <a:srgbClr val="000000"/>
                </a:solidFill>
                <a:latin typeface="Menlo Regular"/>
                <a:cs typeface="Menlo Regular"/>
              </a:rPr>
              <a:t>opt</a:t>
            </a:r>
            <a:r>
              <a:rPr lang="fr-FR" sz="2000" dirty="0">
                <a:solidFill>
                  <a:srgbClr val="000000"/>
                </a:solidFill>
                <a:latin typeface="Menlo Regular"/>
                <a:cs typeface="Menlo Regular"/>
              </a:rPr>
              <a:t>/</a:t>
            </a:r>
            <a:r>
              <a:rPr lang="fr-FR" sz="2000" dirty="0" err="1">
                <a:solidFill>
                  <a:srgbClr val="000000"/>
                </a:solidFill>
                <a:latin typeface="Menlo Regular"/>
                <a:cs typeface="Menlo Regular"/>
              </a:rPr>
              <a:t>agimus-</a:t>
            </a:r>
            <a:r>
              <a:rPr lang="fr-FR" sz="2000" dirty="0" err="1" smtClean="0">
                <a:solidFill>
                  <a:srgbClr val="000000"/>
                </a:solidFill>
                <a:latin typeface="Menlo Regular"/>
                <a:cs typeface="Menlo Regular"/>
              </a:rPr>
              <a:t>ng</a:t>
            </a:r>
            <a:endParaRPr lang="fr-FR" sz="2000" dirty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 lvl="0"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rgbClr val="000000"/>
                </a:solidFill>
                <a:latin typeface="Menlo Regular"/>
                <a:cs typeface="Menlo Regular"/>
              </a:rPr>
              <a:t>[</a:t>
            </a:r>
            <a:r>
              <a:rPr lang="fr-FR" sz="2000" dirty="0" err="1">
                <a:solidFill>
                  <a:srgbClr val="000000"/>
                </a:solidFill>
                <a:latin typeface="Menlo Regular"/>
                <a:cs typeface="Menlo Regular"/>
              </a:rPr>
              <a:t>agimus@agimus</a:t>
            </a:r>
            <a:r>
              <a:rPr lang="fr-FR" sz="2000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Menlo Regular"/>
                <a:cs typeface="Menlo Regular"/>
              </a:rPr>
              <a:t>agimus-ng</a:t>
            </a:r>
            <a:r>
              <a:rPr lang="fr-FR" sz="2000" dirty="0">
                <a:solidFill>
                  <a:srgbClr val="000000"/>
                </a:solidFill>
                <a:latin typeface="Menlo Regular"/>
                <a:cs typeface="Menlo Regular"/>
              </a:rPr>
              <a:t>]$ </a:t>
            </a:r>
            <a:r>
              <a:rPr lang="fr-FR" sz="2000" dirty="0" err="1">
                <a:solidFill>
                  <a:srgbClr val="000000"/>
                </a:solidFill>
                <a:latin typeface="Menlo Regular"/>
                <a:cs typeface="Menlo Regular"/>
              </a:rPr>
              <a:t>sudo</a:t>
            </a:r>
            <a:r>
              <a:rPr lang="fr-FR" sz="2000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Menlo Regular"/>
                <a:cs typeface="Menlo Regular"/>
              </a:rPr>
              <a:t>chown</a:t>
            </a:r>
            <a:r>
              <a:rPr lang="fr-FR" sz="2000" dirty="0">
                <a:solidFill>
                  <a:srgbClr val="000000"/>
                </a:solidFill>
                <a:latin typeface="Menlo Regular"/>
                <a:cs typeface="Menlo Regular"/>
              </a:rPr>
              <a:t> -R </a:t>
            </a:r>
            <a:r>
              <a:rPr lang="fr-FR" sz="2000" dirty="0" err="1">
                <a:solidFill>
                  <a:srgbClr val="000000"/>
                </a:solidFill>
                <a:latin typeface="Menlo Regular"/>
                <a:cs typeface="Menlo Regular"/>
              </a:rPr>
              <a:t>agimus</a:t>
            </a:r>
            <a:r>
              <a:rPr lang="fr-FR" sz="2000" dirty="0">
                <a:solidFill>
                  <a:srgbClr val="000000"/>
                </a:solidFill>
                <a:latin typeface="Menlo Regular"/>
                <a:cs typeface="Menlo Regular"/>
              </a:rPr>
              <a:t>: .</a:t>
            </a:r>
            <a:endParaRPr lang="fr-FR" sz="2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latin typeface="Menlo Regular"/>
              <a:cs typeface="Menlo Regular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35691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251520" y="1796037"/>
            <a:ext cx="8640960" cy="48013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Installation des briques nécessaires</a:t>
            </a: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Vérification</a:t>
            </a:r>
          </a:p>
          <a:p>
            <a:pPr marL="216000" lvl="0"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[</a:t>
            </a:r>
            <a:r>
              <a:rPr lang="en-US" sz="2000" dirty="0" err="1">
                <a:solidFill>
                  <a:srgbClr val="000000"/>
                </a:solidFill>
                <a:latin typeface="Menlo Regular"/>
                <a:cs typeface="Menlo Regular"/>
              </a:rPr>
              <a:t>agimus@agimus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Menlo Regular"/>
                <a:cs typeface="Menlo Regular"/>
              </a:rPr>
              <a:t>agimus-ng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]$ curl -XGET "localhost:</a:t>
            </a: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9200”</a:t>
            </a:r>
            <a:b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</a:b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{  </a:t>
            </a:r>
            <a:b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</a:b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"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status" : 200,  </a:t>
            </a: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/>
            </a:r>
            <a:b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</a:b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"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name" : "Awesome Android",  </a:t>
            </a: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/>
            </a:r>
            <a:b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</a:b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"</a:t>
            </a:r>
            <a:r>
              <a:rPr lang="en-US" sz="2000" dirty="0" err="1">
                <a:solidFill>
                  <a:srgbClr val="000000"/>
                </a:solidFill>
                <a:latin typeface="Menlo Regular"/>
                <a:cs typeface="Menlo Regular"/>
              </a:rPr>
              <a:t>cluster_name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" : "</a:t>
            </a:r>
            <a:r>
              <a:rPr lang="en-US" sz="2000" dirty="0" err="1">
                <a:solidFill>
                  <a:srgbClr val="000000"/>
                </a:solidFill>
                <a:latin typeface="Menlo Regular"/>
                <a:cs typeface="Menlo Regular"/>
              </a:rPr>
              <a:t>Agimus-ng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",  </a:t>
            </a: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/>
            </a:r>
            <a:b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</a:b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"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version" : </a:t>
            </a: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{</a:t>
            </a:r>
            <a:b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</a:b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    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"number" : "1.4.5"</a:t>
            </a: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,</a:t>
            </a:r>
            <a:b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</a:b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    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"</a:t>
            </a:r>
            <a:r>
              <a:rPr lang="en-US" sz="2000" dirty="0" err="1">
                <a:solidFill>
                  <a:srgbClr val="000000"/>
                </a:solidFill>
                <a:latin typeface="Menlo Regular"/>
                <a:cs typeface="Menlo Regular"/>
              </a:rPr>
              <a:t>build_hash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" : "2aaf797f2a571dcb779a3b61180afe8390ab61f9"</a:t>
            </a: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,</a:t>
            </a:r>
            <a:b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</a:b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    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"</a:t>
            </a:r>
            <a:r>
              <a:rPr lang="en-US" sz="2000" dirty="0" err="1">
                <a:solidFill>
                  <a:srgbClr val="000000"/>
                </a:solidFill>
                <a:latin typeface="Menlo Regular"/>
                <a:cs typeface="Menlo Regular"/>
              </a:rPr>
              <a:t>build_timestamp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" : "2015-04-27T08:06:06Z"</a:t>
            </a: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,</a:t>
            </a:r>
            <a:b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</a:b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    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"</a:t>
            </a:r>
            <a:r>
              <a:rPr lang="en-US" sz="2000" dirty="0" err="1">
                <a:solidFill>
                  <a:srgbClr val="000000"/>
                </a:solidFill>
                <a:latin typeface="Menlo Regular"/>
                <a:cs typeface="Menlo Regular"/>
              </a:rPr>
              <a:t>build_snapshot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" : false</a:t>
            </a: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,</a:t>
            </a:r>
            <a:b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</a:b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    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"</a:t>
            </a:r>
            <a:r>
              <a:rPr lang="en-US" sz="2000" dirty="0" err="1">
                <a:solidFill>
                  <a:srgbClr val="000000"/>
                </a:solidFill>
                <a:latin typeface="Menlo Regular"/>
                <a:cs typeface="Menlo Regular"/>
              </a:rPr>
              <a:t>lucene_version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" : "4.10.4"  </a:t>
            </a: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/>
            </a:r>
            <a:b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</a:b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}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,  </a:t>
            </a: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/>
            </a:r>
            <a:b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</a:b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"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tagline" : "You Know, for </a:t>
            </a: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Search”</a:t>
            </a:r>
            <a:b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</a:b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}</a:t>
            </a: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323850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Installation des briques nécessaires</a:t>
            </a: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Vérification sur navigateur :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Elasticsearch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/</a:t>
            </a:r>
            <a:r>
              <a:rPr lang="fr-FR" sz="2400" dirty="0" err="1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kopf</a:t>
            </a:r>
            <a:endParaRPr lang="fr-FR" sz="2400" dirty="0" smtClean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 err="1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Kopf</a:t>
            </a:r>
            <a:r>
              <a:rPr lang="fr-FR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 est un plugin d’ES installé sur </a:t>
            </a:r>
            <a:r>
              <a:rPr lang="fr-FR" dirty="0">
                <a:solidFill>
                  <a:srgbClr val="000000"/>
                </a:solidFill>
                <a:latin typeface="Verdana" charset="0"/>
                <a:cs typeface="DejaVu Sans" charset="0"/>
              </a:rPr>
              <a:t>la VM : </a:t>
            </a:r>
            <a:r>
              <a:rPr lang="fr-FR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/>
            </a:r>
            <a:br>
              <a:rPr lang="fr-FR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</a:br>
            <a:r>
              <a:rPr lang="fr-FR" dirty="0" err="1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https</a:t>
            </a:r>
            <a:r>
              <a:rPr lang="fr-FR" dirty="0">
                <a:solidFill>
                  <a:srgbClr val="000000"/>
                </a:solidFill>
                <a:latin typeface="Verdana" charset="0"/>
                <a:cs typeface="DejaVu Sans" charset="0"/>
              </a:rPr>
              <a:t>://</a:t>
            </a:r>
            <a:r>
              <a:rPr lang="fr-FR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github.com</a:t>
            </a:r>
            <a:r>
              <a:rPr lang="fr-FR" dirty="0">
                <a:solidFill>
                  <a:srgbClr val="000000"/>
                </a:solidFill>
                <a:latin typeface="Verdana" charset="0"/>
                <a:cs typeface="DejaVu Sans" charset="0"/>
              </a:rPr>
              <a:t>/</a:t>
            </a:r>
            <a:r>
              <a:rPr lang="fr-FR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lmenezes</a:t>
            </a:r>
            <a:r>
              <a:rPr lang="fr-FR" dirty="0">
                <a:solidFill>
                  <a:srgbClr val="000000"/>
                </a:solidFill>
                <a:latin typeface="Verdana" charset="0"/>
                <a:cs typeface="DejaVu Sans" charset="0"/>
              </a:rPr>
              <a:t>/</a:t>
            </a:r>
            <a:r>
              <a:rPr lang="fr-FR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elasticsearch-kopf</a:t>
            </a:r>
            <a:endParaRPr lang="fr-FR" dirty="0" smtClean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Il existe d’autres plugins pour utiliser ou gérer ES, par exemple </a:t>
            </a:r>
            <a:r>
              <a:rPr lang="fr-FR" dirty="0" err="1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Marvel</a:t>
            </a:r>
            <a:r>
              <a:rPr lang="fr-FR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 et son onglet </a:t>
            </a:r>
            <a:r>
              <a:rPr lang="fr-FR" dirty="0" err="1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Sense</a:t>
            </a:r>
            <a:r>
              <a:rPr lang="fr-FR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 qui facilite le </a:t>
            </a:r>
            <a:r>
              <a:rPr lang="fr-FR" dirty="0" err="1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requêtage</a:t>
            </a:r>
            <a:r>
              <a:rPr lang="fr-FR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 dans ES (auto-complétion etc.)</a:t>
            </a:r>
            <a:endParaRPr lang="fr-FR" dirty="0">
              <a:solidFill>
                <a:srgbClr val="000000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2" name="Image 1" descr="kopf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488" y="3068960"/>
            <a:ext cx="6685896" cy="332957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kiban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847088"/>
            <a:ext cx="5943600" cy="5010912"/>
          </a:xfrm>
          <a:prstGeom prst="rect">
            <a:avLst/>
          </a:prstGeom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Installation des briques nécessaires</a:t>
            </a: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Vérification sur navigateur :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Kibana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323850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520" y="2564904"/>
            <a:ext cx="8640960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Installation des briques nécessaires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Tests</a:t>
            </a: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Présentation de </a:t>
            </a:r>
            <a:r>
              <a:rPr lang="fr-FR" sz="2000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Logstash</a:t>
            </a: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 : </a:t>
            </a:r>
            <a:r>
              <a:rPr lang="fr-FR" sz="2000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ETL</a:t>
            </a:r>
          </a:p>
          <a:p>
            <a:pPr marL="21600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en-US" sz="2000" dirty="0" smtClean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 marL="21600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[</a:t>
            </a:r>
            <a:r>
              <a:rPr lang="en-US" sz="2000" dirty="0" err="1" smtClean="0">
                <a:solidFill>
                  <a:srgbClr val="000000"/>
                </a:solidFill>
                <a:latin typeface="Menlo Regular"/>
                <a:cs typeface="Menlo Regular"/>
              </a:rPr>
              <a:t>agimus</a:t>
            </a:r>
            <a:r>
              <a:rPr lang="en-US" sz="2000" dirty="0" err="1">
                <a:solidFill>
                  <a:srgbClr val="000000"/>
                </a:solidFill>
                <a:latin typeface="Menlo Regular"/>
                <a:cs typeface="Menlo Regular"/>
              </a:rPr>
              <a:t>@agimus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Menlo Regular"/>
                <a:cs typeface="Menlo Regular"/>
              </a:rPr>
              <a:t>agimus-ng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]$ /lib64/</a:t>
            </a:r>
            <a:r>
              <a:rPr lang="en-US" sz="2000" dirty="0" err="1">
                <a:solidFill>
                  <a:srgbClr val="000000"/>
                </a:solidFill>
                <a:latin typeface="Menlo Regular"/>
                <a:cs typeface="Menlo Regular"/>
              </a:rPr>
              <a:t>logstash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/bin/</a:t>
            </a:r>
            <a:r>
              <a:rPr lang="en-US" sz="2000" dirty="0" err="1" smtClean="0">
                <a:solidFill>
                  <a:srgbClr val="000000"/>
                </a:solidFill>
                <a:latin typeface="Menlo Regular"/>
                <a:cs typeface="Menlo Regular"/>
              </a:rPr>
              <a:t>logstash</a:t>
            </a:r>
            <a:endParaRPr lang="en-US" sz="2000" dirty="0" smtClean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 marL="21600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No 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command </a:t>
            </a: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given</a:t>
            </a:r>
          </a:p>
          <a:p>
            <a:pPr marL="21600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Usage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: </a:t>
            </a:r>
            <a:r>
              <a:rPr lang="en-US" sz="2000" dirty="0" err="1">
                <a:solidFill>
                  <a:srgbClr val="000000"/>
                </a:solidFill>
                <a:latin typeface="Menlo Regular"/>
                <a:cs typeface="Menlo Regular"/>
              </a:rPr>
              <a:t>logstash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 &lt;command&gt; [command </a:t>
            </a:r>
            <a:r>
              <a:rPr lang="en-US" sz="2000" dirty="0" err="1">
                <a:solidFill>
                  <a:srgbClr val="000000"/>
                </a:solidFill>
                <a:latin typeface="Menlo Regular"/>
                <a:cs typeface="Menlo Regular"/>
              </a:rPr>
              <a:t>args</a:t>
            </a: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]</a:t>
            </a:r>
          </a:p>
          <a:p>
            <a:pPr marL="21600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Run 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a command with the --help flag to see the arguments</a:t>
            </a: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.</a:t>
            </a:r>
          </a:p>
          <a:p>
            <a:pPr marL="21600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For 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example: </a:t>
            </a:r>
            <a:r>
              <a:rPr lang="en-US" sz="2000" dirty="0" err="1">
                <a:solidFill>
                  <a:srgbClr val="000000"/>
                </a:solidFill>
                <a:latin typeface="Menlo Regular"/>
                <a:cs typeface="Menlo Regular"/>
              </a:rPr>
              <a:t>logstash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 agent </a:t>
            </a: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–help</a:t>
            </a:r>
          </a:p>
          <a:p>
            <a:pPr marL="21600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en-US" sz="2000" dirty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 marL="21600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Available 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commands:  </a:t>
            </a:r>
            <a:endParaRPr lang="en-US" sz="2000" dirty="0" smtClean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 marL="21600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   agent 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- runs the </a:t>
            </a:r>
            <a:r>
              <a:rPr lang="en-US" sz="2000" dirty="0" err="1">
                <a:solidFill>
                  <a:srgbClr val="000000"/>
                </a:solidFill>
                <a:latin typeface="Menlo Regular"/>
                <a:cs typeface="Menlo Regular"/>
              </a:rPr>
              <a:t>logstash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 agent  </a:t>
            </a:r>
            <a:endParaRPr lang="en-US" sz="2000" dirty="0" smtClean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 marL="21600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latin typeface="Menlo Regular"/>
                <a:cs typeface="Menlo Regular"/>
              </a:rPr>
              <a:t>   version </a:t>
            </a:r>
            <a:r>
              <a:rPr lang="en-US" sz="2000" dirty="0">
                <a:solidFill>
                  <a:srgbClr val="000000"/>
                </a:solidFill>
                <a:latin typeface="Menlo Regular"/>
                <a:cs typeface="Menlo Regular"/>
              </a:rPr>
              <a:t>- emits version info about this </a:t>
            </a:r>
            <a:r>
              <a:rPr lang="en-US" sz="2000" dirty="0" err="1">
                <a:solidFill>
                  <a:srgbClr val="000000"/>
                </a:solidFill>
                <a:latin typeface="Menlo Regular"/>
                <a:cs typeface="Menlo Regular"/>
              </a:rPr>
              <a:t>logstash</a:t>
            </a:r>
            <a:endParaRPr lang="fr-FR" sz="2000" dirty="0" smtClean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 smtClean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600" dirty="0">
                <a:solidFill>
                  <a:srgbClr val="000000"/>
                </a:solidFill>
                <a:latin typeface="Verdana" charset="0"/>
                <a:cs typeface="DejaVu Sans" charset="0"/>
              </a:rPr>
              <a:t/>
            </a:r>
            <a:br>
              <a:rPr lang="fr-FR" sz="1600" dirty="0">
                <a:solidFill>
                  <a:srgbClr val="000000"/>
                </a:solidFill>
                <a:latin typeface="Verdana" charset="0"/>
                <a:cs typeface="DejaVu Sans" charset="0"/>
              </a:rPr>
            </a:br>
            <a:endParaRPr lang="fr-FR" sz="16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323850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64771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520" y="2278027"/>
            <a:ext cx="8640960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Installation des briques nécessaires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Tests</a:t>
            </a: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Présentation de </a:t>
            </a:r>
            <a:r>
              <a:rPr lang="fr-FR" sz="2000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Logstash</a:t>
            </a: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 : </a:t>
            </a:r>
            <a:r>
              <a:rPr lang="fr-FR" sz="2000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ETL</a:t>
            </a:r>
            <a:endParaRPr lang="en-US" sz="2000" dirty="0" smtClean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[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agimus@agimus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agimus-ng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]$ /lib64/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logstash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/bin/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logstash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-e 'input {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stdin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{}} output {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stdout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{}}'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Logstash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startup completed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Hello world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2015-10-10T09:08:13.338Z 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agimus.sandbox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Hello world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^C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2015-10-10T09:08:17.237Z 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agimus.sandbox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FF6600"/>
                </a:solidFill>
                <a:latin typeface="Menlo Regular"/>
                <a:cs typeface="Menlo Regular"/>
              </a:rPr>
              <a:t>SIGINT received. Shutting down the pipeline. {:level=&gt;:warn}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FF6600"/>
                </a:solidFill>
                <a:latin typeface="Menlo Regular"/>
                <a:cs typeface="Menlo Regular"/>
              </a:rPr>
              <a:t>Received shutdown signal, but pipeline is still waiting for in-flight events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FF6600"/>
                </a:solidFill>
                <a:latin typeface="Menlo Regular"/>
                <a:cs typeface="Menlo Regular"/>
              </a:rPr>
              <a:t>to be processed. Sending another ^C will force quit </a:t>
            </a:r>
            <a:r>
              <a:rPr lang="en-US" dirty="0" err="1">
                <a:solidFill>
                  <a:srgbClr val="FF6600"/>
                </a:solidFill>
                <a:latin typeface="Menlo Regular"/>
                <a:cs typeface="Menlo Regular"/>
              </a:rPr>
              <a:t>Logstash</a:t>
            </a:r>
            <a:r>
              <a:rPr lang="en-US" dirty="0">
                <a:solidFill>
                  <a:srgbClr val="FF6600"/>
                </a:solidFill>
                <a:latin typeface="Menlo Regular"/>
                <a:cs typeface="Menlo Regular"/>
              </a:rPr>
              <a:t>, but this may cause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FF6600"/>
                </a:solidFill>
                <a:latin typeface="Menlo Regular"/>
                <a:cs typeface="Menlo Regular"/>
              </a:rPr>
              <a:t>data loss. {:level=&gt;:warn}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en-US" dirty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Logstash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shutdown completed</a:t>
            </a:r>
            <a:endParaRPr lang="fr-FR" dirty="0" smtClean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600" dirty="0">
                <a:solidFill>
                  <a:srgbClr val="000000"/>
                </a:solidFill>
                <a:latin typeface="Verdana" charset="0"/>
                <a:cs typeface="DejaVu Sans" charset="0"/>
              </a:rPr>
              <a:t/>
            </a:r>
            <a:br>
              <a:rPr lang="fr-FR" sz="1600" dirty="0">
                <a:solidFill>
                  <a:srgbClr val="000000"/>
                </a:solidFill>
                <a:latin typeface="Verdana" charset="0"/>
                <a:cs typeface="DejaVu Sans" charset="0"/>
              </a:rPr>
            </a:br>
            <a:endParaRPr lang="fr-FR" sz="16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323850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59934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800" b="1">
                <a:solidFill>
                  <a:srgbClr val="ECEDED"/>
                </a:solidFill>
                <a:latin typeface="Verdana" charset="0"/>
                <a:cs typeface="DejaVu Sans" charset="0"/>
              </a:rPr>
              <a:t>Sommaire</a:t>
            </a: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23850" indent="-315913">
              <a:buClrTx/>
              <a:buFontTx/>
              <a:buNone/>
              <a:tabLst>
                <a:tab pos="323850" algn="l"/>
                <a:tab pos="771525" algn="l"/>
                <a:tab pos="1220788" algn="l"/>
                <a:tab pos="1670050" algn="l"/>
                <a:tab pos="2119313" algn="l"/>
                <a:tab pos="2568575" algn="l"/>
                <a:tab pos="3017838" algn="l"/>
                <a:tab pos="3467100" algn="l"/>
                <a:tab pos="3916363" algn="l"/>
                <a:tab pos="4365625" algn="l"/>
                <a:tab pos="4814888" algn="l"/>
                <a:tab pos="5264150" algn="l"/>
                <a:tab pos="5713413" algn="l"/>
                <a:tab pos="6162675" algn="l"/>
                <a:tab pos="6611938" algn="l"/>
                <a:tab pos="7061200" algn="l"/>
                <a:tab pos="7510463" algn="l"/>
                <a:tab pos="7959725" algn="l"/>
                <a:tab pos="8408988" algn="l"/>
                <a:tab pos="8858250" algn="l"/>
                <a:tab pos="9307513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323850" indent="-315913">
              <a:buClrTx/>
              <a:buFontTx/>
              <a:buNone/>
              <a:tabLst>
                <a:tab pos="323850" algn="l"/>
                <a:tab pos="771525" algn="l"/>
                <a:tab pos="1220788" algn="l"/>
                <a:tab pos="1670050" algn="l"/>
                <a:tab pos="2119313" algn="l"/>
                <a:tab pos="2568575" algn="l"/>
                <a:tab pos="3017838" algn="l"/>
                <a:tab pos="3467100" algn="l"/>
                <a:tab pos="3916363" algn="l"/>
                <a:tab pos="4365625" algn="l"/>
                <a:tab pos="4814888" algn="l"/>
                <a:tab pos="5264150" algn="l"/>
                <a:tab pos="5713413" algn="l"/>
                <a:tab pos="6162675" algn="l"/>
                <a:tab pos="6611938" algn="l"/>
                <a:tab pos="7061200" algn="l"/>
                <a:tab pos="7510463" algn="l"/>
                <a:tab pos="7959725" algn="l"/>
                <a:tab pos="8408988" algn="l"/>
                <a:tab pos="8858250" algn="l"/>
                <a:tab pos="9307513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315913" indent="-307975">
              <a:lnSpc>
                <a:spcPct val="150000"/>
              </a:lnSpc>
              <a:buClr>
                <a:srgbClr val="E30F47"/>
              </a:buClr>
              <a:buFont typeface="Times New Roman" charset="0"/>
              <a:buChar char="►"/>
              <a:tabLst>
                <a:tab pos="323850" algn="l"/>
                <a:tab pos="771525" algn="l"/>
                <a:tab pos="1220788" algn="l"/>
                <a:tab pos="1670050" algn="l"/>
                <a:tab pos="2119313" algn="l"/>
                <a:tab pos="2568575" algn="l"/>
                <a:tab pos="3017838" algn="l"/>
                <a:tab pos="3467100" algn="l"/>
                <a:tab pos="3916363" algn="l"/>
                <a:tab pos="4365625" algn="l"/>
                <a:tab pos="4814888" algn="l"/>
                <a:tab pos="5264150" algn="l"/>
                <a:tab pos="5713413" algn="l"/>
                <a:tab pos="6162675" algn="l"/>
                <a:tab pos="6611938" algn="l"/>
                <a:tab pos="7061200" algn="l"/>
                <a:tab pos="7510463" algn="l"/>
                <a:tab pos="7959725" algn="l"/>
                <a:tab pos="8408988" algn="l"/>
                <a:tab pos="8858250" algn="l"/>
                <a:tab pos="9307513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 Principe 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de fonctionnement</a:t>
            </a:r>
          </a:p>
          <a:p>
            <a:pPr marL="315913" indent="-307975">
              <a:lnSpc>
                <a:spcPct val="150000"/>
              </a:lnSpc>
              <a:buClr>
                <a:srgbClr val="E30F47"/>
              </a:buClr>
              <a:buFont typeface="Times New Roman" charset="0"/>
              <a:buChar char="►"/>
              <a:tabLst>
                <a:tab pos="323850" algn="l"/>
                <a:tab pos="771525" algn="l"/>
                <a:tab pos="1220788" algn="l"/>
                <a:tab pos="1670050" algn="l"/>
                <a:tab pos="2119313" algn="l"/>
                <a:tab pos="2568575" algn="l"/>
                <a:tab pos="3017838" algn="l"/>
                <a:tab pos="3467100" algn="l"/>
                <a:tab pos="3916363" algn="l"/>
                <a:tab pos="4365625" algn="l"/>
                <a:tab pos="4814888" algn="l"/>
                <a:tab pos="5264150" algn="l"/>
                <a:tab pos="5713413" algn="l"/>
                <a:tab pos="6162675" algn="l"/>
                <a:tab pos="6611938" algn="l"/>
                <a:tab pos="7061200" algn="l"/>
                <a:tab pos="7510463" algn="l"/>
                <a:tab pos="7959725" algn="l"/>
                <a:tab pos="8408988" algn="l"/>
                <a:tab pos="8858250" algn="l"/>
                <a:tab pos="9307513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 Installation 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des briques nécessaires</a:t>
            </a:r>
          </a:p>
          <a:p>
            <a:pPr marL="315913" indent="-307975">
              <a:lnSpc>
                <a:spcPct val="150000"/>
              </a:lnSpc>
              <a:buClr>
                <a:srgbClr val="E30F47"/>
              </a:buClr>
              <a:buFont typeface="Times New Roman" charset="0"/>
              <a:buChar char="►"/>
              <a:tabLst>
                <a:tab pos="323850" algn="l"/>
                <a:tab pos="771525" algn="l"/>
                <a:tab pos="1220788" algn="l"/>
                <a:tab pos="1670050" algn="l"/>
                <a:tab pos="2119313" algn="l"/>
                <a:tab pos="2568575" algn="l"/>
                <a:tab pos="3017838" algn="l"/>
                <a:tab pos="3467100" algn="l"/>
                <a:tab pos="3916363" algn="l"/>
                <a:tab pos="4365625" algn="l"/>
                <a:tab pos="4814888" algn="l"/>
                <a:tab pos="5264150" algn="l"/>
                <a:tab pos="5713413" algn="l"/>
                <a:tab pos="6162675" algn="l"/>
                <a:tab pos="6611938" algn="l"/>
                <a:tab pos="7061200" algn="l"/>
                <a:tab pos="7510463" algn="l"/>
                <a:tab pos="7959725" algn="l"/>
                <a:tab pos="8408988" algn="l"/>
                <a:tab pos="8858250" algn="l"/>
                <a:tab pos="9307513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 Configuration 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et prise en </a:t>
            </a: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main d’</a:t>
            </a:r>
            <a:r>
              <a:rPr lang="fr-FR" sz="2400" dirty="0" err="1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Elasticsearch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315913" indent="-307975">
              <a:lnSpc>
                <a:spcPct val="150000"/>
              </a:lnSpc>
              <a:buClr>
                <a:srgbClr val="E30F47"/>
              </a:buClr>
              <a:buFont typeface="Times New Roman" charset="0"/>
              <a:buChar char="►"/>
              <a:tabLst>
                <a:tab pos="323850" algn="l"/>
                <a:tab pos="771525" algn="l"/>
                <a:tab pos="1220788" algn="l"/>
                <a:tab pos="1670050" algn="l"/>
                <a:tab pos="2119313" algn="l"/>
                <a:tab pos="2568575" algn="l"/>
                <a:tab pos="3017838" algn="l"/>
                <a:tab pos="3467100" algn="l"/>
                <a:tab pos="3916363" algn="l"/>
                <a:tab pos="4365625" algn="l"/>
                <a:tab pos="4814888" algn="l"/>
                <a:tab pos="5264150" algn="l"/>
                <a:tab pos="5713413" algn="l"/>
                <a:tab pos="6162675" algn="l"/>
                <a:tab pos="6611938" algn="l"/>
                <a:tab pos="7061200" algn="l"/>
                <a:tab pos="7510463" algn="l"/>
                <a:tab pos="7959725" algn="l"/>
                <a:tab pos="8408988" algn="l"/>
                <a:tab pos="8858250" algn="l"/>
                <a:tab pos="9307513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 Création 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de graphiques et de tableaux de bord</a:t>
            </a:r>
          </a:p>
          <a:p>
            <a:pPr marL="315913" indent="-307975">
              <a:lnSpc>
                <a:spcPct val="150000"/>
              </a:lnSpc>
              <a:buClr>
                <a:srgbClr val="E30F47"/>
              </a:buClr>
              <a:buFont typeface="Times New Roman" charset="0"/>
              <a:buChar char="►"/>
              <a:tabLst>
                <a:tab pos="323850" algn="l"/>
                <a:tab pos="771525" algn="l"/>
                <a:tab pos="1220788" algn="l"/>
                <a:tab pos="1670050" algn="l"/>
                <a:tab pos="2119313" algn="l"/>
                <a:tab pos="2568575" algn="l"/>
                <a:tab pos="3017838" algn="l"/>
                <a:tab pos="3467100" algn="l"/>
                <a:tab pos="3916363" algn="l"/>
                <a:tab pos="4365625" algn="l"/>
                <a:tab pos="4814888" algn="l"/>
                <a:tab pos="5264150" algn="l"/>
                <a:tab pos="5713413" algn="l"/>
                <a:tab pos="6162675" algn="l"/>
                <a:tab pos="6611938" algn="l"/>
                <a:tab pos="7061200" algn="l"/>
                <a:tab pos="7510463" algn="l"/>
                <a:tab pos="7959725" algn="l"/>
                <a:tab pos="8408988" algn="l"/>
                <a:tab pos="8858250" algn="l"/>
                <a:tab pos="9307513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 Discussion 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autour de la démarche d'indicateur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520" y="2276872"/>
            <a:ext cx="8640960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f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Installation des briques nécessaires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Tests</a:t>
            </a: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Présentation de </a:t>
            </a:r>
            <a:r>
              <a:rPr lang="fr-FR" sz="2000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Logstash</a:t>
            </a: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 : </a:t>
            </a:r>
            <a:r>
              <a:rPr lang="fr-FR" sz="2000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ETL</a:t>
            </a:r>
            <a:endParaRPr lang="en-US" sz="2000" dirty="0" smtClean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[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agimus@agimus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agimus-ng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]$ /lib64/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logstash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/bin/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logstash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-e 'input {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stdin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{}} output {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stdout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{codec=&gt;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rubydebug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}}'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Logstash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startup completed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hello world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{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      "message" =&gt; "hello world",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     "@version" =&gt; "1",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   "@timestamp" =&gt; "2015-10-10T09:12:31.405Z",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         "host" =&gt; "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agimus.sandbox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"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}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^C</a:t>
            </a:r>
            <a:r>
              <a:rPr lang="en-US" dirty="0">
                <a:solidFill>
                  <a:srgbClr val="FF6600"/>
                </a:solidFill>
                <a:latin typeface="Menlo Regular"/>
                <a:cs typeface="Menlo Regular"/>
              </a:rPr>
              <a:t>SIGINT received. Shutting down the pipeline.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{:level=&gt;:warn}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en-US" dirty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Logstash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shutdown completed</a:t>
            </a: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600" dirty="0">
                <a:solidFill>
                  <a:srgbClr val="000000"/>
                </a:solidFill>
                <a:latin typeface="Verdana" charset="0"/>
                <a:cs typeface="DejaVu Sans" charset="0"/>
              </a:rPr>
              <a:t/>
            </a:r>
            <a:br>
              <a:rPr lang="fr-FR" sz="1600" dirty="0">
                <a:solidFill>
                  <a:srgbClr val="000000"/>
                </a:solidFill>
                <a:latin typeface="Verdana" charset="0"/>
                <a:cs typeface="DejaVu Sans" charset="0"/>
              </a:rPr>
            </a:br>
            <a:endParaRPr lang="fr-FR" sz="16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323850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06227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51520" y="2492896"/>
            <a:ext cx="8640960" cy="31393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Installation des briques nécessaires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Déploiement</a:t>
            </a: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Présentation </a:t>
            </a:r>
            <a:r>
              <a:rPr lang="fr-FR" sz="2000" dirty="0" err="1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Deploy_univ.py</a:t>
            </a:r>
            <a:endParaRPr lang="fr-FR" sz="2000" dirty="0" smtClean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 smtClean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 smtClean="0">
                <a:solidFill>
                  <a:srgbClr val="000000"/>
                </a:solidFill>
                <a:latin typeface="Menlo Regular"/>
                <a:cs typeface="Menlo Regular"/>
              </a:rPr>
              <a:t>[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agimus@agimus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agimus-ng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]$ cd /opt/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agimus-ng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/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github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/scripts/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[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agimus@agimus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scripts]$ python 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deploy_univ.py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eduPersonPrimaryAffiliation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supannAffectation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supannOrganisme</a:t>
            </a:r>
            <a:endParaRPr lang="en-US" dirty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The modified files are 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avalaible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in the build directory: /opt/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agimus-ng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/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github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/build</a:t>
            </a: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rgbClr val="FF0000"/>
                </a:solidFill>
                <a:latin typeface="Verdana" charset="0"/>
                <a:cs typeface="DejaVu Sans" charset="0"/>
              </a:rPr>
              <a:t>Attention</a:t>
            </a:r>
            <a:r>
              <a:rPr lang="fr-FR" sz="2000" dirty="0">
                <a:solidFill>
                  <a:srgbClr val="FF0000"/>
                </a:solidFill>
                <a:latin typeface="Verdana" charset="0"/>
                <a:cs typeface="DejaVu Sans" charset="0"/>
              </a:rPr>
              <a:t>, toutes les modifications se font dans </a:t>
            </a:r>
            <a:r>
              <a:rPr lang="fr-FR" sz="2000" dirty="0" err="1">
                <a:solidFill>
                  <a:srgbClr val="FF0000"/>
                </a:solidFill>
                <a:latin typeface="Verdana" charset="0"/>
                <a:cs typeface="DejaVu Sans" charset="0"/>
              </a:rPr>
              <a:t>build</a:t>
            </a:r>
            <a:r>
              <a:rPr lang="fr-FR" sz="2000" dirty="0">
                <a:solidFill>
                  <a:srgbClr val="FF0000"/>
                </a:solidFill>
                <a:latin typeface="Verdana" charset="0"/>
                <a:cs typeface="DejaVu Sans" charset="0"/>
              </a:rPr>
              <a:t> </a:t>
            </a:r>
            <a:r>
              <a:rPr lang="fr-FR" sz="2000" dirty="0" smtClean="0">
                <a:solidFill>
                  <a:srgbClr val="FF0000"/>
                </a:solidFill>
                <a:latin typeface="Verdana" charset="0"/>
                <a:cs typeface="DejaVu Sans" charset="0"/>
              </a:rPr>
              <a:t>!</a:t>
            </a: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600" dirty="0">
                <a:solidFill>
                  <a:srgbClr val="000000"/>
                </a:solidFill>
                <a:latin typeface="Verdana" charset="0"/>
                <a:cs typeface="DejaVu Sans" charset="0"/>
              </a:rPr>
              <a:t/>
            </a:r>
            <a:br>
              <a:rPr lang="fr-FR" sz="1600" dirty="0">
                <a:solidFill>
                  <a:srgbClr val="000000"/>
                </a:solidFill>
                <a:latin typeface="Verdana" charset="0"/>
                <a:cs typeface="DejaVu Sans" charset="0"/>
              </a:rPr>
            </a:br>
            <a:endParaRPr lang="fr-FR" sz="16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323850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51520" y="2708920"/>
            <a:ext cx="8640960" cy="2862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Installation des briques nécessaires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Déploiement</a:t>
            </a: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Présentation </a:t>
            </a:r>
            <a:r>
              <a:rPr lang="fr-FR" sz="2000" dirty="0" err="1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Deploy_univ.py</a:t>
            </a:r>
            <a:endParaRPr lang="fr-FR" sz="2000" dirty="0">
              <a:solidFill>
                <a:srgbClr val="FF0000"/>
              </a:solidFill>
              <a:latin typeface="Verdana" charset="0"/>
              <a:cs typeface="DejaVu Sans" charset="0"/>
            </a:endParaRP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Test du LDAP</a:t>
            </a:r>
          </a:p>
          <a:p>
            <a:pPr marL="38100" indent="-315913"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Paramétrer 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LDAPSearch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dans </a:t>
            </a:r>
            <a:r>
              <a:rPr lang="fr-FR" b="1" dirty="0" err="1">
                <a:solidFill>
                  <a:srgbClr val="000000"/>
                </a:solidFill>
                <a:latin typeface="Menlo Regular"/>
                <a:cs typeface="Menlo Regular"/>
              </a:rPr>
              <a:t>logstash</a:t>
            </a:r>
            <a:r>
              <a:rPr lang="fr-FR" b="1" dirty="0">
                <a:solidFill>
                  <a:srgbClr val="000000"/>
                </a:solidFill>
                <a:latin typeface="Menlo Regular"/>
                <a:cs typeface="Menlo Regular"/>
              </a:rPr>
              <a:t>/test-</a:t>
            </a:r>
            <a:r>
              <a:rPr lang="fr-FR" b="1" dirty="0" err="1" smtClean="0">
                <a:solidFill>
                  <a:srgbClr val="000000"/>
                </a:solidFill>
                <a:latin typeface="Menlo Regular"/>
                <a:cs typeface="Menlo Regular"/>
              </a:rPr>
              <a:t>logstash.conf</a:t>
            </a: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/>
            </a:r>
            <a:b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</a:br>
            <a:r>
              <a:rPr lang="fr-FR" dirty="0" err="1" smtClean="0">
                <a:solidFill>
                  <a:srgbClr val="000000"/>
                </a:solidFill>
                <a:latin typeface="Menlo Regular"/>
                <a:cs typeface="Menlo Regular"/>
              </a:rPr>
              <a:t>LDAPSearch</a:t>
            </a: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{</a:t>
            </a:r>
          </a:p>
          <a:p>
            <a:pPr marL="38100" indent="-315913"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>		host 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=&gt; "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localhost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"</a:t>
            </a:r>
          </a:p>
          <a:p>
            <a:pPr marL="38100" indent="-315913"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>		</a:t>
            </a:r>
            <a:r>
              <a:rPr lang="fr-FR" dirty="0" err="1" smtClean="0">
                <a:solidFill>
                  <a:srgbClr val="000000"/>
                </a:solidFill>
                <a:latin typeface="Menlo Regular"/>
                <a:cs typeface="Menlo Regular"/>
              </a:rPr>
              <a:t>dn</a:t>
            </a: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=&gt; "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cn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=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admin,dc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=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univ,dc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=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fr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"</a:t>
            </a:r>
          </a:p>
          <a:p>
            <a:pPr marL="38100" indent="-315913"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>		</a:t>
            </a:r>
            <a:r>
              <a:rPr lang="fr-FR" dirty="0" err="1" smtClean="0">
                <a:solidFill>
                  <a:srgbClr val="000000"/>
                </a:solidFill>
                <a:latin typeface="Menlo Regular"/>
                <a:cs typeface="Menlo Regular"/>
              </a:rPr>
              <a:t>password</a:t>
            </a: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=&gt; "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esup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"</a:t>
            </a:r>
          </a:p>
          <a:p>
            <a:pPr marL="38100" indent="-315913"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>		</a:t>
            </a:r>
            <a:r>
              <a:rPr lang="fr-FR" dirty="0" err="1" smtClean="0">
                <a:solidFill>
                  <a:srgbClr val="000000"/>
                </a:solidFill>
                <a:latin typeface="Menlo Regular"/>
                <a:cs typeface="Menlo Regular"/>
              </a:rPr>
              <a:t>filter</a:t>
            </a: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=&gt; "(&amp;(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objectclass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=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person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)(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uid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=pers*)</a:t>
            </a: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>)"</a:t>
            </a:r>
            <a:endParaRPr lang="fr-FR" dirty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 marL="38100" indent="-315913"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>		base 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=&gt; "ou=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people,dc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=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univ,dc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=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fr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"</a:t>
            </a:r>
          </a:p>
          <a:p>
            <a:pPr marL="38100" indent="-315913"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>		</a:t>
            </a:r>
            <a:r>
              <a:rPr lang="fr-FR" dirty="0" err="1" smtClean="0">
                <a:solidFill>
                  <a:srgbClr val="000000"/>
                </a:solidFill>
                <a:latin typeface="Menlo Regular"/>
                <a:cs typeface="Menlo Regular"/>
              </a:rPr>
              <a:t>attrs</a:t>
            </a: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=&gt; ['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uid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', '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eduPersonPrimaryAffiliation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', '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supannAffectation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', '</a:t>
            </a:r>
            <a:r>
              <a:rPr lang="fr-FR" dirty="0" err="1" smtClean="0">
                <a:solidFill>
                  <a:srgbClr val="000000"/>
                </a:solidFill>
                <a:latin typeface="Menlo Regular"/>
                <a:cs typeface="Menlo Regular"/>
              </a:rPr>
              <a:t>supannOrganisme</a:t>
            </a: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>’]</a:t>
            </a:r>
            <a:endParaRPr lang="fr-FR" dirty="0" smtClean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 marL="38100" indent="-315913"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>}</a:t>
            </a:r>
            <a:endParaRPr lang="fr-FR" dirty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600" dirty="0">
                <a:solidFill>
                  <a:srgbClr val="000000"/>
                </a:solidFill>
                <a:latin typeface="Verdana" charset="0"/>
                <a:cs typeface="DejaVu Sans" charset="0"/>
              </a:rPr>
              <a:t/>
            </a:r>
            <a:br>
              <a:rPr lang="fr-FR" sz="1600" dirty="0">
                <a:solidFill>
                  <a:srgbClr val="000000"/>
                </a:solidFill>
                <a:latin typeface="Verdana" charset="0"/>
                <a:cs typeface="DejaVu Sans" charset="0"/>
              </a:rPr>
            </a:br>
            <a:endParaRPr lang="fr-FR" sz="16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323850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57392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51520" y="2348880"/>
            <a:ext cx="8640960" cy="36933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Installation des briques nécessaires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Tests - résultats</a:t>
            </a: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err="1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Logstash</a:t>
            </a:r>
            <a:endParaRPr lang="fr-FR" sz="2000" dirty="0" smtClean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da-DK" sz="1600" dirty="0" smtClean="0">
                <a:solidFill>
                  <a:srgbClr val="000000"/>
                </a:solidFill>
                <a:latin typeface="Menlo Regular"/>
                <a:cs typeface="Menlo Regular"/>
              </a:rPr>
              <a:t/>
            </a:r>
            <a:br>
              <a:rPr lang="da-DK" sz="1600" dirty="0" smtClean="0">
                <a:solidFill>
                  <a:srgbClr val="000000"/>
                </a:solidFill>
                <a:latin typeface="Menlo Regular"/>
                <a:cs typeface="Menlo Regular"/>
              </a:rPr>
            </a:br>
            <a:r>
              <a:rPr lang="da-DK" sz="1600" dirty="0" smtClean="0">
                <a:solidFill>
                  <a:srgbClr val="000000"/>
                </a:solidFill>
                <a:latin typeface="Menlo Regular"/>
                <a:cs typeface="Menlo Regular"/>
              </a:rPr>
              <a:t>[</a:t>
            </a:r>
            <a:r>
              <a:rPr lang="da-DK" sz="1600" dirty="0">
                <a:solidFill>
                  <a:srgbClr val="000000"/>
                </a:solidFill>
                <a:latin typeface="Menlo Regular"/>
                <a:cs typeface="Menlo Regular"/>
              </a:rPr>
              <a:t>agimus@agimus logstash]$ cd /opt/agimus-ng/github/build/logstash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da-DK" sz="1600" dirty="0">
                <a:solidFill>
                  <a:srgbClr val="000000"/>
                </a:solidFill>
                <a:latin typeface="Menlo Regular"/>
                <a:cs typeface="Menlo Regular"/>
              </a:rPr>
              <a:t>[agimus@agimus logstash]$ vim test-logstash.conf 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da-DK" sz="1600" dirty="0">
                <a:solidFill>
                  <a:srgbClr val="000000"/>
                </a:solidFill>
                <a:latin typeface="Menlo Regular"/>
                <a:cs typeface="Menlo Regular"/>
              </a:rPr>
              <a:t>[agimus@agimus logstash]$ /lib64/logstash/bin/logstash -f test-logstash.conf 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da-DK" sz="1600" dirty="0">
                <a:solidFill>
                  <a:srgbClr val="000000"/>
                </a:solidFill>
                <a:latin typeface="Menlo Regular"/>
                <a:cs typeface="Menlo Regular"/>
              </a:rPr>
              <a:t>Logstash startup completed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da-DK" sz="1600" dirty="0">
                <a:solidFill>
                  <a:srgbClr val="000000"/>
                </a:solidFill>
                <a:latin typeface="Menlo Regular"/>
                <a:cs typeface="Menlo Regular"/>
              </a:rPr>
              <a:t>{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da-DK" sz="1600" dirty="0">
                <a:solidFill>
                  <a:srgbClr val="000000"/>
                </a:solidFill>
                <a:latin typeface="Menlo Regular"/>
                <a:cs typeface="Menlo Regular"/>
              </a:rPr>
              <a:t>                       "@version" =&gt; "1",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da-DK" sz="1600" dirty="0">
                <a:solidFill>
                  <a:srgbClr val="000000"/>
                </a:solidFill>
                <a:latin typeface="Menlo Regular"/>
                <a:cs typeface="Menlo Regular"/>
              </a:rPr>
              <a:t>                     "@timestamp" =&gt; "2015-10-10T09:20:03.014Z",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da-DK" sz="1600" dirty="0">
                <a:solidFill>
                  <a:srgbClr val="000000"/>
                </a:solidFill>
                <a:latin typeface="Menlo Regular"/>
                <a:cs typeface="Menlo Regular"/>
              </a:rPr>
              <a:t>                           "host" =&gt; "localhost",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da-DK" sz="1600" dirty="0">
                <a:solidFill>
                  <a:srgbClr val="000000"/>
                </a:solidFill>
                <a:latin typeface="Menlo Regular"/>
                <a:cs typeface="Menlo Regular"/>
              </a:rPr>
              <a:t>              "supannAffectation" =&gt; [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da-DK" sz="1600" dirty="0">
                <a:solidFill>
                  <a:srgbClr val="000000"/>
                </a:solidFill>
                <a:latin typeface="Menlo Regular"/>
                <a:cs typeface="Menlo Regular"/>
              </a:rPr>
              <a:t>        [0] "scd"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da-DK" sz="1600" dirty="0">
                <a:solidFill>
                  <a:srgbClr val="000000"/>
                </a:solidFill>
                <a:latin typeface="Menlo Regular"/>
                <a:cs typeface="Menlo Regular"/>
              </a:rPr>
              <a:t>    ]</a:t>
            </a:r>
            <a:r>
              <a:rPr lang="da-DK" sz="1600" dirty="0" smtClean="0">
                <a:solidFill>
                  <a:srgbClr val="000000"/>
                </a:solidFill>
                <a:latin typeface="Menlo Regular"/>
                <a:cs typeface="Menlo Regular"/>
              </a:rPr>
              <a:t>,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da-DK" sz="1600" dirty="0" smtClean="0">
                <a:solidFill>
                  <a:srgbClr val="000000"/>
                </a:solidFill>
                <a:latin typeface="Menlo Regular"/>
                <a:cs typeface="Menlo Regular"/>
              </a:rPr>
              <a:t>...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da-DK" sz="1600" dirty="0" smtClean="0">
                <a:solidFill>
                  <a:srgbClr val="000000"/>
                </a:solidFill>
                <a:latin typeface="Menlo Regular"/>
                <a:cs typeface="Menlo Regular"/>
              </a:rPr>
              <a:t>} </a:t>
            </a:r>
            <a:r>
              <a:rPr lang="fr-FR" sz="1600" dirty="0">
                <a:solidFill>
                  <a:srgbClr val="000000"/>
                </a:solidFill>
                <a:latin typeface="Verdana" charset="0"/>
                <a:cs typeface="DejaVu Sans" charset="0"/>
              </a:rPr>
              <a:t/>
            </a:r>
            <a:br>
              <a:rPr lang="fr-FR" sz="1600" dirty="0">
                <a:solidFill>
                  <a:srgbClr val="000000"/>
                </a:solidFill>
                <a:latin typeface="Verdana" charset="0"/>
                <a:cs typeface="DejaVu Sans" charset="0"/>
              </a:rPr>
            </a:br>
            <a:endParaRPr lang="fr-FR" sz="16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323850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251520" y="2924944"/>
            <a:ext cx="864096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Installation des briques nécessaires</a:t>
            </a: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Tests</a:t>
            </a: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Logstash</a:t>
            </a: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err="1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Elasticsearch</a:t>
            </a:r>
            <a:endParaRPr lang="fr-FR" sz="2000" dirty="0" smtClean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dirty="0" smtClean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>[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agimus@agimus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logstash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]$ 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curl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-XGET "localhost:9200/_cat/</a:t>
            </a:r>
            <a:r>
              <a:rPr lang="fr-FR" dirty="0" err="1" smtClean="0">
                <a:solidFill>
                  <a:srgbClr val="000000"/>
                </a:solidFill>
                <a:latin typeface="Menlo Regular"/>
                <a:cs typeface="Menlo Regular"/>
              </a:rPr>
              <a:t>nodes</a:t>
            </a: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>"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 err="1" smtClean="0">
                <a:solidFill>
                  <a:srgbClr val="000000"/>
                </a:solidFill>
                <a:latin typeface="Menlo Regular"/>
                <a:cs typeface="Menlo Regular"/>
              </a:rPr>
              <a:t>agimus.sandbox</a:t>
            </a: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10.0.2.15 4 62 0.05 d * 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Awesome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Android</a:t>
            </a:r>
            <a:endParaRPr lang="fr-FR" dirty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16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323850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251520" y="3291949"/>
            <a:ext cx="8640960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Installation des briques nécessaires</a:t>
            </a: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Tests</a:t>
            </a: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Logstash</a:t>
            </a: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Elasticsearch</a:t>
            </a: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module </a:t>
            </a:r>
            <a:r>
              <a:rPr lang="fr-FR" sz="2000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elasticsearch</a:t>
            </a: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 de </a:t>
            </a:r>
            <a:r>
              <a:rPr lang="fr-FR" sz="2000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python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/>
            </a:r>
            <a:b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</a:b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>[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agimus@agimus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logstash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]$ cd /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opt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agimus-ng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github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/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[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agimus@agimus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github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]$ python scripts/test-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elasticsearch.py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L'index test-index est 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cree</a:t>
            </a:r>
            <a:endParaRPr lang="fr-FR" dirty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Il y a 1 document dans l'index test-index :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2015-10-10T11:29:48.801632 testeur: 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Elasticsearch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fonctionne dans python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On le supprime</a:t>
            </a: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	</a:t>
            </a:r>
          </a:p>
          <a:p>
            <a:pPr marL="781050" lvl="1" indent="-315913"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16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323850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503040" y="2383720"/>
            <a:ext cx="8101408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Installation des briques nécessaires</a:t>
            </a: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Paramétrage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elasticsearch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Ajout des </a:t>
            </a:r>
            <a:r>
              <a:rPr lang="fr-FR" sz="2000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templates</a:t>
            </a: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ldap</a:t>
            </a: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 et </a:t>
            </a:r>
            <a:r>
              <a:rPr lang="fr-FR" sz="2000" dirty="0" err="1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logs_agimus</a:t>
            </a:r>
            <a:endParaRPr lang="fr-FR" sz="2000" dirty="0" smtClean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45720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dirty="0" smtClean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 marL="45720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>[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agimus@agimus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github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]$ cd /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opt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agimus-ng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/</a:t>
            </a:r>
          </a:p>
          <a:p>
            <a:pPr marL="45720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[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agimus@agimus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agimus-ng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]$ chmod 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u+x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ajout_templates.sh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</a:p>
          <a:p>
            <a:pPr marL="45720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[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agimus@agimus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agimus-ng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]$ ./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ajout_templates.sh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</a:p>
          <a:p>
            <a:pPr marL="45720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{"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acknowledged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":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true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}{"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acknowledged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":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true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}</a:t>
            </a:r>
          </a:p>
          <a:p>
            <a:pPr marL="781050" lvl="1" indent="-315913"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16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323850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51520" y="2708920"/>
            <a:ext cx="8640960" cy="31393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Installation des briques nécessaires</a:t>
            </a: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Paramétrage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elasticsearch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Ajout des </a:t>
            </a:r>
            <a:r>
              <a:rPr lang="fr-FR" sz="2000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templates</a:t>
            </a: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ldap</a:t>
            </a: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 et </a:t>
            </a:r>
            <a:r>
              <a:rPr lang="fr-FR" sz="2000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logs_agimus</a:t>
            </a: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Vérification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[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agimus@agimus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agimus-ng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]$ curl -XGET "http://localhost:9200/_template/?pretty"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{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 "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logs_agimus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" : {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   "order" : 1,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   "template" : "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logstash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-*",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   "settings" : {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     "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index.number_of_replicas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" : "0",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     "</a:t>
            </a:r>
            <a:r>
              <a:rPr lang="en-US" dirty="0" err="1">
                <a:solidFill>
                  <a:srgbClr val="000000"/>
                </a:solidFill>
                <a:latin typeface="Menlo Regular"/>
                <a:cs typeface="Menlo Regular"/>
              </a:rPr>
              <a:t>index.number_of_shards</a:t>
            </a: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" : "1"</a:t>
            </a:r>
          </a:p>
          <a:p>
            <a:pPr marL="0" lvl="1" indent="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Menlo Regular"/>
                <a:cs typeface="Menlo Regular"/>
              </a:rPr>
              <a:t>    }</a:t>
            </a:r>
            <a:r>
              <a:rPr lang="en-US" dirty="0" smtClean="0">
                <a:solidFill>
                  <a:srgbClr val="000000"/>
                </a:solidFill>
                <a:latin typeface="Menlo Regular"/>
                <a:cs typeface="Menlo Regular"/>
              </a:rPr>
              <a:t>,</a:t>
            </a:r>
            <a:br>
              <a:rPr lang="en-US" dirty="0" smtClean="0">
                <a:solidFill>
                  <a:srgbClr val="000000"/>
                </a:solidFill>
                <a:latin typeface="Menlo Regular"/>
                <a:cs typeface="Menlo Regular"/>
              </a:rPr>
            </a:br>
            <a:r>
              <a:rPr lang="en-US" dirty="0" smtClean="0">
                <a:solidFill>
                  <a:srgbClr val="000000"/>
                </a:solidFill>
                <a:latin typeface="Menlo Regular"/>
                <a:cs typeface="Menlo Regular"/>
              </a:rPr>
              <a:t>...</a:t>
            </a:r>
            <a:endParaRPr lang="fr-FR" dirty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 marL="315913" indent="-315913">
              <a:lnSpc>
                <a:spcPct val="150000"/>
              </a:lnSpc>
              <a:buClrTx/>
              <a:buSz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323850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251520" y="2276872"/>
            <a:ext cx="8640960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Test du traitement des logs avec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logstash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 : LDAP</a:t>
            </a: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1. Configurez 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le fichier </a:t>
            </a:r>
            <a:r>
              <a:rPr lang="fr-FR" sz="2000" dirty="0" err="1">
                <a:solidFill>
                  <a:schemeClr val="tx1"/>
                </a:solidFill>
                <a:latin typeface="Verdana" charset="0"/>
                <a:cs typeface="DejaVu Sans" charset="0"/>
              </a:rPr>
              <a:t>logstash-ldap.conf</a:t>
            </a: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8100" lvl="0" indent="-315913">
              <a:buClrTx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LDAPSearch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{</a:t>
            </a:r>
          </a:p>
          <a:p>
            <a:pPr marL="38100" lvl="0" indent="-315913">
              <a:buClrTx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		host =&gt; "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localhost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"</a:t>
            </a:r>
          </a:p>
          <a:p>
            <a:pPr marL="38100" lvl="0" indent="-315913">
              <a:buClrTx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		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dn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=&gt; "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cn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=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admin,dc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=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univ,dc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=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fr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"</a:t>
            </a:r>
          </a:p>
          <a:p>
            <a:pPr marL="38100" lvl="0" indent="-315913">
              <a:buClrTx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		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password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=&gt; "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esup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"</a:t>
            </a:r>
          </a:p>
          <a:p>
            <a:pPr marL="38100" lvl="0" indent="-315913">
              <a:buClrTx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		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filter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=&gt; "(&amp;(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objectclass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=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person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)(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uid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=pers*))"</a:t>
            </a:r>
          </a:p>
          <a:p>
            <a:pPr marL="38100" lvl="0" indent="-315913">
              <a:buClrTx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		base =&gt; "ou=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people,dc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=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univ,dc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=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fr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"</a:t>
            </a:r>
          </a:p>
          <a:p>
            <a:pPr marL="38100" lvl="0" indent="-315913">
              <a:buClrTx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		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attrs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=&gt; ['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uid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', '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eduPersonPrimaryAffiliation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', '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supannAffectation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', '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supannOrganisme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’]</a:t>
            </a:r>
          </a:p>
          <a:p>
            <a:pPr marL="38100" lvl="0" indent="-315913">
              <a:buClrTx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}</a:t>
            </a: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lvl="1" indent="0"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796136" y="1969095"/>
            <a:ext cx="3255219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fr-FR" sz="1400" dirty="0">
                <a:solidFill>
                  <a:srgbClr val="000000"/>
                </a:solidFill>
              </a:rPr>
              <a:t>Attention, le cluster est « </a:t>
            </a:r>
            <a:r>
              <a:rPr lang="fr-FR" sz="1400" dirty="0" err="1">
                <a:solidFill>
                  <a:srgbClr val="000000"/>
                </a:solidFill>
              </a:rPr>
              <a:t>Agimus-ng</a:t>
            </a:r>
            <a:r>
              <a:rPr lang="fr-FR" sz="1400" dirty="0">
                <a:solidFill>
                  <a:srgbClr val="000000"/>
                </a:solidFill>
              </a:rPr>
              <a:t> »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251520" y="2276872"/>
            <a:ext cx="864096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Test du traitement des logs avec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logstash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 : LDAP</a:t>
            </a: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2</a:t>
            </a: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. Lancer 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le traitement pour charger ES avec les data du </a:t>
            </a:r>
            <a:r>
              <a:rPr lang="fr-FR" sz="2000" dirty="0" err="1" smtClean="0">
                <a:solidFill>
                  <a:schemeClr val="tx1"/>
                </a:solidFill>
                <a:latin typeface="Verdana" charset="0"/>
                <a:cs typeface="DejaVu Sans" charset="0"/>
              </a:rPr>
              <a:t>ldap</a:t>
            </a:r>
            <a:endParaRPr lang="fr-FR" sz="2000" dirty="0" smtClean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[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agimus@agimus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]$ cd 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opt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agimus-ng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github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build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endParaRPr lang="fr-FR" dirty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[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agimus@agimus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]$ 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vim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logstash-ldap.conf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[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agimus@agimus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]$ /lib64/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/bin/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-f 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logstash-ldap.conf</a:t>
            </a:r>
            <a:endParaRPr lang="fr-FR" dirty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lvl="1" indent="0"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2" name="Image 1" descr="Capture d’écran 2015-10-10 à 12.06.4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365104"/>
            <a:ext cx="593090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2814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722313" y="3605213"/>
            <a:ext cx="7770812" cy="2016125"/>
          </a:xfrm>
          <a:prstGeom prst="rect">
            <a:avLst/>
          </a:prstGeom>
          <a:solidFill>
            <a:srgbClr val="E30F47"/>
          </a:solidFill>
          <a:ln w="101520" cap="sq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3600" b="1">
                <a:solidFill>
                  <a:srgbClr val="FFFFFF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77788"/>
            <a:ext cx="9144000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251520" y="2760017"/>
            <a:ext cx="8784976" cy="36933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S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63524" y="1230313"/>
            <a:ext cx="9061004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Test du traitement des logs avec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logstash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 : Trace</a:t>
            </a: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1. On 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récupère une ligne de log trace</a:t>
            </a: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2. On 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modifie le </a:t>
            </a:r>
            <a:r>
              <a:rPr lang="fr-FR" sz="2000" dirty="0" err="1">
                <a:solidFill>
                  <a:schemeClr val="tx1"/>
                </a:solidFill>
                <a:latin typeface="Verdana" charset="0"/>
                <a:cs typeface="DejaVu Sans" charset="0"/>
              </a:rPr>
              <a:t>logstash-trace.conf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 pour </a:t>
            </a: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tester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[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agimus@agimus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]$ 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vim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logstash-trace.conf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          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[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agimus@agimus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]$ 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tail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-n 1 /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opt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agimus-ng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demo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/logs/2015/09/25/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trace.log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TRACE-81053-i4zu39i0RinRzAgrEHKLRNbocefwy3jV4WSf7ygLFbNE7BWEr3-cas1:pers1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[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agimus@agimus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]$ /lib64/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/bin/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-f 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logstash-trace.conf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startup 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completed</a:t>
            </a:r>
            <a:endParaRPr lang="fr-FR" sz="1400" dirty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TRACE-81053-i4zu39i0RinRzAgrEHKLRNbocefwy3jV4WSf7ygLFbNE7BWEr3-cas1:pers1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{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      "message" =&gt; "</a:t>
            </a:r>
            <a:r>
              <a:rPr lang="fr-FR" sz="1400" dirty="0">
                <a:solidFill>
                  <a:srgbClr val="FF6600"/>
                </a:solidFill>
                <a:latin typeface="Menlo Regular"/>
                <a:cs typeface="Menlo Regular"/>
              </a:rPr>
              <a:t>TRACE-81053-i4zu39i0RinRzAgrEHKLRNbocefwy3jV4WSf7ygLFbNE7BWEr3-cas1:pers1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",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     "@version" =&gt; "</a:t>
            </a:r>
            <a:r>
              <a:rPr lang="fr-FR" sz="1400" dirty="0">
                <a:solidFill>
                  <a:srgbClr val="FF6600"/>
                </a:solidFill>
                <a:latin typeface="Menlo Regular"/>
                <a:cs typeface="Menlo Regular"/>
              </a:rPr>
              <a:t>1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",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   "@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timestamp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" =&gt; "</a:t>
            </a:r>
            <a:r>
              <a:rPr lang="fr-FR" sz="1400" dirty="0">
                <a:solidFill>
                  <a:srgbClr val="FF6600"/>
                </a:solidFill>
                <a:latin typeface="Menlo Regular"/>
                <a:cs typeface="Menlo Regular"/>
              </a:rPr>
              <a:t>2015-10-10T10:11:17.445Z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",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 smtClean="0">
                <a:solidFill>
                  <a:schemeClr val="tx1"/>
                </a:solidFill>
                <a:latin typeface="Menlo Regular"/>
                <a:cs typeface="Menlo Regular"/>
              </a:rPr>
              <a:t>...</a:t>
            </a:r>
            <a:endParaRPr lang="fr-FR" sz="1400" dirty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}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^C</a:t>
            </a:r>
            <a:r>
              <a:rPr lang="fr-FR" sz="1400" dirty="0">
                <a:solidFill>
                  <a:srgbClr val="FF6600"/>
                </a:solidFill>
                <a:latin typeface="Menlo Regular"/>
                <a:cs typeface="Menlo Regular"/>
              </a:rPr>
              <a:t>SIGINT </a:t>
            </a:r>
            <a:r>
              <a:rPr lang="fr-FR" sz="1400" dirty="0" err="1">
                <a:solidFill>
                  <a:srgbClr val="FF6600"/>
                </a:solidFill>
                <a:latin typeface="Menlo Regular"/>
                <a:cs typeface="Menlo Regular"/>
              </a:rPr>
              <a:t>received</a:t>
            </a:r>
            <a:r>
              <a:rPr lang="fr-FR" sz="1400" dirty="0">
                <a:solidFill>
                  <a:srgbClr val="FF6600"/>
                </a:solidFill>
                <a:latin typeface="Menlo Regular"/>
                <a:cs typeface="Menlo Regular"/>
              </a:rPr>
              <a:t>. </a:t>
            </a:r>
            <a:r>
              <a:rPr lang="fr-FR" sz="1400" dirty="0" err="1">
                <a:solidFill>
                  <a:srgbClr val="FF6600"/>
                </a:solidFill>
                <a:latin typeface="Menlo Regular"/>
                <a:cs typeface="Menlo Regular"/>
              </a:rPr>
              <a:t>Shutting</a:t>
            </a:r>
            <a:r>
              <a:rPr lang="fr-FR" sz="1400" dirty="0">
                <a:solidFill>
                  <a:srgbClr val="FF6600"/>
                </a:solidFill>
                <a:latin typeface="Menlo Regular"/>
                <a:cs typeface="Menlo Regular"/>
              </a:rPr>
              <a:t> down the pipeline. {:</a:t>
            </a:r>
            <a:r>
              <a:rPr lang="fr-FR" sz="1400" dirty="0" err="1">
                <a:solidFill>
                  <a:srgbClr val="FF6600"/>
                </a:solidFill>
                <a:latin typeface="Menlo Regular"/>
                <a:cs typeface="Menlo Regular"/>
              </a:rPr>
              <a:t>level</a:t>
            </a:r>
            <a:r>
              <a:rPr lang="fr-FR" sz="1400" dirty="0">
                <a:solidFill>
                  <a:srgbClr val="FF6600"/>
                </a:solidFill>
                <a:latin typeface="Menlo Regular"/>
                <a:cs typeface="Menlo Regular"/>
              </a:rPr>
              <a:t>=&gt;:</a:t>
            </a:r>
            <a:r>
              <a:rPr lang="fr-FR" sz="1400" dirty="0" err="1">
                <a:solidFill>
                  <a:srgbClr val="FF6600"/>
                </a:solidFill>
                <a:latin typeface="Menlo Regular"/>
                <a:cs typeface="Menlo Regular"/>
              </a:rPr>
              <a:t>warn</a:t>
            </a:r>
            <a:r>
              <a:rPr lang="fr-FR" sz="1400" dirty="0">
                <a:solidFill>
                  <a:srgbClr val="FF6600"/>
                </a:solidFill>
                <a:latin typeface="Menlo Regular"/>
                <a:cs typeface="Menlo Regular"/>
              </a:rPr>
              <a:t>}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1400" dirty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shutdown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completed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 </a:t>
            </a: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lvl="1" indent="0"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251520" y="3356992"/>
            <a:ext cx="864096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37430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Test du traitement des logs avec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logstash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 : </a:t>
            </a: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Trace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3</a:t>
            </a: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. Réinitialiser le 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fichier </a:t>
            </a:r>
            <a:r>
              <a:rPr lang="fr-FR" sz="2000" dirty="0" err="1">
                <a:solidFill>
                  <a:schemeClr val="tx1"/>
                </a:solidFill>
                <a:latin typeface="Verdana" charset="0"/>
                <a:cs typeface="DejaVu Sans" charset="0"/>
              </a:rPr>
              <a:t>logstash</a:t>
            </a:r>
            <a:r>
              <a:rPr lang="fr-FR" sz="2000" dirty="0" err="1" smtClean="0">
                <a:solidFill>
                  <a:schemeClr val="tx1"/>
                </a:solidFill>
                <a:latin typeface="Verdana" charset="0"/>
                <a:cs typeface="DejaVu Sans" charset="0"/>
              </a:rPr>
              <a:t>-trace.conf</a:t>
            </a: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457200" indent="-457200">
              <a:lnSpc>
                <a:spcPct val="150000"/>
              </a:lnSpc>
              <a:buClr>
                <a:srgbClr val="E30F47"/>
              </a:buClr>
              <a:buSzPct val="70000"/>
              <a:buFont typeface="+mj-lt"/>
              <a:buAutoNum type="arabicPeriod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 smtClean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4</a:t>
            </a: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. Lancer 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le traitement pour charger ES a</a:t>
            </a: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vec 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les data du </a:t>
            </a: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fichier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dirty="0" smtClean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  <a:t>[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agimus@agimus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]$ cat 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opt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agimus-ng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demo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/logs/2015/09/25/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trace.log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| /lib64/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/bin/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-f 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logstash-</a:t>
            </a:r>
            <a:r>
              <a:rPr lang="fr-FR" dirty="0" err="1" smtClean="0">
                <a:solidFill>
                  <a:schemeClr val="tx1"/>
                </a:solidFill>
                <a:latin typeface="Menlo Regular"/>
                <a:cs typeface="Menlo Regular"/>
              </a:rPr>
              <a:t>trace.conf</a:t>
            </a: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547664" y="2348880"/>
            <a:ext cx="3816424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srgbClr val="000000"/>
                </a:solidFill>
              </a:rPr>
              <a:t>Attention, le cluster est « </a:t>
            </a:r>
            <a:r>
              <a:rPr lang="fr-FR" sz="1600" dirty="0" err="1">
                <a:solidFill>
                  <a:srgbClr val="000000"/>
                </a:solidFill>
              </a:rPr>
              <a:t>Agimus-ng</a:t>
            </a:r>
            <a:r>
              <a:rPr lang="fr-FR" sz="1600" dirty="0">
                <a:solidFill>
                  <a:srgbClr val="000000"/>
                </a:solidFill>
              </a:rPr>
              <a:t> »</a:t>
            </a:r>
          </a:p>
        </p:txBody>
      </p:sp>
    </p:spTree>
    <p:extLst>
      <p:ext uri="{BB962C8B-B14F-4D97-AF65-F5344CB8AC3E}">
        <p14:creationId xmlns:p14="http://schemas.microsoft.com/office/powerpoint/2010/main" val="81070015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Test du traitement des logs avec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logstash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 : </a:t>
            </a: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Trace</a:t>
            </a: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5. Résultat 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:</a:t>
            </a: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lvl="1" indent="0"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2" name="Image 1" descr="Capture d’écran 2015-10-10 à 12.50.5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636912"/>
            <a:ext cx="5880100" cy="20066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251520" y="2276872"/>
            <a:ext cx="8640960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sz="1200" dirty="0" smtClean="0"/>
              <a:t>S</a:t>
            </a:r>
          </a:p>
          <a:p>
            <a:endParaRPr lang="fr-FR" sz="1200" dirty="0"/>
          </a:p>
          <a:p>
            <a:endParaRPr lang="fr-FR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Test du traitement des logs avec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logstash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 :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Moodle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1. On 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récupère une ligne de log avec cookie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dirty="0">
                <a:solidFill>
                  <a:schemeClr val="tx1"/>
                </a:solidFill>
                <a:latin typeface="Menlo Regular"/>
                <a:cs typeface="Menlo Regular"/>
              </a:rPr>
              <a:t>[</a:t>
            </a:r>
            <a:r>
              <a:rPr lang="en-US" dirty="0" err="1">
                <a:solidFill>
                  <a:schemeClr val="tx1"/>
                </a:solidFill>
                <a:latin typeface="Menlo Regular"/>
                <a:cs typeface="Menlo Regular"/>
              </a:rPr>
              <a:t>agimus@agimus</a:t>
            </a:r>
            <a:r>
              <a:rPr lang="en-US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en-US" dirty="0">
                <a:solidFill>
                  <a:schemeClr val="tx1"/>
                </a:solidFill>
                <a:latin typeface="Menlo Regular"/>
                <a:cs typeface="Menlo Regular"/>
              </a:rPr>
              <a:t>]$ tail -n 1 /opt/</a:t>
            </a:r>
            <a:r>
              <a:rPr lang="en-US" dirty="0" err="1">
                <a:solidFill>
                  <a:schemeClr val="tx1"/>
                </a:solidFill>
                <a:latin typeface="Menlo Regular"/>
                <a:cs typeface="Menlo Regular"/>
              </a:rPr>
              <a:t>agimus-ng</a:t>
            </a:r>
            <a:r>
              <a:rPr lang="en-US" dirty="0">
                <a:solidFill>
                  <a:schemeClr val="tx1"/>
                </a:solidFill>
                <a:latin typeface="Menlo Regular"/>
                <a:cs typeface="Menlo Regular"/>
              </a:rPr>
              <a:t>/demo/logs/2015/09/25/</a:t>
            </a:r>
            <a:r>
              <a:rPr lang="en-US" dirty="0" err="1">
                <a:solidFill>
                  <a:schemeClr val="tx1"/>
                </a:solidFill>
                <a:latin typeface="Menlo Regular"/>
                <a:cs typeface="Menlo Regular"/>
              </a:rPr>
              <a:t>moodle-</a:t>
            </a:r>
            <a:r>
              <a:rPr lang="en-US" dirty="0" err="1" smtClean="0">
                <a:solidFill>
                  <a:schemeClr val="tx1"/>
                </a:solidFill>
                <a:latin typeface="Menlo Regular"/>
                <a:cs typeface="Menlo Regular"/>
              </a:rPr>
              <a:t>access.log</a:t>
            </a:r>
            <a:r>
              <a:rPr lang="en-US" dirty="0">
                <a:solidFill>
                  <a:schemeClr val="tx1"/>
                </a:solidFill>
                <a:latin typeface="Menlo Regular"/>
                <a:cs typeface="Menlo Regular"/>
              </a:rPr>
              <a:t/>
            </a:r>
            <a:br>
              <a:rPr lang="en-US" dirty="0">
                <a:solidFill>
                  <a:schemeClr val="tx1"/>
                </a:solidFill>
                <a:latin typeface="Menlo Regular"/>
                <a:cs typeface="Menlo Regular"/>
              </a:rPr>
            </a:br>
            <a:endParaRPr lang="en-US" dirty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90.7.17.56 - 3 687/51872 51287 - [25/Sep/2015:08:07:53 +0200] "GET moodle.univ-lille1.fr/course/</a:t>
            </a:r>
            <a:r>
              <a:rPr lang="en-US" sz="1400" dirty="0" err="1">
                <a:solidFill>
                  <a:schemeClr val="tx1"/>
                </a:solidFill>
                <a:latin typeface="Menlo Regular"/>
                <a:cs typeface="Menlo Regular"/>
              </a:rPr>
              <a:t>view.php?id</a:t>
            </a: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=157 HTTP/1.1" 200 "http://moodle.univ-lille1.fr/my/" "Mozilla/5.0 (Windows NT 6.3; WOW64; rv:40.0) Gecko/20100101 Firefox/40.0" _pk_id.2.a9d0=761c1921eeb0f26f.1442837436.6.1443160721.1443160453.; _pk_ref.2.a9d0=%5B%22%22%2C%22%22%2C1443160453%2C%22https%3A%2F%2Fwww.google.fr%22%5D; AGIMUS=TRACE-70604-ZzdxHctoH3kL1bQK4G0hJF2VOzPUEXGryHVfnluUuJtuBySVfP-sso-cas.univ-lille1.fr; </a:t>
            </a:r>
            <a:r>
              <a:rPr lang="en-US" sz="1400" dirty="0" err="1">
                <a:solidFill>
                  <a:schemeClr val="tx1"/>
                </a:solidFill>
                <a:latin typeface="Menlo Regular"/>
                <a:cs typeface="Menlo Regular"/>
              </a:rPr>
              <a:t>MoodleSessionmdllilleun</a:t>
            </a: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=mql8u9c6jo818bsdl8b8hdghq2; _pk_ses.2.a9d0=</a:t>
            </a:r>
            <a:r>
              <a:rPr lang="en-US" sz="1400" dirty="0" smtClean="0">
                <a:solidFill>
                  <a:schemeClr val="tx1"/>
                </a:solidFill>
                <a:latin typeface="Menlo Regular"/>
                <a:cs typeface="Menlo Regular"/>
              </a:rPr>
              <a:t>*</a:t>
            </a: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2. On 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modifie le fichier </a:t>
            </a:r>
            <a:r>
              <a:rPr lang="fr-FR" sz="2000" dirty="0" err="1">
                <a:solidFill>
                  <a:schemeClr val="tx1"/>
                </a:solidFill>
                <a:latin typeface="Verdana" charset="0"/>
                <a:cs typeface="DejaVu Sans" charset="0"/>
              </a:rPr>
              <a:t>logstash-moodle.conf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 (#</a:t>
            </a:r>
            <a:r>
              <a:rPr lang="fr-FR" sz="2000" dirty="0" err="1">
                <a:solidFill>
                  <a:schemeClr val="tx1"/>
                </a:solidFill>
                <a:latin typeface="Verdana" charset="0"/>
                <a:cs typeface="DejaVu Sans" charset="0"/>
              </a:rPr>
              <a:t>geoip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 et #drop</a:t>
            </a: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)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51520" y="2276872"/>
            <a:ext cx="864096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Test du traitement des logs avec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logstash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 :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Moodle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>
              <a:lnSpc>
                <a:spcPct val="150000"/>
              </a:lnSpc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3. On 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test </a:t>
            </a: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: </a:t>
            </a:r>
          </a:p>
          <a:p>
            <a:pPr>
              <a:lnSpc>
                <a:spcPct val="150000"/>
              </a:lnSpc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>
                <a:solidFill>
                  <a:schemeClr val="tx1"/>
                </a:solidFill>
                <a:latin typeface="Verdana" charset="0"/>
                <a:cs typeface="DejaVu Sans" charset="0"/>
              </a:rPr>
              <a:t>﻿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[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agimus@agimus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]$ </a:t>
            </a:r>
            <a: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  <a:t/>
            </a:r>
            <a:b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</a:br>
            <a: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lib64/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/bin/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-f 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logstash-moodle.conf</a:t>
            </a:r>
            <a:endParaRPr lang="fr-FR" dirty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 lvl="1" indent="0">
              <a:lnSpc>
                <a:spcPct val="150000"/>
              </a:lnSpc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lvl="1" indent="0">
              <a:lnSpc>
                <a:spcPct val="150000"/>
              </a:lnSpc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200150" lvl="1" indent="-457200">
              <a:lnSpc>
                <a:spcPct val="150000"/>
              </a:lnSpc>
              <a:buClrTx/>
              <a:buSzPct val="70000"/>
              <a:buFont typeface="+mj-lt"/>
              <a:buAutoNum type="arabicPeriod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200150" lvl="1" indent="-457200">
              <a:lnSpc>
                <a:spcPct val="150000"/>
              </a:lnSpc>
              <a:buClrTx/>
              <a:buSzPct val="70000"/>
              <a:buFont typeface="+mj-lt"/>
              <a:buAutoNum type="arabicPeriod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058863" lvl="1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51520" y="2804735"/>
            <a:ext cx="8640960" cy="36933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C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Test du traitement des logs avec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logstash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 :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Moodle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>
              <a:lnSpc>
                <a:spcPct val="150000"/>
              </a:lnSpc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3. On 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test </a:t>
            </a: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: </a:t>
            </a: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lvl="1" indent="0">
              <a:lnSpc>
                <a:spcPct val="150000"/>
              </a:lnSpc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1. Premier 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test </a:t>
            </a:r>
            <a:r>
              <a:rPr lang="fr-FR" sz="2000" dirty="0" err="1">
                <a:solidFill>
                  <a:schemeClr val="tx1"/>
                </a:solidFill>
                <a:latin typeface="Verdana" charset="0"/>
                <a:cs typeface="DejaVu Sans" charset="0"/>
              </a:rPr>
              <a:t>failure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 : </a:t>
            </a:r>
            <a:r>
              <a:rPr lang="fr-FR" sz="2000" dirty="0" err="1">
                <a:solidFill>
                  <a:schemeClr val="tx1"/>
                </a:solidFill>
                <a:latin typeface="Verdana" charset="0"/>
                <a:cs typeface="DejaVu Sans" charset="0"/>
              </a:rPr>
              <a:t>grok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 </a:t>
            </a:r>
            <a:r>
              <a:rPr lang="fr-FR" sz="2000" dirty="0" err="1">
                <a:solidFill>
                  <a:schemeClr val="tx1"/>
                </a:solidFill>
                <a:latin typeface="Verdana" charset="0"/>
                <a:cs typeface="DejaVu Sans" charset="0"/>
              </a:rPr>
              <a:t>parse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 ! Changer le pattern</a:t>
            </a: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…</a:t>
            </a:r>
          </a:p>
          <a:p>
            <a:pPr marL="0" lvl="1" indent="0"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﻿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grok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{                </a:t>
            </a:r>
            <a: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  <a:t/>
            </a:r>
            <a:b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</a:br>
            <a: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  <a:t>    </a:t>
            </a:r>
            <a:r>
              <a:rPr lang="fr-FR" sz="1600" dirty="0" smtClean="0">
                <a:solidFill>
                  <a:schemeClr val="tx1"/>
                </a:solidFill>
                <a:latin typeface="Menlo Regular"/>
                <a:cs typeface="Menlo Regular"/>
              </a:rPr>
              <a:t>#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match =&gt; [ "message", "%{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IPORHOST:clientip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 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USER:ident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 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USER:auth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 %{NUMBER} \[%{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HTTPDATE:requestdate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}\] \"%{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WORD:method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 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DATA:request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 HTTP/%{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NUMBER:httpversion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}\" 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NUMBER:response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 (?:%{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NUMBER:bytes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}|-) \"%{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DATA:referrer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}\" \"%{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DATA:agent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}\" (?&lt;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agimus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&gt;[0-9A-Za-z-]*)" </a:t>
            </a:r>
            <a:r>
              <a:rPr lang="fr-FR" sz="1600" dirty="0" smtClean="0">
                <a:solidFill>
                  <a:schemeClr val="tx1"/>
                </a:solidFill>
                <a:latin typeface="Menlo Regular"/>
                <a:cs typeface="Menlo Regular"/>
              </a:rPr>
              <a:t>]</a:t>
            </a:r>
            <a:br>
              <a:rPr lang="fr-FR" sz="1600" dirty="0" smtClean="0">
                <a:solidFill>
                  <a:schemeClr val="tx1"/>
                </a:solidFill>
                <a:latin typeface="Menlo Regular"/>
                <a:cs typeface="Menlo Regular"/>
              </a:rPr>
            </a:br>
            <a:r>
              <a:rPr lang="fr-FR" sz="1600" dirty="0" smtClean="0">
                <a:solidFill>
                  <a:schemeClr val="tx1"/>
                </a:solidFill>
                <a:latin typeface="Menlo Regular"/>
                <a:cs typeface="Menlo Regular"/>
              </a:rPr>
              <a:t>    match 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=&gt; { "message" =&gt; "%{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IPORHOST:clientip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 (?:%{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IPORHOST:httphost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}|-) (?:%{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NUMBER:timesec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}|-) (?:%{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NUMBER:bytesinc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}|-)/(?:%{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NUMBER:bytesout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}|-) (?:%{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NUMBER:bytessent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}|-) (?:%{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USER:auth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}|-) \[%{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HTTPDATE:requestdate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}\] \"(?:%{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WORD:method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 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NOTSPACE:request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}(?: HTTP/%{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NUMBER:httpversion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})|-)\" 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NUMBER:response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 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QS:referrer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 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QS:agent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 (?:.*AGIMUS=%{</a:t>
            </a:r>
            <a:r>
              <a:rPr lang="fr-FR" sz="1600" dirty="0" err="1">
                <a:solidFill>
                  <a:schemeClr val="tx1"/>
                </a:solidFill>
                <a:latin typeface="Menlo Regular"/>
                <a:cs typeface="Menlo Regular"/>
              </a:rPr>
              <a:t>NOTSPACE:agimus</a:t>
            </a:r>
            <a:r>
              <a:rPr lang="fr-FR" sz="1600" dirty="0">
                <a:solidFill>
                  <a:schemeClr val="tx1"/>
                </a:solidFill>
                <a:latin typeface="Menlo Regular"/>
                <a:cs typeface="Menlo Regular"/>
              </a:rPr>
              <a:t>}.*|.*</a:t>
            </a:r>
            <a:r>
              <a:rPr lang="fr-FR" sz="1600" dirty="0" smtClean="0">
                <a:solidFill>
                  <a:schemeClr val="tx1"/>
                </a:solidFill>
                <a:latin typeface="Menlo Regular"/>
                <a:cs typeface="Menlo Regular"/>
              </a:rPr>
              <a:t>)</a:t>
            </a:r>
            <a:r>
              <a:rPr lang="fr-FR" sz="1600" dirty="0" smtClean="0">
                <a:solidFill>
                  <a:schemeClr val="tx1"/>
                </a:solidFill>
                <a:latin typeface="Menlo Regular"/>
                <a:cs typeface="Menlo Regular"/>
              </a:rPr>
              <a:t>"}</a:t>
            </a:r>
            <a:r>
              <a:rPr lang="fr-FR" sz="1600" dirty="0" smtClean="0">
                <a:solidFill>
                  <a:schemeClr val="tx1"/>
                </a:solidFill>
                <a:latin typeface="Menlo Regular"/>
                <a:cs typeface="Menlo Regular"/>
              </a:rPr>
              <a:t/>
            </a:r>
            <a:br>
              <a:rPr lang="fr-FR" sz="1600" dirty="0" smtClean="0">
                <a:solidFill>
                  <a:schemeClr val="tx1"/>
                </a:solidFill>
                <a:latin typeface="Menlo Regular"/>
                <a:cs typeface="Menlo Regular"/>
              </a:rPr>
            </a:br>
            <a: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  <a:t>}</a:t>
            </a: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200150" lvl="1" indent="-457200">
              <a:lnSpc>
                <a:spcPct val="150000"/>
              </a:lnSpc>
              <a:buClrTx/>
              <a:buSzPct val="70000"/>
              <a:buFont typeface="+mj-lt"/>
              <a:buAutoNum type="arabicPeriod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200150" lvl="1" indent="-457200">
              <a:lnSpc>
                <a:spcPct val="150000"/>
              </a:lnSpc>
              <a:buClrTx/>
              <a:buSzPct val="70000"/>
              <a:buFont typeface="+mj-lt"/>
              <a:buAutoNum type="arabicPeriod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058863" lvl="1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Test du traitement des logs avec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logstash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 :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Moodle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>
              <a:lnSpc>
                <a:spcPct val="150000"/>
              </a:lnSpc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3. On 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test </a:t>
            </a: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: </a:t>
            </a: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lvl="1" indent="0">
              <a:lnSpc>
                <a:spcPct val="150000"/>
              </a:lnSpc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1. Premier 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test </a:t>
            </a:r>
            <a:r>
              <a:rPr lang="fr-FR" sz="2000" dirty="0" err="1">
                <a:solidFill>
                  <a:schemeClr val="tx1"/>
                </a:solidFill>
                <a:latin typeface="Verdana" charset="0"/>
                <a:cs typeface="DejaVu Sans" charset="0"/>
              </a:rPr>
              <a:t>failure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 : </a:t>
            </a:r>
            <a:r>
              <a:rPr lang="fr-FR" sz="2000" dirty="0" err="1">
                <a:solidFill>
                  <a:schemeClr val="tx1"/>
                </a:solidFill>
                <a:latin typeface="Verdana" charset="0"/>
                <a:cs typeface="DejaVu Sans" charset="0"/>
              </a:rPr>
              <a:t>grok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 </a:t>
            </a:r>
            <a:r>
              <a:rPr lang="fr-FR" sz="2000" dirty="0" err="1">
                <a:solidFill>
                  <a:schemeClr val="tx1"/>
                </a:solidFill>
                <a:latin typeface="Verdana" charset="0"/>
                <a:cs typeface="DejaVu Sans" charset="0"/>
              </a:rPr>
              <a:t>parse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 ! Changer le pattern</a:t>
            </a: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…</a:t>
            </a:r>
          </a:p>
          <a:p>
            <a:pPr lvl="1" indent="0">
              <a:lnSpc>
                <a:spcPct val="150000"/>
              </a:lnSpc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600" dirty="0">
                <a:solidFill>
                  <a:schemeClr val="tx1"/>
                </a:solidFill>
                <a:latin typeface="Verdana" charset="0"/>
                <a:cs typeface="DejaVu Sans" charset="0"/>
              </a:rPr>
              <a:t>Doc : </a:t>
            </a:r>
            <a:r>
              <a:rPr lang="fr-FR" sz="1600" dirty="0">
                <a:solidFill>
                  <a:schemeClr val="tx1"/>
                </a:solidFill>
                <a:latin typeface="Verdana" charset="0"/>
                <a:cs typeface="DejaVu Sans" charset="0"/>
                <a:hlinkClick r:id="rId3"/>
              </a:rPr>
              <a:t>https://www.elastic.co/guide/en/logstash/current/plugins-filters-</a:t>
            </a:r>
            <a:r>
              <a:rPr lang="fr-FR" sz="1600" dirty="0" smtClean="0">
                <a:solidFill>
                  <a:schemeClr val="tx1"/>
                </a:solidFill>
                <a:latin typeface="Verdana" charset="0"/>
                <a:cs typeface="DejaVu Sans" charset="0"/>
                <a:hlinkClick r:id="rId3"/>
              </a:rPr>
              <a:t>grok.html</a:t>
            </a:r>
            <a:endParaRPr lang="fr-FR" sz="1600" dirty="0" smtClean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lvl="1" indent="0">
              <a:lnSpc>
                <a:spcPct val="150000"/>
              </a:lnSpc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6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Test pattern : </a:t>
            </a:r>
            <a:r>
              <a:rPr lang="fr-FR" sz="1600" dirty="0" smtClean="0">
                <a:solidFill>
                  <a:schemeClr val="tx1"/>
                </a:solidFill>
                <a:latin typeface="Verdana" charset="0"/>
                <a:cs typeface="DejaVu Sans" charset="0"/>
                <a:hlinkClick r:id="rId4"/>
              </a:rPr>
              <a:t>http</a:t>
            </a:r>
            <a:r>
              <a:rPr lang="fr-FR" sz="1600" dirty="0">
                <a:solidFill>
                  <a:schemeClr val="tx1"/>
                </a:solidFill>
                <a:latin typeface="Verdana" charset="0"/>
                <a:cs typeface="DejaVu Sans" charset="0"/>
                <a:hlinkClick r:id="rId4"/>
              </a:rPr>
              <a:t>://grokdebug.herokuapp.com</a:t>
            </a:r>
            <a:r>
              <a:rPr lang="fr-FR" sz="1600" dirty="0" smtClean="0">
                <a:solidFill>
                  <a:schemeClr val="tx1"/>
                </a:solidFill>
                <a:latin typeface="Verdana" charset="0"/>
                <a:cs typeface="DejaVu Sans" charset="0"/>
                <a:hlinkClick r:id="rId4"/>
              </a:rPr>
              <a:t>/</a:t>
            </a:r>
            <a:endParaRPr lang="fr-FR" sz="1600" dirty="0" smtClean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lvl="1" indent="0">
              <a:lnSpc>
                <a:spcPct val="150000"/>
              </a:lnSpc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2. Deuxième 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test : ﻿</a:t>
            </a:r>
            <a:r>
              <a:rPr lang="fr-FR" sz="2000" dirty="0" err="1">
                <a:solidFill>
                  <a:schemeClr val="tx1"/>
                </a:solidFill>
                <a:latin typeface="Verdana" charset="0"/>
                <a:cs typeface="DejaVu Sans" charset="0"/>
              </a:rPr>
              <a:t>Failed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 </a:t>
            </a:r>
            <a:r>
              <a:rPr lang="fr-FR" sz="2000" dirty="0" err="1">
                <a:solidFill>
                  <a:schemeClr val="tx1"/>
                </a:solidFill>
                <a:latin typeface="Verdana" charset="0"/>
                <a:cs typeface="DejaVu Sans" charset="0"/>
              </a:rPr>
              <a:t>parsing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 date </a:t>
            </a:r>
            <a:r>
              <a:rPr lang="fr-FR" sz="2000" dirty="0" err="1">
                <a:solidFill>
                  <a:schemeClr val="tx1"/>
                </a:solidFill>
                <a:latin typeface="Verdana" charset="0"/>
                <a:cs typeface="DejaVu Sans" charset="0"/>
              </a:rPr>
              <a:t>from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Verdana" charset="0"/>
                <a:cs typeface="DejaVu Sans" charset="0"/>
              </a:rPr>
              <a:t>field</a:t>
            </a: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/>
            </a:r>
            <a:b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</a:b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  <a:sym typeface="Wingdings"/>
              </a:rPr>
              <a:t> #locale</a:t>
            </a:r>
          </a:p>
          <a:p>
            <a:pPr lvl="1" indent="0">
              <a:lnSpc>
                <a:spcPct val="150000"/>
              </a:lnSpc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lvl="1" indent="0">
              <a:lnSpc>
                <a:spcPct val="150000"/>
              </a:lnSpc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200150" lvl="1" indent="-457200">
              <a:lnSpc>
                <a:spcPct val="150000"/>
              </a:lnSpc>
              <a:buClrTx/>
              <a:buSzPct val="70000"/>
              <a:buFont typeface="+mj-lt"/>
              <a:buAutoNum type="arabicPeriod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200150" lvl="1" indent="-457200">
              <a:lnSpc>
                <a:spcPct val="150000"/>
              </a:lnSpc>
              <a:buClrTx/>
              <a:buSzPct val="70000"/>
              <a:buFont typeface="+mj-lt"/>
              <a:buAutoNum type="arabicPeriod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058863" lvl="1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81827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logstash-mood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2936"/>
            <a:ext cx="9144000" cy="3931920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Test du traitement des logs avec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logstash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 :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Moodle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457200" indent="-457200">
              <a:lnSpc>
                <a:spcPct val="150000"/>
              </a:lnSpc>
              <a:buClrTx/>
              <a:buSzPct val="70000"/>
              <a:buFont typeface="+mj-lt"/>
              <a:buAutoNum type="arabicPeriod" startAt="3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On test :</a:t>
            </a:r>
          </a:p>
          <a:p>
            <a:pPr marL="1200150" lvl="1" indent="-457200">
              <a:lnSpc>
                <a:spcPct val="150000"/>
              </a:lnSpc>
              <a:buClrTx/>
              <a:buSzPct val="70000"/>
              <a:buFont typeface="+mj-lt"/>
              <a:buAutoNum type="arabicPeriod" startAt="3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Troisième| </a:t>
            </a: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test OK …</a:t>
            </a:r>
          </a:p>
          <a:p>
            <a:pPr marL="1200150" lvl="1" indent="-457200">
              <a:lnSpc>
                <a:spcPct val="150000"/>
              </a:lnSpc>
              <a:buClrTx/>
              <a:buSzPct val="70000"/>
              <a:buFont typeface="+mj-lt"/>
              <a:buAutoNum type="arabicPeriod" startAt="3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200150" lvl="1" indent="-457200">
              <a:lnSpc>
                <a:spcPct val="150000"/>
              </a:lnSpc>
              <a:buClrTx/>
              <a:buSzPct val="70000"/>
              <a:buFont typeface="+mj-lt"/>
              <a:buAutoNum type="arabicPeriod" startAt="3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200150" lvl="1" indent="-457200">
              <a:lnSpc>
                <a:spcPct val="150000"/>
              </a:lnSpc>
              <a:buClrTx/>
              <a:buSzPct val="70000"/>
              <a:buFont typeface="+mj-lt"/>
              <a:buAutoNum type="arabicPeriod" startAt="3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200150" lvl="1" indent="-457200">
              <a:lnSpc>
                <a:spcPct val="150000"/>
              </a:lnSpc>
              <a:buClrTx/>
              <a:buSzPct val="70000"/>
              <a:buFont typeface="+mj-lt"/>
              <a:buAutoNum type="arabicPeriod" startAt="3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lvl="1" indent="0">
              <a:lnSpc>
                <a:spcPct val="150000"/>
              </a:lnSpc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lvl="1" indent="0">
              <a:lnSpc>
                <a:spcPct val="150000"/>
              </a:lnSpc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200150" lvl="1" indent="-457200">
              <a:lnSpc>
                <a:spcPct val="150000"/>
              </a:lnSpc>
              <a:buClrTx/>
              <a:buSzPct val="70000"/>
              <a:buFont typeface="+mj-lt"/>
              <a:buAutoNum type="arabicPeriod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200150" lvl="1" indent="-457200">
              <a:lnSpc>
                <a:spcPct val="150000"/>
              </a:lnSpc>
              <a:buClrTx/>
              <a:buSzPct val="70000"/>
              <a:buFont typeface="+mj-lt"/>
              <a:buAutoNum type="arabicPeriod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058863" lvl="1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292725" y="5075238"/>
            <a:ext cx="3671888" cy="9239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FR" dirty="0">
                <a:solidFill>
                  <a:srgbClr val="000000"/>
                </a:solidFill>
              </a:rPr>
              <a:t>SI TOUT OK ALORS ON REINITIALISE LE FICHIER ET ON LANCE LE TRAITEMENT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563938" y="6443663"/>
            <a:ext cx="4248150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FR" dirty="0">
                <a:solidFill>
                  <a:srgbClr val="000000"/>
                </a:solidFill>
              </a:rPr>
              <a:t>Attention, le cluster est « </a:t>
            </a:r>
            <a:r>
              <a:rPr lang="fr-FR" dirty="0" err="1">
                <a:solidFill>
                  <a:srgbClr val="000000"/>
                </a:solidFill>
              </a:rPr>
              <a:t>Agimus-ng</a:t>
            </a:r>
            <a:r>
              <a:rPr lang="fr-FR" dirty="0">
                <a:solidFill>
                  <a:srgbClr val="000000"/>
                </a:solidFill>
              </a:rPr>
              <a:t> »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251520" y="1844824"/>
            <a:ext cx="864096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r>
              <a:rPr lang="fr-FR" dirty="0" err="1" smtClean="0"/>
              <a:t>Qs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37430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Test du traitement des logs avec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logstash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 :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Moodle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﻿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[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agimus@agimus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]$ 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vim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logstash-moodle.conf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endParaRPr lang="fr-FR" dirty="0" smtClean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  <a:t>[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agimus@agimus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]$ </a:t>
            </a:r>
            <a: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  <a:t/>
            </a:r>
            <a:b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</a:br>
            <a: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  <a:t>cat 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opt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agimus-ng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demo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/logs/2015/09/25/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moodle-access.log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| /lib64/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/bin/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-f 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logstash-</a:t>
            </a:r>
            <a:r>
              <a:rPr lang="fr-FR" dirty="0" err="1" smtClean="0">
                <a:solidFill>
                  <a:schemeClr val="tx1"/>
                </a:solidFill>
                <a:latin typeface="Menlo Regular"/>
                <a:cs typeface="Menlo Regular"/>
              </a:rPr>
              <a:t>moodle.conf</a:t>
            </a:r>
            <a: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  <a:t/>
            </a:r>
            <a:b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</a:br>
            <a:endParaRPr lang="fr-FR" dirty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>
              <a:lnSpc>
                <a:spcPct val="150000"/>
              </a:lnSpc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Résultat: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2" name="Image 1" descr="Capture d’écran 2015-10-10 à 13.23.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845272"/>
            <a:ext cx="8890000" cy="2032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251520" y="2348880"/>
            <a:ext cx="864096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r>
              <a:rPr lang="fr-FR" dirty="0" err="1" smtClean="0"/>
              <a:t>Qs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37430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Test du traitement des logs avec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logstash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 : </a:t>
            </a:r>
            <a:r>
              <a:rPr lang="fr-FR" sz="2400" dirty="0" err="1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Esup</a:t>
            </a: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 etc.</a:t>
            </a: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Recommencez les m</a:t>
            </a: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êmes étapes pour traiter les logs esup4</a:t>
            </a:r>
            <a:endParaRPr lang="fr-FR" sz="2000" dirty="0" smtClean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﻿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[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agimus@agimus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]$ 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vim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logstash</a:t>
            </a:r>
            <a: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  <a:t>-esup4.conf </a:t>
            </a:r>
            <a:endParaRPr lang="fr-FR" dirty="0" smtClean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  <a:t>[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agimus@agimus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]$ </a:t>
            </a:r>
            <a: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  <a:t/>
            </a:r>
            <a:b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</a:br>
            <a: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  <a:t>cat 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opt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agimus-ng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demo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/logs/2015/09/25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access-</a:t>
            </a:r>
            <a:r>
              <a:rPr lang="fr-FR" dirty="0" err="1" smtClean="0">
                <a:solidFill>
                  <a:schemeClr val="tx1"/>
                </a:solidFill>
                <a:latin typeface="Menlo Regular"/>
                <a:cs typeface="Menlo Regular"/>
              </a:rPr>
              <a:t>ent.log</a:t>
            </a:r>
            <a: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| /lib64/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/bin/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-f logstash</a:t>
            </a:r>
            <a: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  <a:t>-esup4.conf</a:t>
            </a:r>
            <a: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  <a:t/>
            </a:r>
            <a:b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</a:br>
            <a:endParaRPr lang="fr-FR" dirty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>
              <a:lnSpc>
                <a:spcPct val="150000"/>
              </a:lnSpc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Résultat: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2" name="Image 1" descr="Capture d’écran 2015-10-10 à 13.23.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845272"/>
            <a:ext cx="88900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50507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Documentation Wiki : </a:t>
            </a:r>
            <a:r>
              <a:rPr lang="fr-FR" sz="2400" dirty="0">
                <a:solidFill>
                  <a:srgbClr val="CCCCFF"/>
                </a:solidFill>
                <a:hlinkClick r:id="rId4"/>
              </a:rPr>
              <a:t>https://www.esup-portail.org/wiki/x/</a:t>
            </a:r>
            <a:r>
              <a:rPr lang="fr-FR" sz="2400" dirty="0" smtClean="0">
                <a:solidFill>
                  <a:srgbClr val="CCCCFF"/>
                </a:solidFill>
                <a:hlinkClick r:id="rId4"/>
              </a:rPr>
              <a:t>BIC0GQ</a:t>
            </a: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Test du traitement des logs avec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logstash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 :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Moodle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>
              <a:lnSpc>
                <a:spcPct val="150000"/>
              </a:lnSpc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Résultat dans ES:</a:t>
            </a: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200150" lvl="1" indent="-457200">
              <a:lnSpc>
                <a:spcPct val="150000"/>
              </a:lnSpc>
              <a:buClrTx/>
              <a:buSzPct val="70000"/>
              <a:buFont typeface="+mj-lt"/>
              <a:buAutoNum type="arabicPeriod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200150" lvl="1" indent="-457200">
              <a:lnSpc>
                <a:spcPct val="150000"/>
              </a:lnSpc>
              <a:buClrTx/>
              <a:buSzPct val="70000"/>
              <a:buFont typeface="+mj-lt"/>
              <a:buAutoNum type="arabicPeriod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200150" lvl="1" indent="-457200">
              <a:lnSpc>
                <a:spcPct val="150000"/>
              </a:lnSpc>
              <a:buClrTx/>
              <a:buSzPct val="70000"/>
              <a:buFont typeface="+mj-lt"/>
              <a:buAutoNum type="arabicPeriod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200150" lvl="1" indent="-457200">
              <a:lnSpc>
                <a:spcPct val="150000"/>
              </a:lnSpc>
              <a:buClrTx/>
              <a:buSzPct val="70000"/>
              <a:buFont typeface="+mj-lt"/>
              <a:buAutoNum type="arabicPeriod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lvl="1" indent="0">
              <a:lnSpc>
                <a:spcPct val="150000"/>
              </a:lnSpc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lvl="1" indent="0">
              <a:lnSpc>
                <a:spcPct val="150000"/>
              </a:lnSpc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200150" lvl="1" indent="-457200">
              <a:lnSpc>
                <a:spcPct val="150000"/>
              </a:lnSpc>
              <a:buClrTx/>
              <a:buSzPct val="70000"/>
              <a:buFont typeface="+mj-lt"/>
              <a:buAutoNum type="arabicPeriod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200150" lvl="1" indent="-457200">
              <a:lnSpc>
                <a:spcPct val="150000"/>
              </a:lnSpc>
              <a:buClrTx/>
              <a:buSzPct val="70000"/>
              <a:buFont typeface="+mj-lt"/>
              <a:buAutoNum type="arabicPeriod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058863" lvl="1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2" name="Image 1" descr="Capture d’écran 2015-10-10 à 13.33.2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15344"/>
            <a:ext cx="9144000" cy="3810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251520" y="5014917"/>
            <a:ext cx="86409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51520" y="3430741"/>
            <a:ext cx="86409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51520" y="2350621"/>
            <a:ext cx="86409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63524" y="1230313"/>
            <a:ext cx="8880476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Script </a:t>
            </a: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quotidien: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741363" lvl="1" indent="-28416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 Mise en place : </a:t>
            </a:r>
          </a:p>
          <a:p>
            <a:pPr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>[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agimus@agimus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logstash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]$ 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cp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/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opt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agimus-ng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github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/scripts/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daily_batch.sh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/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opt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agimus-ng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github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build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/scripts/.</a:t>
            </a:r>
          </a:p>
          <a:p>
            <a:pPr marL="741363" lvl="1" indent="-28416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000000"/>
                </a:solidFill>
                <a:latin typeface="Verdana" charset="0"/>
                <a:cs typeface="DejaVu Sans" charset="0"/>
              </a:rPr>
              <a:t> Les différentes </a:t>
            </a:r>
            <a:r>
              <a:rPr lang="fr-FR" sz="2400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sections :</a:t>
            </a:r>
          </a:p>
          <a:p>
            <a:pPr indent="-28575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Verdana" charset="0"/>
                <a:cs typeface="DejaVu Sans" charset="0"/>
              </a:rPr>
              <a:t>﻿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[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agimus@agimus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scripts]$ cd /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opt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agimus-ng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github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build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/</a:t>
            </a: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>scripts</a:t>
            </a:r>
          </a:p>
          <a:p>
            <a:pPr indent="-285750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 smtClean="0">
                <a:solidFill>
                  <a:srgbClr val="000000"/>
                </a:solidFill>
                <a:latin typeface="Menlo Regular"/>
                <a:cs typeface="Menlo Regular"/>
              </a:rPr>
              <a:t>[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agimus@agimus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scripts]$ cat 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daily_batch.sh</a:t>
            </a:r>
            <a:endParaRPr lang="fr-FR" dirty="0">
              <a:solidFill>
                <a:srgbClr val="000000"/>
              </a:solidFill>
              <a:latin typeface="Menlo Regular"/>
              <a:cs typeface="Menlo Regular"/>
            </a:endParaRPr>
          </a:p>
          <a:p>
            <a:pPr marL="741363" lvl="1" indent="-28416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 Mise </a:t>
            </a:r>
            <a:r>
              <a:rPr lang="fr-FR" sz="2400" dirty="0">
                <a:solidFill>
                  <a:srgbClr val="000000"/>
                </a:solidFill>
                <a:latin typeface="Verdana" charset="0"/>
                <a:cs typeface="DejaVu Sans" charset="0"/>
              </a:rPr>
              <a:t>en place en </a:t>
            </a:r>
            <a:r>
              <a:rPr lang="fr-FR" sz="2400" dirty="0" err="1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crontab</a:t>
            </a:r>
            <a:endParaRPr lang="fr-FR" sz="2400" dirty="0" smtClean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indent="-28575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Ex : </a:t>
            </a:r>
          </a:p>
          <a:p>
            <a:pPr indent="-285750">
              <a:lnSpc>
                <a:spcPct val="150000"/>
              </a:lnSpc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 smtClean="0">
                <a:solidFill>
                  <a:schemeClr val="tx1"/>
                </a:solidFill>
                <a:latin typeface="Menlo Regular"/>
                <a:cs typeface="Menlo Regular"/>
              </a:rPr>
              <a:t>10 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0 * * * 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opt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agimus-ng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build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/scripts/</a:t>
            </a:r>
            <a:r>
              <a:rPr lang="fr-FR" dirty="0" err="1">
                <a:solidFill>
                  <a:schemeClr val="tx1"/>
                </a:solidFill>
                <a:latin typeface="Menlo Regular"/>
                <a:cs typeface="Menlo Regular"/>
              </a:rPr>
              <a:t>daily_batch.sh</a:t>
            </a:r>
            <a:r>
              <a:rPr lang="fr-FR" dirty="0">
                <a:solidFill>
                  <a:schemeClr val="tx1"/>
                </a:solidFill>
                <a:latin typeface="Menlo Regular"/>
                <a:cs typeface="Menlo Regular"/>
              </a:rPr>
              <a:t> | </a:t>
            </a:r>
            <a:r>
              <a:rPr lang="fr-FR" dirty="0" err="1" smtClean="0">
                <a:solidFill>
                  <a:schemeClr val="tx1"/>
                </a:solidFill>
                <a:latin typeface="Menlo Regular"/>
                <a:cs typeface="Menlo Regular"/>
              </a:rPr>
              <a:t>logger</a:t>
            </a: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200150" lvl="1" indent="-457200">
              <a:lnSpc>
                <a:spcPct val="150000"/>
              </a:lnSpc>
              <a:buClrTx/>
              <a:buSzPct val="70000"/>
              <a:buFont typeface="+mj-lt"/>
              <a:buAutoNum type="arabicPeriod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lvl="1" indent="0">
              <a:lnSpc>
                <a:spcPct val="150000"/>
              </a:lnSpc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lvl="1" indent="0">
              <a:lnSpc>
                <a:spcPct val="150000"/>
              </a:lnSpc>
              <a:buClrTx/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200150" lvl="1" indent="-457200">
              <a:lnSpc>
                <a:spcPct val="150000"/>
              </a:lnSpc>
              <a:buClrTx/>
              <a:buSzPct val="70000"/>
              <a:buFont typeface="+mj-lt"/>
              <a:buAutoNum type="arabicPeriod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200150" lvl="1" indent="-457200">
              <a:lnSpc>
                <a:spcPct val="150000"/>
              </a:lnSpc>
              <a:buClrTx/>
              <a:buSzPct val="70000"/>
              <a:buFont typeface="+mj-lt"/>
              <a:buAutoNum type="arabicPeriod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marL="1058863" lvl="1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08806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722313" y="3605213"/>
            <a:ext cx="7770812" cy="2016125"/>
          </a:xfrm>
          <a:prstGeom prst="rect">
            <a:avLst/>
          </a:prstGeom>
          <a:solidFill>
            <a:srgbClr val="E30F47"/>
          </a:solidFill>
          <a:ln w="101520" cap="sq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3600" b="1" dirty="0">
                <a:solidFill>
                  <a:srgbClr val="FFFFFF"/>
                </a:solidFill>
                <a:latin typeface="Verdana" charset="0"/>
                <a:cs typeface="DejaVu Sans" charset="0"/>
              </a:rPr>
              <a:t>Configuration et prise en </a:t>
            </a:r>
            <a:r>
              <a:rPr lang="fr-FR" sz="3600" b="1" dirty="0" smtClean="0">
                <a:solidFill>
                  <a:srgbClr val="FFFFFF"/>
                </a:solidFill>
                <a:latin typeface="Verdana" charset="0"/>
                <a:cs typeface="DejaVu Sans" charset="0"/>
              </a:rPr>
              <a:t>main d’</a:t>
            </a:r>
            <a:r>
              <a:rPr lang="fr-FR" sz="3600" b="1" dirty="0" err="1" smtClean="0">
                <a:solidFill>
                  <a:srgbClr val="FFFFFF"/>
                </a:solidFill>
                <a:latin typeface="Verdana" charset="0"/>
                <a:cs typeface="DejaVu Sans" charset="0"/>
              </a:rPr>
              <a:t>Elasticsearch</a:t>
            </a:r>
            <a:endParaRPr lang="fr-FR" sz="3600" b="1" dirty="0">
              <a:solidFill>
                <a:srgbClr val="FFFFFF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77788"/>
            <a:ext cx="9144000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 dirty="0">
                <a:solidFill>
                  <a:srgbClr val="B7C7D4"/>
                </a:solidFill>
                <a:latin typeface="Verdana" charset="0"/>
                <a:cs typeface="DejaVu Sans" charset="0"/>
              </a:rPr>
              <a:t>Configuration et prise en </a:t>
            </a:r>
            <a:r>
              <a:rPr lang="fr-FR" sz="2400" b="1" dirty="0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main </a:t>
            </a:r>
            <a:r>
              <a:rPr lang="fr-FR" sz="2400" b="1" dirty="0" err="1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Elasticsearch</a:t>
            </a:r>
            <a:endParaRPr lang="fr-FR" sz="2400" b="1" dirty="0">
              <a:solidFill>
                <a:srgbClr val="B7C7D4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 dirty="0">
                <a:solidFill>
                  <a:srgbClr val="B7C7D4"/>
                </a:solidFill>
                <a:latin typeface="Verdana" charset="0"/>
                <a:cs typeface="DejaVu Sans" charset="0"/>
              </a:rPr>
              <a:t>Configuration et prise en </a:t>
            </a:r>
            <a:r>
              <a:rPr lang="fr-FR" sz="2400" b="1" dirty="0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main d’</a:t>
            </a:r>
            <a:r>
              <a:rPr lang="fr-FR" sz="2400" b="1" dirty="0" err="1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Elasticsearch</a:t>
            </a:r>
            <a:endParaRPr lang="fr-FR" sz="2400" b="1" dirty="0">
              <a:solidFill>
                <a:srgbClr val="B7C7D4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Initiation à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Elasticsearch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741363" lvl="1" indent="-28416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Présentation vidéo à </a:t>
            </a:r>
            <a:r>
              <a:rPr lang="fr-FR" sz="2400" dirty="0">
                <a:solidFill>
                  <a:srgbClr val="000000"/>
                </a:solidFill>
                <a:latin typeface="Verdana" charset="0"/>
                <a:cs typeface="DejaVu Sans" charset="0"/>
              </a:rPr>
              <a:t>cette adresse:</a:t>
            </a:r>
            <a:br>
              <a:rPr lang="fr-FR" sz="2400" dirty="0">
                <a:solidFill>
                  <a:srgbClr val="000000"/>
                </a:solidFill>
                <a:latin typeface="Verdana" charset="0"/>
                <a:cs typeface="DejaVu Sans" charset="0"/>
              </a:rPr>
            </a:br>
            <a:r>
              <a:rPr lang="fr-FR" sz="1400" dirty="0" err="1">
                <a:solidFill>
                  <a:srgbClr val="000000"/>
                </a:solidFill>
                <a:latin typeface="Verdana" charset="0"/>
                <a:cs typeface="DejaVu Sans" charset="0"/>
                <a:hlinkClick r:id="rId4"/>
              </a:rPr>
              <a:t>https</a:t>
            </a:r>
            <a:r>
              <a:rPr lang="fr-FR" sz="1400" dirty="0">
                <a:solidFill>
                  <a:srgbClr val="000000"/>
                </a:solidFill>
                <a:latin typeface="Verdana" charset="0"/>
                <a:cs typeface="DejaVu Sans" charset="0"/>
                <a:hlinkClick r:id="rId4"/>
              </a:rPr>
              <a:t>://</a:t>
            </a:r>
            <a:r>
              <a:rPr lang="fr-FR" sz="1400" dirty="0" err="1">
                <a:solidFill>
                  <a:srgbClr val="000000"/>
                </a:solidFill>
                <a:latin typeface="Verdana" charset="0"/>
                <a:cs typeface="DejaVu Sans" charset="0"/>
                <a:hlinkClick r:id="rId4"/>
              </a:rPr>
              <a:t>www.esup-portail.org</a:t>
            </a:r>
            <a:r>
              <a:rPr lang="fr-FR" sz="1400" dirty="0">
                <a:solidFill>
                  <a:srgbClr val="000000"/>
                </a:solidFill>
                <a:latin typeface="Verdana" charset="0"/>
                <a:cs typeface="DejaVu Sans" charset="0"/>
                <a:hlinkClick r:id="rId4"/>
              </a:rPr>
              <a:t>/wiki/pages/</a:t>
            </a:r>
            <a:r>
              <a:rPr lang="fr-FR" sz="1400" dirty="0" err="1">
                <a:solidFill>
                  <a:srgbClr val="000000"/>
                </a:solidFill>
                <a:latin typeface="Verdana" charset="0"/>
                <a:cs typeface="DejaVu Sans" charset="0"/>
                <a:hlinkClick r:id="rId4"/>
              </a:rPr>
              <a:t>viewpage.action?pageId</a:t>
            </a:r>
            <a:r>
              <a:rPr lang="fr-FR" sz="1400" dirty="0">
                <a:solidFill>
                  <a:srgbClr val="000000"/>
                </a:solidFill>
                <a:latin typeface="Verdana" charset="0"/>
                <a:cs typeface="DejaVu Sans" charset="0"/>
                <a:hlinkClick r:id="rId4"/>
              </a:rPr>
              <a:t>=439255076#ESUP-Daysn°19&amp;ApereoEurope-15:15-15:35TechnoExpress:IntroductionàElasticSearch[</a:t>
            </a:r>
            <a:r>
              <a:rPr lang="fr-FR" sz="1400" dirty="0" smtClean="0">
                <a:solidFill>
                  <a:srgbClr val="000000"/>
                </a:solidFill>
                <a:latin typeface="Verdana" charset="0"/>
                <a:cs typeface="DejaVu Sans" charset="0"/>
                <a:hlinkClick r:id="rId4"/>
              </a:rPr>
              <a:t>FR]</a:t>
            </a:r>
            <a:endParaRPr lang="fr-FR" sz="14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41363" lvl="1" indent="-28416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000000"/>
                </a:solidFill>
                <a:latin typeface="Verdana" charset="0"/>
                <a:cs typeface="DejaVu Sans" charset="0"/>
              </a:rPr>
              <a:t>Basé sur Apache </a:t>
            </a:r>
            <a:r>
              <a:rPr lang="fr-FR" sz="2400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Lucène</a:t>
            </a:r>
            <a:endParaRPr lang="fr-FR" sz="24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41363" lvl="1" indent="-28416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000000"/>
                </a:solidFill>
                <a:latin typeface="Verdana" charset="0"/>
                <a:cs typeface="DejaVu Sans" charset="0"/>
              </a:rPr>
              <a:t>Moteur de recherche distribué</a:t>
            </a:r>
          </a:p>
          <a:p>
            <a:pPr marL="741363" lvl="1" indent="-28416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000000"/>
                </a:solidFill>
                <a:latin typeface="Verdana" charset="0"/>
                <a:cs typeface="DejaVu Sans" charset="0"/>
              </a:rPr>
              <a:t>Indexation complète</a:t>
            </a:r>
          </a:p>
          <a:p>
            <a:pPr marL="322263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 dirty="0">
                <a:solidFill>
                  <a:srgbClr val="B7C7D4"/>
                </a:solidFill>
                <a:latin typeface="Verdana" charset="0"/>
                <a:cs typeface="DejaVu Sans" charset="0"/>
              </a:rPr>
              <a:t>Configuration et prise en </a:t>
            </a:r>
            <a:r>
              <a:rPr lang="fr-FR" sz="2400" b="1" dirty="0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main d’</a:t>
            </a:r>
            <a:r>
              <a:rPr lang="fr-FR" sz="2400" b="1" dirty="0" err="1">
                <a:solidFill>
                  <a:srgbClr val="B7C7D4"/>
                </a:solidFill>
                <a:latin typeface="Verdana" charset="0"/>
                <a:cs typeface="DejaVu Sans" charset="0"/>
              </a:rPr>
              <a:t>E</a:t>
            </a:r>
            <a:r>
              <a:rPr lang="fr-FR" sz="2400" b="1" dirty="0" err="1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lasticsearch</a:t>
            </a:r>
            <a:endParaRPr lang="fr-FR" sz="2400" b="1" dirty="0">
              <a:solidFill>
                <a:srgbClr val="B7C7D4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Initiation à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Elasticsearch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741363" lvl="1" indent="-28416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Vocabulaire</a:t>
            </a:r>
          </a:p>
          <a:p>
            <a:pPr marL="741363" lvl="1" indent="-284163">
              <a:lnSpc>
                <a:spcPct val="150000"/>
              </a:lnSpc>
              <a:buFont typeface="Ubuntu" charset="0"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b="1" dirty="0">
                <a:solidFill>
                  <a:srgbClr val="000000"/>
                </a:solidFill>
                <a:latin typeface="Verdana" charset="0"/>
                <a:cs typeface="DejaVu Sans" charset="0"/>
              </a:rPr>
              <a:t>Cluster</a:t>
            </a:r>
            <a:r>
              <a:rPr lang="fr-FR" dirty="0">
                <a:solidFill>
                  <a:srgbClr val="000000"/>
                </a:solidFill>
                <a:latin typeface="Verdana" charset="0"/>
                <a:cs typeface="DejaVu Sans" charset="0"/>
              </a:rPr>
              <a:t> : Ensemble de nœuds répondant aux mêmes requêtes</a:t>
            </a:r>
          </a:p>
          <a:p>
            <a:pPr marL="741363" lvl="1" indent="-284163">
              <a:lnSpc>
                <a:spcPct val="150000"/>
              </a:lnSpc>
              <a:buFont typeface="Ubuntu" charset="0"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b="1" dirty="0">
                <a:solidFill>
                  <a:srgbClr val="000000"/>
                </a:solidFill>
                <a:latin typeface="Verdana" charset="0"/>
                <a:cs typeface="DejaVu Sans" charset="0"/>
              </a:rPr>
              <a:t>Nœud</a:t>
            </a:r>
            <a:r>
              <a:rPr lang="fr-FR" dirty="0">
                <a:solidFill>
                  <a:srgbClr val="000000"/>
                </a:solidFill>
                <a:latin typeface="Verdana" charset="0"/>
                <a:cs typeface="DejaVu Sans" charset="0"/>
              </a:rPr>
              <a:t> : Machine physique hébergeant une instance </a:t>
            </a:r>
            <a:r>
              <a:rPr lang="fr-FR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Elasticsearch</a:t>
            </a:r>
            <a:r>
              <a:rPr lang="fr-FR" dirty="0">
                <a:solidFill>
                  <a:srgbClr val="000000"/>
                </a:solidFill>
                <a:latin typeface="Verdana" charset="0"/>
                <a:cs typeface="DejaVu Sans" charset="0"/>
              </a:rPr>
              <a:t>. Dans un cluster, le nœud master gère l'assignation des tâches à l'ensemble des nœuds.</a:t>
            </a:r>
          </a:p>
          <a:p>
            <a:pPr marL="741363" lvl="1" indent="-284163">
              <a:lnSpc>
                <a:spcPct val="150000"/>
              </a:lnSpc>
              <a:buFont typeface="Ubuntu" charset="0"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b="1" dirty="0">
                <a:solidFill>
                  <a:srgbClr val="000000"/>
                </a:solidFill>
                <a:latin typeface="Verdana" charset="0"/>
                <a:cs typeface="DejaVu Sans" charset="0"/>
              </a:rPr>
              <a:t>Index</a:t>
            </a:r>
            <a:r>
              <a:rPr lang="fr-FR" dirty="0">
                <a:solidFill>
                  <a:srgbClr val="000000"/>
                </a:solidFill>
                <a:latin typeface="Verdana" charset="0"/>
                <a:cs typeface="DejaVu Sans" charset="0"/>
              </a:rPr>
              <a:t> : Espace logique permettant d'organiser les données</a:t>
            </a:r>
          </a:p>
          <a:p>
            <a:pPr marL="741363" lvl="1" indent="-284163">
              <a:lnSpc>
                <a:spcPct val="150000"/>
              </a:lnSpc>
              <a:buFont typeface="Ubuntu" charset="0"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b="1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Shard</a:t>
            </a:r>
            <a:r>
              <a:rPr lang="fr-FR" dirty="0">
                <a:solidFill>
                  <a:srgbClr val="000000"/>
                </a:solidFill>
                <a:latin typeface="Verdana" charset="0"/>
                <a:cs typeface="DejaVu Sans" charset="0"/>
              </a:rPr>
              <a:t> : Instance </a:t>
            </a:r>
            <a:r>
              <a:rPr lang="fr-FR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Lucène</a:t>
            </a:r>
            <a:r>
              <a:rPr lang="fr-FR" dirty="0">
                <a:solidFill>
                  <a:srgbClr val="000000"/>
                </a:solidFill>
                <a:latin typeface="Verdana" charset="0"/>
                <a:cs typeface="DejaVu Sans" charset="0"/>
              </a:rPr>
              <a:t> stockant réellement les données</a:t>
            </a:r>
          </a:p>
          <a:p>
            <a:pPr marL="741363" lvl="1" indent="-284163">
              <a:lnSpc>
                <a:spcPct val="150000"/>
              </a:lnSpc>
              <a:buFont typeface="Ubuntu" charset="0"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b="1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Replicat</a:t>
            </a:r>
            <a:r>
              <a:rPr lang="fr-FR" dirty="0">
                <a:solidFill>
                  <a:srgbClr val="000000"/>
                </a:solidFill>
                <a:latin typeface="Verdana" charset="0"/>
                <a:cs typeface="DejaVu Sans" charset="0"/>
              </a:rPr>
              <a:t> : Copie d'un index</a:t>
            </a:r>
          </a:p>
          <a:p>
            <a:pPr marL="741363" lvl="1" indent="-284163">
              <a:lnSpc>
                <a:spcPct val="150000"/>
              </a:lnSpc>
              <a:buFont typeface="Ubuntu" charset="0"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b="1" dirty="0">
                <a:solidFill>
                  <a:srgbClr val="000000"/>
                </a:solidFill>
                <a:latin typeface="Verdana" charset="0"/>
                <a:cs typeface="DejaVu Sans" charset="0"/>
              </a:rPr>
              <a:t>Alias</a:t>
            </a:r>
            <a:r>
              <a:rPr lang="fr-FR" dirty="0">
                <a:solidFill>
                  <a:srgbClr val="000000"/>
                </a:solidFill>
                <a:latin typeface="Verdana" charset="0"/>
                <a:cs typeface="DejaVu Sans" charset="0"/>
              </a:rPr>
              <a:t> : Index virtuel pointant vers 1 ou plusieurs index réels</a:t>
            </a:r>
          </a:p>
          <a:p>
            <a:pPr marL="322263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 dirty="0">
                <a:solidFill>
                  <a:srgbClr val="B7C7D4"/>
                </a:solidFill>
                <a:latin typeface="Verdana" charset="0"/>
                <a:cs typeface="DejaVu Sans" charset="0"/>
              </a:rPr>
              <a:t>Configuration et prise en </a:t>
            </a:r>
            <a:r>
              <a:rPr lang="fr-FR" sz="2400" b="1" dirty="0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main d’</a:t>
            </a:r>
            <a:r>
              <a:rPr lang="fr-FR" sz="2400" b="1" dirty="0" err="1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Elasticsearch</a:t>
            </a:r>
            <a:endParaRPr lang="fr-FR" sz="2400" b="1" dirty="0">
              <a:solidFill>
                <a:srgbClr val="B7C7D4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>
                <a:solidFill>
                  <a:srgbClr val="E30F47"/>
                </a:solidFill>
                <a:latin typeface="Verdana" charset="0"/>
                <a:cs typeface="DejaVu Sans" charset="0"/>
              </a:rPr>
              <a:t>Initiation à Elasticsearch</a:t>
            </a:r>
          </a:p>
          <a:p>
            <a:pPr marL="741363" lvl="1" indent="-28416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>
                <a:solidFill>
                  <a:srgbClr val="000000"/>
                </a:solidFill>
                <a:latin typeface="Verdana" charset="0"/>
                <a:cs typeface="DejaVu Sans" charset="0"/>
              </a:rPr>
              <a:t>Vocabulaire</a:t>
            </a:r>
          </a:p>
          <a:p>
            <a:pPr marL="322263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2232025"/>
            <a:ext cx="8639175" cy="349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 dirty="0">
                <a:solidFill>
                  <a:srgbClr val="B7C7D4"/>
                </a:solidFill>
                <a:latin typeface="Verdana" charset="0"/>
                <a:cs typeface="DejaVu Sans" charset="0"/>
              </a:rPr>
              <a:t>Configuration et prise en </a:t>
            </a:r>
            <a:r>
              <a:rPr lang="fr-FR" sz="2400" b="1" dirty="0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main d’</a:t>
            </a:r>
            <a:r>
              <a:rPr lang="fr-FR" sz="2400" b="1" dirty="0" err="1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Elasticsearch</a:t>
            </a:r>
            <a:endParaRPr lang="fr-FR" sz="2400" b="1" dirty="0">
              <a:solidFill>
                <a:srgbClr val="B7C7D4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>
                <a:solidFill>
                  <a:srgbClr val="E30F47"/>
                </a:solidFill>
                <a:latin typeface="Verdana" charset="0"/>
                <a:cs typeface="DejaVu Sans" charset="0"/>
              </a:rPr>
              <a:t>Initiation à Elasticsearch</a:t>
            </a:r>
          </a:p>
          <a:p>
            <a:pPr marL="741363" lvl="1" indent="-28416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>
                <a:solidFill>
                  <a:srgbClr val="000000"/>
                </a:solidFill>
                <a:latin typeface="Verdana" charset="0"/>
                <a:cs typeface="DejaVu Sans" charset="0"/>
              </a:rPr>
              <a:t>Alimenter un index </a:t>
            </a:r>
          </a:p>
          <a:p>
            <a:pPr marL="741363" lvl="1" indent="-284163">
              <a:lnSpc>
                <a:spcPct val="150000"/>
              </a:lnSpc>
              <a:buFont typeface="Ubuntu" charset="0"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322263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550863" y="2389188"/>
            <a:ext cx="7920037" cy="2146300"/>
          </a:xfrm>
          <a:prstGeom prst="rect">
            <a:avLst/>
          </a:prstGeom>
          <a:solidFill>
            <a:schemeClr val="bg1"/>
          </a:solidFill>
          <a:ln w="9360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/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ヒラギノ角ゴ Pro W3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ヒラギノ角ゴ Pro W3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ヒラギノ角ゴ Pro W3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ヒラギノ角ゴ Pro W3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ヒラギノ角ゴ Pro W3" charset="0"/>
                <a:cs typeface="DejaVu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ヒラギノ角ゴ Pro W3" charset="0"/>
                <a:cs typeface="DejaVu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ヒラギノ角ゴ Pro W3" charset="0"/>
                <a:cs typeface="DejaVu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ヒラギノ角ゴ Pro W3" charset="0"/>
                <a:cs typeface="DejaVu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ヒラギノ角ゴ Pro W3" charset="0"/>
                <a:cs typeface="DejaVu Sans" charset="0"/>
              </a:defRPr>
            </a:lvl9pPr>
          </a:lstStyle>
          <a:p>
            <a:pPr>
              <a:defRPr/>
            </a:pPr>
            <a:r>
              <a:rPr lang="fr-FR" sz="1400" dirty="0" err="1" smtClean="0">
                <a:latin typeface="Menlo Regular"/>
                <a:cs typeface="Menlo Regular"/>
              </a:rPr>
              <a:t>curl</a:t>
            </a:r>
            <a:r>
              <a:rPr lang="fr-FR" sz="1400" dirty="0" smtClean="0">
                <a:latin typeface="Menlo Regular"/>
                <a:cs typeface="Menlo Regular"/>
              </a:rPr>
              <a:t> -XPUT 'http://localhost:9200/</a:t>
            </a:r>
            <a:r>
              <a:rPr lang="fr-FR" sz="1400" dirty="0" err="1" smtClean="0">
                <a:latin typeface="Menlo Regular"/>
                <a:cs typeface="Menlo Regular"/>
              </a:rPr>
              <a:t>index_essai</a:t>
            </a:r>
            <a:r>
              <a:rPr lang="fr-FR" sz="1400" dirty="0" smtClean="0">
                <a:latin typeface="Menlo Regular"/>
                <a:cs typeface="Menlo Regular"/>
              </a:rPr>
              <a:t>/</a:t>
            </a:r>
            <a:r>
              <a:rPr lang="fr-FR" sz="1400" dirty="0" err="1" smtClean="0">
                <a:latin typeface="Menlo Regular"/>
                <a:cs typeface="Menlo Regular"/>
              </a:rPr>
              <a:t>type_essai</a:t>
            </a:r>
            <a:r>
              <a:rPr lang="fr-FR" sz="1400" dirty="0" smtClean="0">
                <a:latin typeface="Menlo Regular"/>
                <a:cs typeface="Menlo Regular"/>
              </a:rPr>
              <a:t>/1' -d' {</a:t>
            </a:r>
          </a:p>
          <a:p>
            <a:pPr>
              <a:defRPr/>
            </a:pPr>
            <a:r>
              <a:rPr lang="fr-FR" sz="1400" dirty="0" smtClean="0">
                <a:latin typeface="Menlo Regular"/>
                <a:cs typeface="Menlo Regular"/>
              </a:rPr>
              <a:t>     "champ1" : "</a:t>
            </a:r>
            <a:r>
              <a:rPr lang="fr-FR" sz="1400" dirty="0" err="1" smtClean="0">
                <a:latin typeface="Menlo Regular"/>
                <a:cs typeface="Menlo Regular"/>
              </a:rPr>
              <a:t>Agimus</a:t>
            </a:r>
            <a:r>
              <a:rPr lang="fr-FR" sz="1400" dirty="0" smtClean="0">
                <a:latin typeface="Menlo Regular"/>
                <a:cs typeface="Menlo Regular"/>
              </a:rPr>
              <a:t>",</a:t>
            </a:r>
          </a:p>
          <a:p>
            <a:pPr>
              <a:defRPr/>
            </a:pPr>
            <a:r>
              <a:rPr lang="fr-FR" sz="1400" dirty="0" smtClean="0">
                <a:latin typeface="Menlo Regular"/>
                <a:cs typeface="Menlo Regular"/>
              </a:rPr>
              <a:t>     "champ2" : "</a:t>
            </a:r>
            <a:r>
              <a:rPr lang="fr-FR" sz="1400" dirty="0" err="1" smtClean="0">
                <a:latin typeface="Menlo Regular"/>
                <a:cs typeface="Menlo Regular"/>
              </a:rPr>
              <a:t>Agimus</a:t>
            </a:r>
            <a:r>
              <a:rPr lang="fr-FR" sz="1400" dirty="0" smtClean="0">
                <a:latin typeface="Menlo Regular"/>
                <a:cs typeface="Menlo Regular"/>
              </a:rPr>
              <a:t> est en place",</a:t>
            </a:r>
          </a:p>
          <a:p>
            <a:pPr>
              <a:defRPr/>
            </a:pPr>
            <a:r>
              <a:rPr lang="fr-FR" sz="1400" dirty="0" smtClean="0">
                <a:latin typeface="Menlo Regular"/>
                <a:cs typeface="Menlo Regular"/>
              </a:rPr>
              <a:t>     "</a:t>
            </a:r>
            <a:r>
              <a:rPr lang="fr-FR" sz="1400" dirty="0" err="1" smtClean="0">
                <a:latin typeface="Menlo Regular"/>
                <a:cs typeface="Menlo Regular"/>
              </a:rPr>
              <a:t>numero</a:t>
            </a:r>
            <a:r>
              <a:rPr lang="fr-FR" sz="1400" dirty="0" smtClean="0">
                <a:latin typeface="Menlo Regular"/>
                <a:cs typeface="Menlo Regular"/>
              </a:rPr>
              <a:t>" : 325,</a:t>
            </a:r>
          </a:p>
          <a:p>
            <a:pPr>
              <a:defRPr/>
            </a:pPr>
            <a:r>
              <a:rPr lang="fr-FR" sz="1400" dirty="0" smtClean="0">
                <a:latin typeface="Menlo Regular"/>
                <a:cs typeface="Menlo Regular"/>
              </a:rPr>
              <a:t>     "</a:t>
            </a:r>
            <a:r>
              <a:rPr lang="fr-FR" sz="1400" dirty="0" err="1" smtClean="0">
                <a:latin typeface="Menlo Regular"/>
                <a:cs typeface="Menlo Regular"/>
              </a:rPr>
              <a:t>champs_multiples</a:t>
            </a:r>
            <a:r>
              <a:rPr lang="fr-FR" sz="1400" dirty="0" smtClean="0">
                <a:latin typeface="Menlo Regular"/>
                <a:cs typeface="Menlo Regular"/>
              </a:rPr>
              <a:t>" : [</a:t>
            </a:r>
          </a:p>
          <a:p>
            <a:pPr>
              <a:defRPr/>
            </a:pPr>
            <a:r>
              <a:rPr lang="fr-FR" sz="1400" dirty="0" smtClean="0">
                <a:latin typeface="Menlo Regular"/>
                <a:cs typeface="Menlo Regular"/>
              </a:rPr>
              <a:t>          "objet 1",</a:t>
            </a:r>
          </a:p>
          <a:p>
            <a:pPr>
              <a:defRPr/>
            </a:pPr>
            <a:r>
              <a:rPr lang="fr-FR" sz="1400" dirty="0" smtClean="0">
                <a:latin typeface="Menlo Regular"/>
                <a:cs typeface="Menlo Regular"/>
              </a:rPr>
              <a:t>          "valeur 1"</a:t>
            </a:r>
          </a:p>
          <a:p>
            <a:pPr>
              <a:defRPr/>
            </a:pPr>
            <a:r>
              <a:rPr lang="fr-FR" sz="1400" dirty="0" smtClean="0">
                <a:latin typeface="Menlo Regular"/>
                <a:cs typeface="Menlo Regular"/>
              </a:rPr>
              <a:t>     ]</a:t>
            </a:r>
          </a:p>
          <a:p>
            <a:pPr>
              <a:defRPr/>
            </a:pPr>
            <a:r>
              <a:rPr lang="fr-FR" sz="1400" dirty="0" smtClean="0">
                <a:latin typeface="Menlo Regular"/>
                <a:cs typeface="Menlo Regular"/>
              </a:rPr>
              <a:t>}'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 dirty="0">
                <a:solidFill>
                  <a:srgbClr val="B7C7D4"/>
                </a:solidFill>
                <a:latin typeface="Verdana" charset="0"/>
                <a:cs typeface="DejaVu Sans" charset="0"/>
              </a:rPr>
              <a:t>Configuration et prise en </a:t>
            </a:r>
            <a:r>
              <a:rPr lang="fr-FR" sz="2400" b="1" dirty="0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main d’</a:t>
            </a:r>
            <a:r>
              <a:rPr lang="fr-FR" sz="2400" b="1" dirty="0" err="1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Elasticsearch</a:t>
            </a:r>
            <a:endParaRPr lang="fr-FR" sz="2400" b="1" dirty="0">
              <a:solidFill>
                <a:srgbClr val="B7C7D4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>
                <a:solidFill>
                  <a:srgbClr val="E30F47"/>
                </a:solidFill>
                <a:latin typeface="Verdana" charset="0"/>
                <a:cs typeface="DejaVu Sans" charset="0"/>
              </a:rPr>
              <a:t>Initiation à Elasticsearch</a:t>
            </a:r>
          </a:p>
          <a:p>
            <a:pPr marL="741363" lvl="1" indent="-28416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>
                <a:solidFill>
                  <a:srgbClr val="000000"/>
                </a:solidFill>
                <a:latin typeface="Verdana" charset="0"/>
                <a:cs typeface="DejaVu Sans" charset="0"/>
              </a:rPr>
              <a:t>Requêter un index </a:t>
            </a:r>
          </a:p>
          <a:p>
            <a:pPr marL="741363" lvl="1" indent="-284163">
              <a:lnSpc>
                <a:spcPct val="150000"/>
              </a:lnSpc>
              <a:buFont typeface="Ubuntu" charset="0"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322263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550863" y="2389188"/>
            <a:ext cx="7920037" cy="2506662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/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ヒラギノ角ゴ Pro W3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ヒラギノ角ゴ Pro W3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ヒラギノ角ゴ Pro W3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ヒラギノ角ゴ Pro W3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ヒラギノ角ゴ Pro W3" charset="0"/>
                <a:cs typeface="DejaVu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ヒラギノ角ゴ Pro W3" charset="0"/>
                <a:cs typeface="DejaVu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ヒラギノ角ゴ Pro W3" charset="0"/>
                <a:cs typeface="DejaVu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ヒラギノ角ゴ Pro W3" charset="0"/>
                <a:cs typeface="DejaVu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ヒラギノ角ゴ Pro W3" charset="0"/>
                <a:cs typeface="DejaVu Sans" charset="0"/>
              </a:defRPr>
            </a:lvl9pPr>
          </a:lstStyle>
          <a:p>
            <a:pPr>
              <a:defRPr/>
            </a:pPr>
            <a:endParaRPr lang="fr-FR" sz="1400" dirty="0" smtClean="0">
              <a:latin typeface="Menlo Regular"/>
              <a:cs typeface="Menlo Regular"/>
            </a:endParaRPr>
          </a:p>
          <a:p>
            <a:pPr>
              <a:defRPr/>
            </a:pPr>
            <a:r>
              <a:rPr lang="fr-FR" sz="1400" dirty="0" err="1" smtClean="0">
                <a:latin typeface="Menlo Regular"/>
                <a:cs typeface="Menlo Regular"/>
              </a:rPr>
              <a:t>curl</a:t>
            </a:r>
            <a:r>
              <a:rPr lang="fr-FR" sz="1400" dirty="0" smtClean="0">
                <a:latin typeface="Menlo Regular"/>
                <a:cs typeface="Menlo Regular"/>
              </a:rPr>
              <a:t> -XGET 'http://localhost:9200/</a:t>
            </a:r>
            <a:r>
              <a:rPr lang="fr-FR" sz="1400" dirty="0" err="1" smtClean="0">
                <a:latin typeface="Menlo Regular"/>
                <a:cs typeface="Menlo Regular"/>
              </a:rPr>
              <a:t>index_essai</a:t>
            </a:r>
            <a:r>
              <a:rPr lang="fr-FR" sz="1400" dirty="0" smtClean="0">
                <a:latin typeface="Menlo Regular"/>
                <a:cs typeface="Menlo Regular"/>
              </a:rPr>
              <a:t>/</a:t>
            </a:r>
            <a:r>
              <a:rPr lang="fr-FR" sz="1400" dirty="0" err="1" smtClean="0">
                <a:latin typeface="Menlo Regular"/>
                <a:cs typeface="Menlo Regular"/>
              </a:rPr>
              <a:t>type_essai</a:t>
            </a:r>
            <a:r>
              <a:rPr lang="fr-FR" sz="1400" dirty="0" smtClean="0">
                <a:latin typeface="Menlo Regular"/>
                <a:cs typeface="Menlo Regular"/>
              </a:rPr>
              <a:t>/1'</a:t>
            </a:r>
          </a:p>
          <a:p>
            <a:pPr>
              <a:defRPr/>
            </a:pPr>
            <a:r>
              <a:rPr lang="fr-FR" sz="1400" dirty="0" err="1" smtClean="0">
                <a:latin typeface="Menlo Regular"/>
                <a:cs typeface="Menlo Regular"/>
              </a:rPr>
              <a:t>curl</a:t>
            </a:r>
            <a:r>
              <a:rPr lang="fr-FR" sz="1400" dirty="0" smtClean="0">
                <a:latin typeface="Menlo Regular"/>
                <a:cs typeface="Menlo Regular"/>
              </a:rPr>
              <a:t> -XGET 'http://localhost:9200/</a:t>
            </a:r>
            <a:r>
              <a:rPr lang="fr-FR" sz="1400" dirty="0" err="1" smtClean="0">
                <a:latin typeface="Menlo Regular"/>
                <a:cs typeface="Menlo Regular"/>
              </a:rPr>
              <a:t>index_essai</a:t>
            </a:r>
            <a:r>
              <a:rPr lang="fr-FR" sz="1400" dirty="0" smtClean="0">
                <a:latin typeface="Menlo Regular"/>
                <a:cs typeface="Menlo Regular"/>
              </a:rPr>
              <a:t>/_</a:t>
            </a:r>
            <a:r>
              <a:rPr lang="fr-FR" sz="1400" dirty="0" err="1" smtClean="0">
                <a:latin typeface="Menlo Regular"/>
                <a:cs typeface="Menlo Regular"/>
              </a:rPr>
              <a:t>search</a:t>
            </a:r>
            <a:r>
              <a:rPr lang="fr-FR" sz="1400" dirty="0" smtClean="0">
                <a:latin typeface="Menlo Regular"/>
                <a:cs typeface="Menlo Regular"/>
              </a:rPr>
              <a:t>' -d'</a:t>
            </a:r>
          </a:p>
          <a:p>
            <a:pPr>
              <a:defRPr/>
            </a:pPr>
            <a:r>
              <a:rPr lang="fr-FR" sz="1400" dirty="0" smtClean="0">
                <a:latin typeface="Menlo Regular"/>
                <a:cs typeface="Menlo Regular"/>
              </a:rPr>
              <a:t>{</a:t>
            </a:r>
          </a:p>
          <a:p>
            <a:pPr>
              <a:defRPr/>
            </a:pPr>
            <a:r>
              <a:rPr lang="fr-FR" sz="1400" dirty="0" smtClean="0">
                <a:latin typeface="Menlo Regular"/>
                <a:cs typeface="Menlo Regular"/>
              </a:rPr>
              <a:t>     "</a:t>
            </a:r>
            <a:r>
              <a:rPr lang="fr-FR" sz="1400" dirty="0" err="1" smtClean="0">
                <a:latin typeface="Menlo Regular"/>
                <a:cs typeface="Menlo Regular"/>
              </a:rPr>
              <a:t>query</a:t>
            </a:r>
            <a:r>
              <a:rPr lang="fr-FR" sz="1400" dirty="0" smtClean="0">
                <a:latin typeface="Menlo Regular"/>
                <a:cs typeface="Menlo Regular"/>
              </a:rPr>
              <a:t>": {</a:t>
            </a:r>
          </a:p>
          <a:p>
            <a:pPr>
              <a:defRPr/>
            </a:pPr>
            <a:r>
              <a:rPr lang="fr-FR" sz="1400" dirty="0" smtClean="0">
                <a:latin typeface="Menlo Regular"/>
                <a:cs typeface="Menlo Regular"/>
              </a:rPr>
              <a:t>          "match": {</a:t>
            </a:r>
          </a:p>
          <a:p>
            <a:pPr>
              <a:defRPr/>
            </a:pPr>
            <a:r>
              <a:rPr lang="fr-FR" sz="1400" dirty="0" smtClean="0">
                <a:latin typeface="Menlo Regular"/>
                <a:cs typeface="Menlo Regular"/>
              </a:rPr>
              <a:t>               "champ2": "</a:t>
            </a:r>
            <a:r>
              <a:rPr lang="fr-FR" sz="1400" dirty="0" err="1" smtClean="0">
                <a:latin typeface="Menlo Regular"/>
                <a:cs typeface="Menlo Regular"/>
              </a:rPr>
              <a:t>Agimus</a:t>
            </a:r>
            <a:r>
              <a:rPr lang="fr-FR" sz="1400" dirty="0" smtClean="0">
                <a:latin typeface="Menlo Regular"/>
                <a:cs typeface="Menlo Regular"/>
              </a:rPr>
              <a:t>"</a:t>
            </a:r>
          </a:p>
          <a:p>
            <a:pPr>
              <a:defRPr/>
            </a:pPr>
            <a:r>
              <a:rPr lang="fr-FR" sz="1400" dirty="0" smtClean="0">
                <a:latin typeface="Menlo Regular"/>
                <a:cs typeface="Menlo Regular"/>
              </a:rPr>
              <a:t>          }</a:t>
            </a:r>
          </a:p>
          <a:p>
            <a:pPr>
              <a:defRPr/>
            </a:pPr>
            <a:r>
              <a:rPr lang="fr-FR" sz="1400" dirty="0" smtClean="0">
                <a:latin typeface="Menlo Regular"/>
                <a:cs typeface="Menlo Regular"/>
              </a:rPr>
              <a:t>     }</a:t>
            </a:r>
          </a:p>
          <a:p>
            <a:pPr>
              <a:defRPr/>
            </a:pPr>
            <a:r>
              <a:rPr lang="fr-FR" sz="1400" dirty="0" smtClean="0">
                <a:latin typeface="Menlo Regular"/>
                <a:cs typeface="Menlo Regular"/>
              </a:rPr>
              <a:t>}'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 dirty="0">
                <a:solidFill>
                  <a:srgbClr val="B7C7D4"/>
                </a:solidFill>
                <a:latin typeface="Verdana" charset="0"/>
                <a:cs typeface="DejaVu Sans" charset="0"/>
              </a:rPr>
              <a:t>Configuration et prise en </a:t>
            </a:r>
            <a:r>
              <a:rPr lang="fr-FR" sz="2400" b="1" dirty="0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main d’</a:t>
            </a:r>
            <a:r>
              <a:rPr lang="fr-FR" sz="2400" b="1" dirty="0" err="1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Elasticsearch</a:t>
            </a:r>
            <a:endParaRPr lang="fr-FR" sz="2400" b="1" dirty="0">
              <a:solidFill>
                <a:srgbClr val="B7C7D4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>
                <a:solidFill>
                  <a:srgbClr val="E30F47"/>
                </a:solidFill>
                <a:latin typeface="Verdana" charset="0"/>
                <a:cs typeface="DejaVu Sans" charset="0"/>
              </a:rPr>
              <a:t>Initiation à Elasticsearch</a:t>
            </a:r>
          </a:p>
          <a:p>
            <a:pPr marL="741363" lvl="1" indent="-28416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>
                <a:solidFill>
                  <a:srgbClr val="000000"/>
                </a:solidFill>
                <a:latin typeface="Verdana" charset="0"/>
                <a:cs typeface="DejaVu Sans" charset="0"/>
              </a:rPr>
              <a:t>Différence Query/Filter</a:t>
            </a:r>
          </a:p>
          <a:p>
            <a:pPr marL="741363" lvl="1" indent="-284163">
              <a:lnSpc>
                <a:spcPct val="150000"/>
              </a:lnSpc>
              <a:buFont typeface="Ubuntu" charset="0"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41363" lvl="1" indent="-284163">
              <a:buFont typeface="Ubuntu" charset="0"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b="1">
                <a:solidFill>
                  <a:srgbClr val="000000"/>
                </a:solidFill>
                <a:latin typeface="Verdana" charset="0"/>
                <a:cs typeface="DejaVu Sans" charset="0"/>
              </a:rPr>
              <a:t>FILTER</a:t>
            </a:r>
            <a:r>
              <a:rPr lang="fr-FR">
                <a:solidFill>
                  <a:srgbClr val="000000"/>
                </a:solidFill>
                <a:latin typeface="Verdana" charset="0"/>
                <a:cs typeface="DejaVu Sans" charset="0"/>
              </a:rPr>
              <a:t> : Permet de limiter les enregistrements traités (tout ou rien)</a:t>
            </a:r>
          </a:p>
          <a:p>
            <a:pPr marL="741363" lvl="1" indent="-284163">
              <a:buFont typeface="Ubuntu" charset="0"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41363" lvl="1" indent="-284163">
              <a:buFont typeface="Ubuntu" charset="0"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b="1">
                <a:solidFill>
                  <a:srgbClr val="000000"/>
                </a:solidFill>
                <a:latin typeface="Verdana" charset="0"/>
                <a:cs typeface="DejaVu Sans" charset="0"/>
              </a:rPr>
              <a:t>QUERY</a:t>
            </a:r>
            <a:r>
              <a:rPr lang="fr-FR">
                <a:solidFill>
                  <a:srgbClr val="000000"/>
                </a:solidFill>
                <a:latin typeface="Verdana" charset="0"/>
                <a:cs typeface="DejaVu Sans" charset="0"/>
              </a:rPr>
              <a:t> : Permet de calculer le score des enregistrements afin de</a:t>
            </a:r>
          </a:p>
          <a:p>
            <a:pPr marL="741363" lvl="1" indent="-284163">
              <a:buFont typeface="Ubuntu" charset="0"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>
                <a:solidFill>
                  <a:srgbClr val="000000"/>
                </a:solidFill>
                <a:latin typeface="Verdana" charset="0"/>
                <a:cs typeface="DejaVu Sans" charset="0"/>
              </a:rPr>
              <a:t>retourner les plus probants</a:t>
            </a:r>
          </a:p>
          <a:p>
            <a:pPr marL="741363" lvl="1" indent="-284163">
              <a:buFont typeface="Ubuntu" charset="0"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41363" lvl="1" indent="-284163">
              <a:buFont typeface="Ubuntu" charset="0"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>
                <a:solidFill>
                  <a:srgbClr val="000000"/>
                </a:solidFill>
                <a:latin typeface="Verdana" charset="0"/>
                <a:cs typeface="DejaVu Sans" charset="0"/>
              </a:rPr>
              <a:t>Les différents types de Query permettent d'ajuster le score et donc les éléments retournés</a:t>
            </a:r>
          </a:p>
          <a:p>
            <a:pPr marL="741363" lvl="1" indent="-284163">
              <a:lnSpc>
                <a:spcPct val="150000"/>
              </a:lnSpc>
              <a:buFont typeface="Ubuntu" charset="0"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322263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 dirty="0">
                <a:solidFill>
                  <a:srgbClr val="B7C7D4"/>
                </a:solidFill>
                <a:latin typeface="Verdana" charset="0"/>
                <a:cs typeface="DejaVu Sans" charset="0"/>
              </a:rPr>
              <a:t>Configuration et prise en </a:t>
            </a:r>
            <a:r>
              <a:rPr lang="fr-FR" sz="2400" b="1" dirty="0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main d’</a:t>
            </a:r>
            <a:r>
              <a:rPr lang="fr-FR" sz="2400" b="1" dirty="0" err="1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Elasticsearch</a:t>
            </a:r>
            <a:endParaRPr lang="fr-FR" sz="2400" b="1" dirty="0">
              <a:solidFill>
                <a:srgbClr val="B7C7D4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Initiation à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Elasticsearch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741363" lvl="1" indent="-28416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Agrégations</a:t>
            </a:r>
          </a:p>
          <a:p>
            <a:pPr marL="741363" lvl="1" indent="-284163">
              <a:buFont typeface="Ubuntu" charset="0"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600" dirty="0">
                <a:solidFill>
                  <a:srgbClr val="000000"/>
                </a:solidFill>
                <a:latin typeface="Verdana" charset="0"/>
                <a:cs typeface="DejaVu Sans" charset="0"/>
              </a:rPr>
              <a:t>Décomptes des résultats par critères sans préjuger des valeurs présentes</a:t>
            </a:r>
          </a:p>
          <a:p>
            <a:pPr marL="741363" lvl="1" indent="-284163">
              <a:lnSpc>
                <a:spcPct val="150000"/>
              </a:lnSpc>
              <a:buFont typeface="Ubuntu" charset="0"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322263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565400"/>
            <a:ext cx="8531225" cy="338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Modification 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du serveur </a:t>
            </a: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CAS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000000"/>
                </a:solidFill>
                <a:latin typeface="Verdana" charset="0"/>
                <a:cs typeface="DejaVu Sans" charset="0"/>
              </a:rPr>
              <a:t>TRACE-</a:t>
            </a:r>
            <a:r>
              <a:rPr lang="fr-FR" sz="2400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ME</a:t>
            </a:r>
          </a:p>
          <a:p>
            <a:pPr marL="38100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 smtClean="0">
                <a:solidFill>
                  <a:srgbClr val="CCCCFF"/>
                </a:solidFill>
                <a:latin typeface="Verdana" charset="0"/>
                <a:cs typeface="DejaVu Sans" charset="0"/>
                <a:hlinkClick r:id="rId4"/>
              </a:rPr>
              <a:t>https://www.esup-portail.org/wiki/display/AGIMUSNG/1+-+Modification+du+serveur+CAS</a:t>
            </a: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- </a:t>
            </a: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ajout du cookie lors de l'authentification</a:t>
            </a: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- stockage de la paire cookie&lt;-&gt;</a:t>
            </a:r>
            <a:r>
              <a:rPr lang="fr-FR" sz="2000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uid</a:t>
            </a: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81366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251520" y="5014917"/>
            <a:ext cx="864096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51520" y="3429000"/>
            <a:ext cx="864096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 dirty="0">
                <a:solidFill>
                  <a:srgbClr val="B7C7D4"/>
                </a:solidFill>
                <a:latin typeface="Verdana" charset="0"/>
                <a:cs typeface="DejaVu Sans" charset="0"/>
              </a:rPr>
              <a:t>Configuration et prise en </a:t>
            </a:r>
            <a:r>
              <a:rPr lang="fr-FR" sz="2400" b="1" dirty="0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main d’</a:t>
            </a:r>
            <a:r>
              <a:rPr lang="fr-FR" sz="2400" b="1" dirty="0" err="1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Elasticsearch</a:t>
            </a:r>
            <a:endParaRPr lang="fr-FR" sz="2400" b="1" dirty="0">
              <a:solidFill>
                <a:srgbClr val="B7C7D4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Initiation à </a:t>
            </a:r>
            <a:r>
              <a:rPr lang="fr-FR" sz="2400" dirty="0" err="1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Elasticsearch</a:t>
            </a: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 : Manipulation</a:t>
            </a: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i="1" dirty="0" smtClean="0">
                <a:solidFill>
                  <a:schemeClr val="bg1">
                    <a:lumMod val="50000"/>
                  </a:schemeClr>
                </a:solidFill>
                <a:latin typeface="Verdana" charset="0"/>
                <a:cs typeface="DejaVu Sans" charset="0"/>
              </a:rPr>
              <a:t>|-&gt; nous allons utiliser le plugin </a:t>
            </a:r>
            <a:r>
              <a:rPr lang="fr-FR" sz="2400" i="1" dirty="0" err="1" smtClean="0">
                <a:solidFill>
                  <a:schemeClr val="bg1">
                    <a:lumMod val="50000"/>
                  </a:schemeClr>
                </a:solidFill>
                <a:latin typeface="Verdana" charset="0"/>
                <a:cs typeface="DejaVu Sans" charset="0"/>
              </a:rPr>
              <a:t>kopf</a:t>
            </a:r>
            <a:r>
              <a:rPr lang="fr-FR" sz="2400" i="1" dirty="0" smtClean="0">
                <a:solidFill>
                  <a:schemeClr val="bg1">
                    <a:lumMod val="50000"/>
                  </a:schemeClr>
                </a:solidFill>
                <a:latin typeface="Verdana" charset="0"/>
                <a:cs typeface="DejaVu Sans" charset="0"/>
              </a:rPr>
              <a:t> installé sur la VM</a:t>
            </a: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chemeClr val="tx1"/>
                </a:solidFill>
                <a:latin typeface="Verdana" charset="0"/>
                <a:cs typeface="DejaVu Sans" charset="0"/>
              </a:rPr>
              <a:t>Simple requête </a:t>
            </a:r>
            <a:r>
              <a:rPr lang="fr-FR" sz="2400" dirty="0">
                <a:solidFill>
                  <a:schemeClr val="tx1"/>
                </a:solidFill>
                <a:latin typeface="Verdana" charset="0"/>
                <a:cs typeface="DejaVu Sans" charset="0"/>
              </a:rPr>
              <a:t>: 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/_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search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endParaRPr lang="fr-FR" sz="2400" dirty="0" smtClean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Est équivalent à </a:t>
            </a:r>
            <a:r>
              <a:rPr lang="fr-FR" sz="2400" dirty="0">
                <a:solidFill>
                  <a:schemeClr val="tx1"/>
                </a:solidFill>
                <a:latin typeface="Verdana" charset="0"/>
                <a:cs typeface="DejaVu Sans" charset="0"/>
              </a:rPr>
              <a:t>: </a:t>
            </a:r>
            <a:r>
              <a:rPr lang="fr-FR" sz="1400" dirty="0" smtClean="0">
                <a:solidFill>
                  <a:schemeClr val="tx1"/>
                </a:solidFill>
                <a:latin typeface="Menlo Regular"/>
                <a:cs typeface="Menlo Regular"/>
              </a:rPr>
              <a:t>/_</a:t>
            </a:r>
            <a:r>
              <a:rPr lang="fr-FR" sz="1400" dirty="0" err="1" smtClean="0">
                <a:solidFill>
                  <a:schemeClr val="tx1"/>
                </a:solidFill>
                <a:latin typeface="Menlo Regular"/>
                <a:cs typeface="Menlo Regular"/>
              </a:rPr>
              <a:t>search</a:t>
            </a:r>
            <a:r>
              <a:rPr lang="fr-FR" sz="1400" dirty="0" smtClean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{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"query": {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"</a:t>
            </a:r>
            <a:r>
              <a:rPr lang="en-US" sz="1400" dirty="0" err="1">
                <a:solidFill>
                  <a:schemeClr val="tx1"/>
                </a:solidFill>
                <a:latin typeface="Menlo Regular"/>
                <a:cs typeface="Menlo Regular"/>
              </a:rPr>
              <a:t>match_all</a:t>
            </a: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": {}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}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}</a:t>
            </a:r>
            <a:endParaRPr lang="fr-FR" sz="1400" dirty="0" smtClean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/>
                <a:cs typeface="Verdana"/>
              </a:rPr>
              <a:t>On peut restreindre la recherche sur un index : </a:t>
            </a:r>
            <a:r>
              <a:rPr lang="en-US" sz="1400" dirty="0" smtClean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en-US" sz="1400" b="1" dirty="0" err="1">
                <a:solidFill>
                  <a:srgbClr val="FF6600"/>
                </a:solidFill>
                <a:latin typeface="Menlo Regular"/>
                <a:cs typeface="Menlo Regular"/>
              </a:rPr>
              <a:t>ldap</a:t>
            </a: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/_search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{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"query": {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"</a:t>
            </a:r>
            <a:r>
              <a:rPr lang="en-US" sz="1400" dirty="0" err="1">
                <a:solidFill>
                  <a:schemeClr val="tx1"/>
                </a:solidFill>
                <a:latin typeface="Menlo Regular"/>
                <a:cs typeface="Menlo Regular"/>
              </a:rPr>
              <a:t>match_all</a:t>
            </a: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": {}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}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}</a:t>
            </a:r>
            <a:endParaRPr lang="fr-FR" sz="1400" dirty="0" smtClean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 lvl="2" indent="0"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322263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520" y="2924944"/>
            <a:ext cx="864096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r>
              <a:rPr lang="fr-FR" dirty="0" smtClean="0"/>
              <a:t>D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 dirty="0">
                <a:solidFill>
                  <a:srgbClr val="B7C7D4"/>
                </a:solidFill>
                <a:latin typeface="Verdana" charset="0"/>
                <a:cs typeface="DejaVu Sans" charset="0"/>
              </a:rPr>
              <a:t>Configuration et prise en </a:t>
            </a:r>
            <a:r>
              <a:rPr lang="fr-FR" sz="2400" b="1" dirty="0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main d’</a:t>
            </a:r>
            <a:r>
              <a:rPr lang="fr-FR" sz="2400" b="1" dirty="0" err="1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Elasticsearch</a:t>
            </a:r>
            <a:endParaRPr lang="fr-FR" sz="2400" b="1" dirty="0">
              <a:solidFill>
                <a:srgbClr val="B7C7D4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Initiation à </a:t>
            </a:r>
            <a:r>
              <a:rPr lang="fr-FR" sz="2400" dirty="0" err="1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Elasticsearch</a:t>
            </a: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 : Manipulation suite</a:t>
            </a: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requête filtrante </a:t>
            </a:r>
            <a:r>
              <a:rPr lang="fr-FR" sz="24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: 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ldap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/_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search?q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=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eduPersonPrimaryAffiliation:student</a:t>
            </a:r>
            <a:endParaRPr lang="fr-FR" sz="1400" dirty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Est équivalente à </a:t>
            </a:r>
            <a:r>
              <a:rPr lang="fr-FR" sz="2400" dirty="0">
                <a:solidFill>
                  <a:schemeClr val="tx1"/>
                </a:solidFill>
                <a:latin typeface="Verdana" charset="0"/>
                <a:cs typeface="DejaVu Sans" charset="0"/>
              </a:rPr>
              <a:t>: </a:t>
            </a:r>
            <a:r>
              <a:rPr lang="fr-FR" sz="1400" dirty="0" smtClean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sz="1400" dirty="0" err="1" smtClean="0">
                <a:solidFill>
                  <a:schemeClr val="tx1"/>
                </a:solidFill>
                <a:latin typeface="Menlo Regular"/>
                <a:cs typeface="Menlo Regular"/>
              </a:rPr>
              <a:t>ldap</a:t>
            </a:r>
            <a:r>
              <a:rPr lang="fr-FR" sz="1400" dirty="0" smtClean="0">
                <a:solidFill>
                  <a:schemeClr val="tx1"/>
                </a:solidFill>
                <a:latin typeface="Menlo Regular"/>
                <a:cs typeface="Menlo Regular"/>
              </a:rPr>
              <a:t>/_</a:t>
            </a:r>
            <a:r>
              <a:rPr lang="fr-FR" sz="1400" dirty="0" err="1" smtClean="0">
                <a:solidFill>
                  <a:schemeClr val="tx1"/>
                </a:solidFill>
                <a:latin typeface="Menlo Regular"/>
                <a:cs typeface="Menlo Regular"/>
              </a:rPr>
              <a:t>search</a:t>
            </a:r>
            <a:r>
              <a:rPr lang="fr-FR" sz="1400" dirty="0" smtClean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 smtClean="0">
                <a:solidFill>
                  <a:schemeClr val="tx1"/>
                </a:solidFill>
                <a:latin typeface="Menlo Regular"/>
                <a:cs typeface="Menlo Regular"/>
              </a:rPr>
              <a:t>{</a:t>
            </a:r>
            <a:endParaRPr lang="fr-FR" sz="1400" dirty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   "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query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": {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       "</a:t>
            </a:r>
            <a:r>
              <a:rPr lang="fr-FR" sz="1400" b="1" dirty="0">
                <a:solidFill>
                  <a:schemeClr val="tx1"/>
                </a:solidFill>
                <a:latin typeface="Menlo Regular"/>
                <a:cs typeface="Menlo Regular"/>
              </a:rPr>
              <a:t>match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": {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           "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eduPersonPrimaryAffiliation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": "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student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"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       }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   }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 smtClean="0">
                <a:solidFill>
                  <a:schemeClr val="tx1"/>
                </a:solidFill>
                <a:latin typeface="Menlo Regular"/>
                <a:cs typeface="Menlo Regular"/>
              </a:rPr>
              <a:t>}</a:t>
            </a:r>
            <a:endParaRPr lang="fr-FR" sz="2400" dirty="0" smtClean="0">
              <a:solidFill>
                <a:schemeClr val="tx1"/>
              </a:solidFill>
              <a:latin typeface="Verdana" charset="0"/>
              <a:cs typeface="DejaVu Sans" charset="0"/>
            </a:endParaRPr>
          </a:p>
          <a:p>
            <a:pPr lvl="2" indent="0"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  <a:sym typeface="Wingdings"/>
              </a:rPr>
              <a:t> Recherche exacte</a:t>
            </a:r>
            <a:endParaRPr lang="fr-FR" sz="2400" dirty="0" smtClean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322263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59702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520" y="2350621"/>
            <a:ext cx="864096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r>
              <a:rPr lang="fr-FR" dirty="0" smtClean="0"/>
              <a:t>Q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 dirty="0">
                <a:solidFill>
                  <a:srgbClr val="B7C7D4"/>
                </a:solidFill>
                <a:latin typeface="Verdana" charset="0"/>
                <a:cs typeface="DejaVu Sans" charset="0"/>
              </a:rPr>
              <a:t>Configuration et prise en </a:t>
            </a:r>
            <a:r>
              <a:rPr lang="fr-FR" sz="2400" b="1" dirty="0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main d’</a:t>
            </a:r>
            <a:r>
              <a:rPr lang="fr-FR" sz="2400" b="1" dirty="0" err="1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Elasticsearch</a:t>
            </a:r>
            <a:endParaRPr lang="fr-FR" sz="2400" b="1" dirty="0">
              <a:solidFill>
                <a:srgbClr val="B7C7D4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Initiation à </a:t>
            </a:r>
            <a:r>
              <a:rPr lang="fr-FR" sz="2400" dirty="0" err="1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Elasticsearch</a:t>
            </a: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 : Manipulation suite</a:t>
            </a: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Recherche par chaine </a:t>
            </a:r>
            <a:r>
              <a:rPr lang="fr-FR" sz="24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: </a:t>
            </a:r>
            <a:r>
              <a:rPr lang="fr-FR" sz="1400" dirty="0" smtClean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-</a:t>
            </a:r>
            <a:r>
              <a:rPr lang="fr-FR" sz="1400" b="1" dirty="0">
                <a:solidFill>
                  <a:srgbClr val="FF6600"/>
                </a:solidFill>
                <a:latin typeface="Menlo Regular"/>
                <a:cs typeface="Menlo Regular"/>
              </a:rPr>
              <a:t>*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/_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search</a:t>
            </a:r>
            <a:endParaRPr lang="fr-FR" sz="1400" dirty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{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   "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query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": {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       "</a:t>
            </a:r>
            <a:r>
              <a:rPr lang="fr-FR" sz="1400" b="1" dirty="0" err="1">
                <a:solidFill>
                  <a:schemeClr val="tx1"/>
                </a:solidFill>
                <a:latin typeface="Menlo Regular"/>
                <a:cs typeface="Menlo Regular"/>
              </a:rPr>
              <a:t>query_string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": {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           "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query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": "_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type:moodle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AND </a:t>
            </a:r>
            <a:r>
              <a:rPr lang="fr-FR" sz="1400" dirty="0" err="1" smtClean="0">
                <a:solidFill>
                  <a:schemeClr val="tx1"/>
                </a:solidFill>
                <a:latin typeface="Menlo Regular"/>
                <a:cs typeface="Menlo Regular"/>
              </a:rPr>
              <a:t>eduPersonPrimaryAffiliation:student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"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       }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    }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}</a:t>
            </a:r>
            <a:endParaRPr lang="fr-FR" sz="2400" dirty="0" smtClean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322263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47437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520" y="2350621"/>
            <a:ext cx="8640960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Q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 dirty="0">
                <a:solidFill>
                  <a:srgbClr val="B7C7D4"/>
                </a:solidFill>
                <a:latin typeface="Verdana" charset="0"/>
                <a:cs typeface="DejaVu Sans" charset="0"/>
              </a:rPr>
              <a:t>Configuration et prise en </a:t>
            </a:r>
            <a:r>
              <a:rPr lang="fr-FR" sz="2400" b="1" dirty="0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main d’</a:t>
            </a:r>
            <a:r>
              <a:rPr lang="fr-FR" sz="2400" b="1" dirty="0" err="1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Elasticsearch</a:t>
            </a:r>
            <a:endParaRPr lang="fr-FR" sz="2400" b="1" dirty="0">
              <a:solidFill>
                <a:srgbClr val="B7C7D4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Initiation à </a:t>
            </a:r>
            <a:r>
              <a:rPr lang="fr-FR" sz="2400" dirty="0" err="1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Elasticsearch</a:t>
            </a: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 : Manipulation suite</a:t>
            </a: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Recherche par chaine avec </a:t>
            </a:r>
            <a:r>
              <a:rPr lang="fr-FR" sz="2000" dirty="0" err="1" smtClean="0">
                <a:solidFill>
                  <a:schemeClr val="tx1"/>
                </a:solidFill>
                <a:latin typeface="Verdana" charset="0"/>
                <a:cs typeface="DejaVu Sans" charset="0"/>
              </a:rPr>
              <a:t>aggrégation</a:t>
            </a: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 </a:t>
            </a:r>
            <a:r>
              <a:rPr lang="fr-FR" sz="24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: </a:t>
            </a:r>
            <a:r>
              <a:rPr lang="fr-FR" sz="1400" dirty="0" smtClean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-</a:t>
            </a:r>
            <a:r>
              <a:rPr lang="fr-FR" sz="1400" b="1" dirty="0">
                <a:solidFill>
                  <a:srgbClr val="FF6600"/>
                </a:solidFill>
                <a:latin typeface="Menlo Regular"/>
                <a:cs typeface="Menlo Regular"/>
              </a:rPr>
              <a:t>*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/_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search</a:t>
            </a:r>
            <a:endParaRPr lang="fr-FR" sz="1400" dirty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 smtClean="0">
                <a:solidFill>
                  <a:schemeClr val="tx1"/>
                </a:solidFill>
                <a:latin typeface="Menlo Regular"/>
                <a:cs typeface="Menlo Regular"/>
              </a:rPr>
              <a:t>{</a:t>
            </a:r>
            <a:endParaRPr lang="en-US" sz="1400" dirty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"query": {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"</a:t>
            </a:r>
            <a:r>
              <a:rPr lang="en-US" sz="1400" dirty="0" err="1">
                <a:solidFill>
                  <a:schemeClr val="tx1"/>
                </a:solidFill>
                <a:latin typeface="Menlo Regular"/>
                <a:cs typeface="Menlo Regular"/>
              </a:rPr>
              <a:t>query_string</a:t>
            </a: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": {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    "query": "_</a:t>
            </a:r>
            <a:r>
              <a:rPr lang="en-US" sz="1400" dirty="0" err="1">
                <a:solidFill>
                  <a:schemeClr val="tx1"/>
                </a:solidFill>
                <a:latin typeface="Menlo Regular"/>
                <a:cs typeface="Menlo Regular"/>
              </a:rPr>
              <a:t>type:moodle</a:t>
            </a: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AND </a:t>
            </a:r>
            <a:r>
              <a:rPr lang="en-US" sz="1400" dirty="0" err="1">
                <a:solidFill>
                  <a:schemeClr val="tx1"/>
                </a:solidFill>
                <a:latin typeface="Menlo Regular"/>
                <a:cs typeface="Menlo Regular"/>
              </a:rPr>
              <a:t>eduPersonPrimaryAffiliation:student</a:t>
            </a: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"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}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},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"</a:t>
            </a:r>
            <a:r>
              <a:rPr lang="en-US" sz="1400" b="1" dirty="0" err="1">
                <a:solidFill>
                  <a:schemeClr val="tx1"/>
                </a:solidFill>
                <a:latin typeface="Menlo Regular"/>
                <a:cs typeface="Menlo Regular"/>
              </a:rPr>
              <a:t>aggs</a:t>
            </a: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": {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"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enlo Regular"/>
                <a:cs typeface="Menlo Regular"/>
              </a:rPr>
              <a:t>affectation</a:t>
            </a: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": {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    "terms": {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        "field": "</a:t>
            </a:r>
            <a:r>
              <a:rPr lang="en-US" sz="1400" dirty="0" err="1">
                <a:solidFill>
                  <a:schemeClr val="tx1"/>
                </a:solidFill>
                <a:latin typeface="Menlo Regular"/>
                <a:cs typeface="Menlo Regular"/>
              </a:rPr>
              <a:t>supannAffectation</a:t>
            </a:r>
            <a:r>
              <a:rPr lang="en-US" sz="1400" b="1" dirty="0" err="1">
                <a:solidFill>
                  <a:schemeClr val="tx1"/>
                </a:solidFill>
                <a:latin typeface="Menlo Regular"/>
                <a:cs typeface="Menlo Regular"/>
              </a:rPr>
              <a:t>.raw</a:t>
            </a: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",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        "size": 20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    }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}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}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}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23173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51520" y="2350621"/>
            <a:ext cx="8640960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 dirty="0">
                <a:solidFill>
                  <a:srgbClr val="B7C7D4"/>
                </a:solidFill>
                <a:latin typeface="Verdana" charset="0"/>
                <a:cs typeface="DejaVu Sans" charset="0"/>
              </a:rPr>
              <a:t>Configuration et prise en </a:t>
            </a:r>
            <a:r>
              <a:rPr lang="fr-FR" sz="2400" b="1" dirty="0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main d’</a:t>
            </a:r>
            <a:r>
              <a:rPr lang="fr-FR" sz="2400" b="1" dirty="0" err="1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Elasticsearch</a:t>
            </a:r>
            <a:endParaRPr lang="fr-FR" sz="2400" b="1" dirty="0">
              <a:solidFill>
                <a:srgbClr val="B7C7D4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263524" y="1230313"/>
            <a:ext cx="9061003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Initiation à </a:t>
            </a:r>
            <a:r>
              <a:rPr lang="fr-FR" sz="2400" dirty="0" err="1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Elasticsearch</a:t>
            </a: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 : Manipulation suite</a:t>
            </a: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Recherche par chaine avec agrégation et date </a:t>
            </a:r>
            <a:r>
              <a:rPr lang="fr-FR" sz="24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: </a:t>
            </a:r>
            <a:r>
              <a:rPr lang="fr-FR" sz="1400" dirty="0" smtClean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-</a:t>
            </a:r>
            <a:r>
              <a:rPr lang="fr-FR" sz="1400" b="1" dirty="0">
                <a:solidFill>
                  <a:srgbClr val="FF6600"/>
                </a:solidFill>
                <a:latin typeface="Menlo Regular"/>
                <a:cs typeface="Menlo Regular"/>
              </a:rPr>
              <a:t>*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/_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search</a:t>
            </a:r>
            <a:endParaRPr lang="fr-FR" sz="1400" dirty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 smtClean="0">
                <a:solidFill>
                  <a:schemeClr val="tx1"/>
                </a:solidFill>
                <a:latin typeface="Menlo Regular"/>
                <a:cs typeface="Menlo Regular"/>
              </a:rPr>
              <a:t>{</a:t>
            </a:r>
            <a:endParaRPr lang="en-US" sz="1400" dirty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"query": {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"filtered": {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    "query": {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        "</a:t>
            </a:r>
            <a:r>
              <a:rPr lang="en-US" sz="1400" dirty="0" err="1">
                <a:solidFill>
                  <a:schemeClr val="tx1"/>
                </a:solidFill>
                <a:latin typeface="Menlo Regular"/>
                <a:cs typeface="Menlo Regular"/>
              </a:rPr>
              <a:t>query_string</a:t>
            </a: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": {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            "query": "_</a:t>
            </a:r>
            <a:r>
              <a:rPr lang="en-US" sz="1400" dirty="0" err="1">
                <a:solidFill>
                  <a:schemeClr val="tx1"/>
                </a:solidFill>
                <a:latin typeface="Menlo Regular"/>
                <a:cs typeface="Menlo Regular"/>
              </a:rPr>
              <a:t>type:moodle</a:t>
            </a: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AND </a:t>
            </a:r>
            <a:r>
              <a:rPr lang="en-US" sz="1400" dirty="0" err="1">
                <a:solidFill>
                  <a:schemeClr val="tx1"/>
                </a:solidFill>
                <a:latin typeface="Menlo Regular"/>
                <a:cs typeface="Menlo Regular"/>
              </a:rPr>
              <a:t>eduPersonPrimaryAffiliation:student</a:t>
            </a: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"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        }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    },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    "filter": {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        "range": {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            "@timestamp": {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                "</a:t>
            </a:r>
            <a:r>
              <a:rPr lang="en-US" sz="1400" dirty="0" err="1">
                <a:solidFill>
                  <a:schemeClr val="tx1"/>
                </a:solidFill>
                <a:latin typeface="Menlo Regular"/>
                <a:cs typeface="Menlo Regular"/>
              </a:rPr>
              <a:t>gte</a:t>
            </a: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": "2015-09-25",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                "</a:t>
            </a:r>
            <a:r>
              <a:rPr lang="en-US" sz="1400" dirty="0" err="1">
                <a:solidFill>
                  <a:schemeClr val="tx1"/>
                </a:solidFill>
                <a:latin typeface="Menlo Regular"/>
                <a:cs typeface="Menlo Regular"/>
              </a:rPr>
              <a:t>lte</a:t>
            </a: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": "2015-09-25"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            </a:t>
            </a:r>
            <a:r>
              <a:rPr lang="en-US" sz="1400" dirty="0" smtClean="0">
                <a:solidFill>
                  <a:schemeClr val="tx1"/>
                </a:solidFill>
                <a:latin typeface="Menlo Regular"/>
                <a:cs typeface="Menlo Regular"/>
              </a:rPr>
              <a:t>}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 smtClean="0">
                <a:solidFill>
                  <a:schemeClr val="tx1"/>
                </a:solidFill>
                <a:latin typeface="Menlo Regular"/>
                <a:cs typeface="Menlo Regular"/>
              </a:rPr>
              <a:t>. . .</a:t>
            </a:r>
            <a:endParaRPr lang="en-US" sz="1400" dirty="0">
              <a:solidFill>
                <a:schemeClr val="tx1"/>
              </a:solidFill>
              <a:latin typeface="Menlo Regular"/>
              <a:cs typeface="Menl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47330563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51520" y="2377911"/>
            <a:ext cx="8640960" cy="31393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 dirty="0">
                <a:solidFill>
                  <a:srgbClr val="B7C7D4"/>
                </a:solidFill>
                <a:latin typeface="Verdana" charset="0"/>
                <a:cs typeface="DejaVu Sans" charset="0"/>
              </a:rPr>
              <a:t>Configuration et prise en </a:t>
            </a:r>
            <a:r>
              <a:rPr lang="fr-FR" sz="2400" b="1" dirty="0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main d’</a:t>
            </a:r>
            <a:r>
              <a:rPr lang="fr-FR" sz="2400" b="1" dirty="0" err="1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Elasticsearch</a:t>
            </a:r>
            <a:endParaRPr lang="fr-FR" sz="2400" b="1" dirty="0">
              <a:solidFill>
                <a:srgbClr val="B7C7D4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Initiation à </a:t>
            </a:r>
            <a:r>
              <a:rPr lang="fr-FR" sz="2400" dirty="0" err="1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Elasticsearch</a:t>
            </a: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 : Manipulation suite</a:t>
            </a: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Recherche par chaine avec agrégation et date </a:t>
            </a:r>
            <a:r>
              <a:rPr lang="fr-FR" sz="2400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: </a:t>
            </a:r>
            <a:r>
              <a:rPr lang="fr-FR" sz="1400" dirty="0" smtClean="0">
                <a:solidFill>
                  <a:schemeClr val="tx1"/>
                </a:solidFill>
                <a:latin typeface="Menlo Regular"/>
                <a:cs typeface="Menlo Regular"/>
              </a:rPr>
              <a:t>/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logstash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-</a:t>
            </a:r>
            <a:r>
              <a:rPr lang="fr-FR" sz="1400" b="1" dirty="0">
                <a:solidFill>
                  <a:srgbClr val="FF6600"/>
                </a:solidFill>
                <a:latin typeface="Menlo Regular"/>
                <a:cs typeface="Menlo Regular"/>
              </a:rPr>
              <a:t>*</a:t>
            </a:r>
            <a:r>
              <a:rPr lang="fr-FR" sz="1400" dirty="0">
                <a:solidFill>
                  <a:schemeClr val="tx1"/>
                </a:solidFill>
                <a:latin typeface="Menlo Regular"/>
                <a:cs typeface="Menlo Regular"/>
              </a:rPr>
              <a:t>/_</a:t>
            </a:r>
            <a:r>
              <a:rPr lang="fr-FR" sz="1400" dirty="0" err="1">
                <a:solidFill>
                  <a:schemeClr val="tx1"/>
                </a:solidFill>
                <a:latin typeface="Menlo Regular"/>
                <a:cs typeface="Menlo Regular"/>
              </a:rPr>
              <a:t>search</a:t>
            </a:r>
            <a:endParaRPr lang="fr-FR" sz="1400" dirty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 lvl="0"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 smtClean="0">
                <a:solidFill>
                  <a:prstClr val="black"/>
                </a:solidFill>
                <a:latin typeface="Menlo Regular"/>
                <a:cs typeface="Menlo Regular"/>
              </a:rPr>
              <a:t>. . . 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      </a:t>
            </a:r>
            <a:r>
              <a:rPr lang="en-US" sz="1400" dirty="0" smtClean="0">
                <a:solidFill>
                  <a:schemeClr val="tx1"/>
                </a:solidFill>
                <a:latin typeface="Menlo Regular"/>
                <a:cs typeface="Menlo Regular"/>
              </a:rPr>
              <a:t> </a:t>
            </a: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}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    }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    }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schemeClr val="tx1"/>
                </a:solidFill>
                <a:latin typeface="Menlo Regular"/>
                <a:cs typeface="Menlo Regular"/>
              </a:rPr>
              <a:t>    },</a:t>
            </a:r>
            <a:endParaRPr lang="en-US" sz="1400" dirty="0">
              <a:solidFill>
                <a:prstClr val="black"/>
              </a:solidFill>
              <a:latin typeface="Menlo Regular"/>
              <a:cs typeface="Menlo Regular"/>
            </a:endParaRPr>
          </a:p>
          <a:p>
            <a:pPr lvl="0"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 smtClean="0">
                <a:solidFill>
                  <a:prstClr val="black"/>
                </a:solidFill>
                <a:latin typeface="Menlo Regular"/>
                <a:cs typeface="Menlo Regular"/>
              </a:rPr>
              <a:t>    "</a:t>
            </a:r>
            <a:r>
              <a:rPr lang="en-US" sz="1400" dirty="0" err="1">
                <a:solidFill>
                  <a:prstClr val="black"/>
                </a:solidFill>
                <a:latin typeface="Menlo Regular"/>
                <a:cs typeface="Menlo Regular"/>
              </a:rPr>
              <a:t>aggs</a:t>
            </a:r>
            <a:r>
              <a:rPr lang="en-US" sz="1400" dirty="0">
                <a:solidFill>
                  <a:prstClr val="black"/>
                </a:solidFill>
                <a:latin typeface="Menlo Regular"/>
                <a:cs typeface="Menlo Regular"/>
              </a:rPr>
              <a:t>": {</a:t>
            </a:r>
          </a:p>
          <a:p>
            <a:pPr lvl="0"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prstClr val="black"/>
                </a:solidFill>
                <a:latin typeface="Menlo Regular"/>
                <a:cs typeface="Menlo Regular"/>
              </a:rPr>
              <a:t>        "affectation": {</a:t>
            </a:r>
          </a:p>
          <a:p>
            <a:pPr lvl="0"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prstClr val="black"/>
                </a:solidFill>
                <a:latin typeface="Menlo Regular"/>
                <a:cs typeface="Menlo Regular"/>
              </a:rPr>
              <a:t>            "terms": {</a:t>
            </a:r>
          </a:p>
          <a:p>
            <a:pPr lvl="0"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prstClr val="black"/>
                </a:solidFill>
                <a:latin typeface="Menlo Regular"/>
                <a:cs typeface="Menlo Regular"/>
              </a:rPr>
              <a:t>                "field": "</a:t>
            </a:r>
            <a:r>
              <a:rPr lang="en-US" sz="1400" dirty="0" err="1">
                <a:solidFill>
                  <a:prstClr val="black"/>
                </a:solidFill>
                <a:latin typeface="Menlo Regular"/>
                <a:cs typeface="Menlo Regular"/>
              </a:rPr>
              <a:t>supannAffectation.raw</a:t>
            </a:r>
            <a:r>
              <a:rPr lang="en-US" sz="1400" dirty="0">
                <a:solidFill>
                  <a:prstClr val="black"/>
                </a:solidFill>
                <a:latin typeface="Menlo Regular"/>
                <a:cs typeface="Menlo Regular"/>
              </a:rPr>
              <a:t>",</a:t>
            </a:r>
          </a:p>
          <a:p>
            <a:pPr lvl="0"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prstClr val="black"/>
                </a:solidFill>
                <a:latin typeface="Menlo Regular"/>
                <a:cs typeface="Menlo Regular"/>
              </a:rPr>
              <a:t>                "size": 200</a:t>
            </a:r>
          </a:p>
          <a:p>
            <a:pPr lvl="0"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prstClr val="black"/>
                </a:solidFill>
                <a:latin typeface="Menlo Regular"/>
                <a:cs typeface="Menlo Regular"/>
              </a:rPr>
              <a:t>            }</a:t>
            </a:r>
          </a:p>
          <a:p>
            <a:pPr lvl="0"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prstClr val="black"/>
                </a:solidFill>
                <a:latin typeface="Menlo Regular"/>
                <a:cs typeface="Menlo Regular"/>
              </a:rPr>
              <a:t>        }</a:t>
            </a:r>
          </a:p>
          <a:p>
            <a:pPr lvl="0"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prstClr val="black"/>
                </a:solidFill>
                <a:latin typeface="Menlo Regular"/>
                <a:cs typeface="Menlo Regular"/>
              </a:rPr>
              <a:t>    }</a:t>
            </a:r>
          </a:p>
          <a:p>
            <a:pPr lvl="0"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400" dirty="0">
                <a:solidFill>
                  <a:prstClr val="black"/>
                </a:solidFill>
                <a:latin typeface="Menlo Regular"/>
                <a:cs typeface="Menlo Regular"/>
              </a:rPr>
              <a:t>}</a:t>
            </a:r>
            <a:endParaRPr lang="fr-FR" sz="1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84206705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51520" y="2204864"/>
            <a:ext cx="8640960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 dirty="0">
                <a:solidFill>
                  <a:srgbClr val="B7C7D4"/>
                </a:solidFill>
                <a:latin typeface="Verdana" charset="0"/>
                <a:cs typeface="DejaVu Sans" charset="0"/>
              </a:rPr>
              <a:t>Configuration et prise en </a:t>
            </a:r>
            <a:r>
              <a:rPr lang="fr-FR" sz="2400" b="1" dirty="0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main d’</a:t>
            </a:r>
            <a:r>
              <a:rPr lang="fr-FR" sz="2400" b="1" dirty="0" err="1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Elasticsearch</a:t>
            </a:r>
            <a:endParaRPr lang="fr-FR" sz="2400" b="1" dirty="0">
              <a:solidFill>
                <a:srgbClr val="B7C7D4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Initiation à </a:t>
            </a:r>
            <a:r>
              <a:rPr lang="fr-FR" sz="2400" dirty="0" err="1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Elasticsearch</a:t>
            </a: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 : Manipulation suite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Utilisez le format brut : </a:t>
            </a:r>
            <a:r>
              <a:rPr lang="fr-FR" dirty="0" err="1" smtClean="0">
                <a:solidFill>
                  <a:schemeClr val="tx1"/>
                </a:solidFill>
                <a:latin typeface="Verdana" charset="0"/>
                <a:cs typeface="DejaVu Sans" charset="0"/>
              </a:rPr>
              <a:t>raw</a:t>
            </a:r>
            <a:r>
              <a:rPr lang="fr-FR" dirty="0" smtClean="0">
                <a:solidFill>
                  <a:schemeClr val="tx1"/>
                </a:solidFill>
                <a:latin typeface="Verdana" charset="0"/>
                <a:cs typeface="DejaVu Sans" charset="0"/>
              </a:rPr>
              <a:t> – exemple agrégation sur champ analysé</a:t>
            </a:r>
            <a:endParaRPr lang="fr-FR" dirty="0">
              <a:solidFill>
                <a:schemeClr val="tx1"/>
              </a:solidFill>
              <a:latin typeface="Menlo Regular"/>
              <a:cs typeface="Menlo Regular"/>
            </a:endParaRP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 smtClean="0">
                <a:solidFill>
                  <a:prstClr val="black"/>
                </a:solidFill>
                <a:latin typeface="Menlo Regular"/>
                <a:cs typeface="Menlo Regular"/>
              </a:rPr>
              <a:t/>
            </a:r>
            <a:br>
              <a:rPr lang="en-US" sz="1200" dirty="0" smtClean="0">
                <a:solidFill>
                  <a:prstClr val="black"/>
                </a:solidFill>
                <a:latin typeface="Menlo Regular"/>
                <a:cs typeface="Menlo Regular"/>
              </a:rPr>
            </a:br>
            <a:r>
              <a:rPr lang="en-US" sz="1200" dirty="0" smtClean="0">
                <a:solidFill>
                  <a:prstClr val="black"/>
                </a:solidFill>
                <a:latin typeface="Menlo Regular"/>
                <a:cs typeface="Menlo Regular"/>
              </a:rPr>
              <a:t>{</a:t>
            </a:r>
            <a:endParaRPr lang="en-US" sz="1200" dirty="0">
              <a:solidFill>
                <a:prstClr val="black"/>
              </a:solidFill>
              <a:latin typeface="Menlo Regular"/>
              <a:cs typeface="Menlo Regular"/>
            </a:endParaRP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"query": {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"filtered": {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"query": {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  "</a:t>
            </a:r>
            <a:r>
              <a:rPr lang="en-US" sz="1200" dirty="0" err="1">
                <a:solidFill>
                  <a:prstClr val="black"/>
                </a:solidFill>
                <a:latin typeface="Menlo Regular"/>
                <a:cs typeface="Menlo Regular"/>
              </a:rPr>
              <a:t>query_string</a:t>
            </a: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": {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    "query": "_</a:t>
            </a:r>
            <a:r>
              <a:rPr lang="en-US" sz="1200" dirty="0" err="1">
                <a:solidFill>
                  <a:prstClr val="black"/>
                </a:solidFill>
                <a:latin typeface="Menlo Regular"/>
                <a:cs typeface="Menlo Regular"/>
              </a:rPr>
              <a:t>type:moodle</a:t>
            </a: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AND </a:t>
            </a:r>
            <a:r>
              <a:rPr lang="en-US" sz="1200" dirty="0" err="1">
                <a:solidFill>
                  <a:prstClr val="black"/>
                </a:solidFill>
                <a:latin typeface="Menlo Regular"/>
                <a:cs typeface="Menlo Regular"/>
              </a:rPr>
              <a:t>eduPersonPrimaryAffiliation:student</a:t>
            </a: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"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  }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},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"filter": {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  "range": {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    "@timestamp": {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      "</a:t>
            </a:r>
            <a:r>
              <a:rPr lang="en-US" sz="1200" dirty="0" err="1">
                <a:solidFill>
                  <a:prstClr val="black"/>
                </a:solidFill>
                <a:latin typeface="Menlo Regular"/>
                <a:cs typeface="Menlo Regular"/>
              </a:rPr>
              <a:t>gte</a:t>
            </a: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": "2015-09-25",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      "</a:t>
            </a:r>
            <a:r>
              <a:rPr lang="en-US" sz="1200" dirty="0" err="1">
                <a:solidFill>
                  <a:prstClr val="black"/>
                </a:solidFill>
                <a:latin typeface="Menlo Regular"/>
                <a:cs typeface="Menlo Regular"/>
              </a:rPr>
              <a:t>lte</a:t>
            </a: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": "2015-09-25"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    }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  }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}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}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},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"size": 0,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"</a:t>
            </a:r>
            <a:r>
              <a:rPr lang="en-US" sz="1200" dirty="0" err="1">
                <a:solidFill>
                  <a:prstClr val="black"/>
                </a:solidFill>
                <a:latin typeface="Menlo Regular"/>
                <a:cs typeface="Menlo Regular"/>
              </a:rPr>
              <a:t>aggs</a:t>
            </a: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": {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"affectation": {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"terms": {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  "field": "request",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  "size": 200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}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}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}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}</a:t>
            </a:r>
            <a:endParaRPr lang="fr-FR" sz="1200" dirty="0"/>
          </a:p>
        </p:txBody>
      </p:sp>
      <p:sp>
        <p:nvSpPr>
          <p:cNvPr id="2" name="ZoneTexte 1"/>
          <p:cNvSpPr txBox="1"/>
          <p:nvPr/>
        </p:nvSpPr>
        <p:spPr>
          <a:xfrm>
            <a:off x="4788024" y="3212976"/>
            <a:ext cx="4104456" cy="33486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"aggregations" : {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"affectation" : {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"</a:t>
            </a:r>
            <a:r>
              <a:rPr lang="en-US" sz="1200" dirty="0" err="1">
                <a:solidFill>
                  <a:srgbClr val="000000"/>
                </a:solidFill>
                <a:latin typeface="Menlo Regular"/>
                <a:cs typeface="Menlo Regular"/>
              </a:rPr>
              <a:t>doc_count_error_upper_bound</a:t>
            </a: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" : 2,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"</a:t>
            </a:r>
            <a:r>
              <a:rPr lang="en-US" sz="1200" dirty="0" err="1">
                <a:solidFill>
                  <a:srgbClr val="000000"/>
                </a:solidFill>
                <a:latin typeface="Menlo Regular"/>
                <a:cs typeface="Menlo Regular"/>
              </a:rPr>
              <a:t>sum_other_doc_count</a:t>
            </a: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" : 990,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"buckets" : [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  {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  "key" : "</a:t>
            </a:r>
            <a:r>
              <a:rPr lang="en-US" sz="1200" dirty="0" err="1">
                <a:solidFill>
                  <a:srgbClr val="000000"/>
                </a:solidFill>
                <a:latin typeface="Menlo Regular"/>
                <a:cs typeface="Menlo Regular"/>
              </a:rPr>
              <a:t>fr</a:t>
            </a: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",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  "</a:t>
            </a:r>
            <a:r>
              <a:rPr lang="en-US" sz="1200" dirty="0" err="1">
                <a:solidFill>
                  <a:srgbClr val="000000"/>
                </a:solidFill>
                <a:latin typeface="Menlo Regular"/>
                <a:cs typeface="Menlo Regular"/>
              </a:rPr>
              <a:t>doc_count</a:t>
            </a: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" : 1604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  },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  {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  "key" : "lille1",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  "</a:t>
            </a:r>
            <a:r>
              <a:rPr lang="en-US" sz="1200" dirty="0" err="1">
                <a:solidFill>
                  <a:srgbClr val="000000"/>
                </a:solidFill>
                <a:latin typeface="Menlo Regular"/>
                <a:cs typeface="Menlo Regular"/>
              </a:rPr>
              <a:t>doc_count</a:t>
            </a: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" : 1604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  },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  {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  "key" : "</a:t>
            </a:r>
            <a:r>
              <a:rPr lang="en-US" sz="1200" dirty="0" err="1">
                <a:solidFill>
                  <a:srgbClr val="000000"/>
                </a:solidFill>
                <a:latin typeface="Menlo Regular"/>
                <a:cs typeface="Menlo Regular"/>
              </a:rPr>
              <a:t>moodle.univ</a:t>
            </a: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",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  "</a:t>
            </a:r>
            <a:r>
              <a:rPr lang="en-US" sz="1200" dirty="0" err="1">
                <a:solidFill>
                  <a:srgbClr val="000000"/>
                </a:solidFill>
                <a:latin typeface="Menlo Regular"/>
                <a:cs typeface="Menlo Regular"/>
              </a:rPr>
              <a:t>doc_count</a:t>
            </a: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" : 1604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  },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  {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  "key" : "</a:t>
            </a:r>
            <a:r>
              <a:rPr lang="en-US" sz="1200" dirty="0" err="1">
                <a:solidFill>
                  <a:srgbClr val="000000"/>
                </a:solidFill>
                <a:latin typeface="Menlo Regular"/>
                <a:cs typeface="Menlo Regular"/>
              </a:rPr>
              <a:t>index.php</a:t>
            </a: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",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  "</a:t>
            </a:r>
            <a:r>
              <a:rPr lang="en-US" sz="1200" dirty="0" err="1">
                <a:solidFill>
                  <a:srgbClr val="000000"/>
                </a:solidFill>
                <a:latin typeface="Menlo Regular"/>
                <a:cs typeface="Menlo Regular"/>
              </a:rPr>
              <a:t>doc_count</a:t>
            </a: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" : 553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  },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  ...</a:t>
            </a:r>
            <a:endParaRPr lang="fr-FR" sz="1200" dirty="0">
              <a:solidFill>
                <a:srgbClr val="000000"/>
              </a:solidFill>
              <a:latin typeface="Menlo Regular"/>
              <a:cs typeface="Menl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79199235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51520" y="2204864"/>
            <a:ext cx="8640960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 dirty="0">
                <a:solidFill>
                  <a:srgbClr val="B7C7D4"/>
                </a:solidFill>
                <a:latin typeface="Verdana" charset="0"/>
                <a:cs typeface="DejaVu Sans" charset="0"/>
              </a:rPr>
              <a:t>Configuration et prise en </a:t>
            </a:r>
            <a:r>
              <a:rPr lang="fr-FR" sz="2400" b="1" dirty="0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main d’</a:t>
            </a:r>
            <a:r>
              <a:rPr lang="fr-FR" sz="2400" b="1" dirty="0" err="1" smtClean="0">
                <a:solidFill>
                  <a:srgbClr val="B7C7D4"/>
                </a:solidFill>
                <a:latin typeface="Verdana" charset="0"/>
                <a:cs typeface="DejaVu Sans" charset="0"/>
              </a:rPr>
              <a:t>Elasticsearch</a:t>
            </a:r>
            <a:endParaRPr lang="fr-FR" sz="2400" b="1" dirty="0">
              <a:solidFill>
                <a:srgbClr val="B7C7D4"/>
              </a:solidFill>
              <a:latin typeface="Verdana" charset="0"/>
              <a:cs typeface="DejaVu Sans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Initiation à </a:t>
            </a:r>
            <a:r>
              <a:rPr lang="fr-FR" sz="2400" dirty="0" err="1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Elasticsearch</a:t>
            </a: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 : Manipulation suite</a:t>
            </a:r>
          </a:p>
          <a:p>
            <a:pPr lvl="0"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dirty="0">
                <a:solidFill>
                  <a:prstClr val="black"/>
                </a:solidFill>
                <a:latin typeface="Verdana" charset="0"/>
                <a:cs typeface="DejaVu Sans" charset="0"/>
              </a:rPr>
              <a:t>Utilisez le format </a:t>
            </a:r>
            <a:r>
              <a:rPr lang="fr-FR" dirty="0" smtClean="0">
                <a:solidFill>
                  <a:prstClr val="black"/>
                </a:solidFill>
                <a:latin typeface="Verdana" charset="0"/>
                <a:cs typeface="DejaVu Sans" charset="0"/>
              </a:rPr>
              <a:t>brut </a:t>
            </a:r>
            <a:r>
              <a:rPr lang="fr-FR" dirty="0">
                <a:solidFill>
                  <a:prstClr val="black"/>
                </a:solidFill>
                <a:latin typeface="Verdana" charset="0"/>
                <a:cs typeface="DejaVu Sans" charset="0"/>
              </a:rPr>
              <a:t>: </a:t>
            </a:r>
            <a:r>
              <a:rPr lang="fr-FR" dirty="0" err="1">
                <a:solidFill>
                  <a:prstClr val="black"/>
                </a:solidFill>
                <a:latin typeface="Verdana" charset="0"/>
                <a:cs typeface="DejaVu Sans" charset="0"/>
              </a:rPr>
              <a:t>raw</a:t>
            </a:r>
            <a:r>
              <a:rPr lang="fr-FR" dirty="0">
                <a:solidFill>
                  <a:prstClr val="black"/>
                </a:solidFill>
                <a:latin typeface="Verdana" charset="0"/>
                <a:cs typeface="DejaVu Sans" charset="0"/>
              </a:rPr>
              <a:t> – exemple agrégation sur champ </a:t>
            </a:r>
            <a:r>
              <a:rPr lang="fr-FR" dirty="0" smtClean="0">
                <a:solidFill>
                  <a:prstClr val="black"/>
                </a:solidFill>
                <a:latin typeface="Verdana" charset="0"/>
                <a:cs typeface="DejaVu Sans" charset="0"/>
              </a:rPr>
              <a:t>brut</a:t>
            </a:r>
            <a:endParaRPr lang="fr-FR" dirty="0">
              <a:solidFill>
                <a:prstClr val="black"/>
              </a:solidFill>
              <a:latin typeface="Menlo Regular"/>
              <a:cs typeface="Menlo Regular"/>
            </a:endParaRP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 smtClean="0">
                <a:solidFill>
                  <a:prstClr val="black"/>
                </a:solidFill>
                <a:latin typeface="Menlo Regular"/>
                <a:cs typeface="Menlo Regular"/>
              </a:rPr>
              <a:t/>
            </a:r>
            <a:br>
              <a:rPr lang="en-US" sz="1200" dirty="0" smtClean="0">
                <a:solidFill>
                  <a:prstClr val="black"/>
                </a:solidFill>
                <a:latin typeface="Menlo Regular"/>
                <a:cs typeface="Menlo Regular"/>
              </a:rPr>
            </a:br>
            <a:r>
              <a:rPr lang="en-US" sz="1200" dirty="0" smtClean="0">
                <a:solidFill>
                  <a:prstClr val="black"/>
                </a:solidFill>
                <a:latin typeface="Menlo Regular"/>
                <a:cs typeface="Menlo Regular"/>
              </a:rPr>
              <a:t>{</a:t>
            </a:r>
            <a:endParaRPr lang="en-US" sz="1200" dirty="0">
              <a:solidFill>
                <a:prstClr val="black"/>
              </a:solidFill>
              <a:latin typeface="Menlo Regular"/>
              <a:cs typeface="Menlo Regular"/>
            </a:endParaRP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"query": {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"filtered": {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"query": {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  "</a:t>
            </a:r>
            <a:r>
              <a:rPr lang="en-US" sz="1200" dirty="0" err="1">
                <a:solidFill>
                  <a:prstClr val="black"/>
                </a:solidFill>
                <a:latin typeface="Menlo Regular"/>
                <a:cs typeface="Menlo Regular"/>
              </a:rPr>
              <a:t>query_string</a:t>
            </a: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": {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    "query": "_</a:t>
            </a:r>
            <a:r>
              <a:rPr lang="en-US" sz="1200" dirty="0" err="1">
                <a:solidFill>
                  <a:prstClr val="black"/>
                </a:solidFill>
                <a:latin typeface="Menlo Regular"/>
                <a:cs typeface="Menlo Regular"/>
              </a:rPr>
              <a:t>type:moodle</a:t>
            </a: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AND </a:t>
            </a:r>
            <a:r>
              <a:rPr lang="en-US" sz="1200" dirty="0" err="1">
                <a:solidFill>
                  <a:prstClr val="black"/>
                </a:solidFill>
                <a:latin typeface="Menlo Regular"/>
                <a:cs typeface="Menlo Regular"/>
              </a:rPr>
              <a:t>eduPersonPrimaryAffiliation:student</a:t>
            </a: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"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  }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},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"filter": {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  "range": {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    "@timestamp": {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      "</a:t>
            </a:r>
            <a:r>
              <a:rPr lang="en-US" sz="1200" dirty="0" err="1">
                <a:solidFill>
                  <a:prstClr val="black"/>
                </a:solidFill>
                <a:latin typeface="Menlo Regular"/>
                <a:cs typeface="Menlo Regular"/>
              </a:rPr>
              <a:t>gte</a:t>
            </a: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": "2015-09-25",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      "</a:t>
            </a:r>
            <a:r>
              <a:rPr lang="en-US" sz="1200" dirty="0" err="1">
                <a:solidFill>
                  <a:prstClr val="black"/>
                </a:solidFill>
                <a:latin typeface="Menlo Regular"/>
                <a:cs typeface="Menlo Regular"/>
              </a:rPr>
              <a:t>lte</a:t>
            </a: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": "2015-09-25"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    }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  }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}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}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},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"size": 0,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"</a:t>
            </a:r>
            <a:r>
              <a:rPr lang="en-US" sz="1200" dirty="0" err="1">
                <a:solidFill>
                  <a:prstClr val="black"/>
                </a:solidFill>
                <a:latin typeface="Menlo Regular"/>
                <a:cs typeface="Menlo Regular"/>
              </a:rPr>
              <a:t>aggs</a:t>
            </a: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": {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"affectation": {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"terms": {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  "field": "</a:t>
            </a:r>
            <a:r>
              <a:rPr lang="en-US" sz="1200" dirty="0" err="1" smtClean="0">
                <a:solidFill>
                  <a:prstClr val="black"/>
                </a:solidFill>
                <a:latin typeface="Menlo Regular"/>
                <a:cs typeface="Menlo Regular"/>
              </a:rPr>
              <a:t>request</a:t>
            </a:r>
            <a:r>
              <a:rPr lang="en-US" sz="1200" b="1" dirty="0" err="1" smtClean="0">
                <a:solidFill>
                  <a:prstClr val="black"/>
                </a:solidFill>
                <a:latin typeface="Menlo Regular"/>
                <a:cs typeface="Menlo Regular"/>
              </a:rPr>
              <a:t>.raw</a:t>
            </a:r>
            <a:r>
              <a:rPr lang="en-US" sz="1200" dirty="0" smtClean="0">
                <a:solidFill>
                  <a:prstClr val="black"/>
                </a:solidFill>
                <a:latin typeface="Menlo Regular"/>
                <a:cs typeface="Menlo Regular"/>
              </a:rPr>
              <a:t>"</a:t>
            </a: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,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  "size": 200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  }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  }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  }</a:t>
            </a:r>
          </a:p>
          <a:p>
            <a:pPr lvl="0">
              <a:lnSpc>
                <a:spcPct val="8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Menlo Regular"/>
                <a:cs typeface="Menlo Regular"/>
              </a:rPr>
              <a:t>}</a:t>
            </a:r>
            <a:endParaRPr lang="fr-FR" sz="1200" dirty="0"/>
          </a:p>
        </p:txBody>
      </p:sp>
      <p:sp>
        <p:nvSpPr>
          <p:cNvPr id="2" name="ZoneTexte 1"/>
          <p:cNvSpPr txBox="1"/>
          <p:nvPr/>
        </p:nvSpPr>
        <p:spPr>
          <a:xfrm>
            <a:off x="3851920" y="3212976"/>
            <a:ext cx="5292080" cy="32008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"aggregations" : {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"affectation" : {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"</a:t>
            </a:r>
            <a:r>
              <a:rPr lang="en-US" sz="1200" dirty="0" err="1">
                <a:solidFill>
                  <a:srgbClr val="000000"/>
                </a:solidFill>
                <a:latin typeface="Menlo Regular"/>
                <a:cs typeface="Menlo Regular"/>
              </a:rPr>
              <a:t>doc_count_error_upper_bound</a:t>
            </a: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" : 1,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"</a:t>
            </a:r>
            <a:r>
              <a:rPr lang="en-US" sz="1200" dirty="0" err="1">
                <a:solidFill>
                  <a:srgbClr val="000000"/>
                </a:solidFill>
                <a:latin typeface="Menlo Regular"/>
                <a:cs typeface="Menlo Regular"/>
              </a:rPr>
              <a:t>sum_other_doc_count</a:t>
            </a: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" : 366,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"buckets" : [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{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"key" : "moodle.univ-lille1.fr/login/</a:t>
            </a:r>
            <a:r>
              <a:rPr lang="en-US" sz="1200" dirty="0" err="1" smtClean="0">
                <a:solidFill>
                  <a:srgbClr val="000000"/>
                </a:solidFill>
                <a:latin typeface="Menlo Regular"/>
                <a:cs typeface="Menlo Regular"/>
              </a:rPr>
              <a:t>index.php</a:t>
            </a:r>
            <a:r>
              <a:rPr lang="en-US" sz="1200" dirty="0" smtClean="0">
                <a:solidFill>
                  <a:srgbClr val="000000"/>
                </a:solidFill>
                <a:latin typeface="Menlo Regular"/>
                <a:cs typeface="Menlo Regular"/>
              </a:rPr>
              <a:t>"</a:t>
            </a: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,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"</a:t>
            </a:r>
            <a:r>
              <a:rPr lang="en-US" sz="1200" dirty="0" err="1">
                <a:solidFill>
                  <a:srgbClr val="000000"/>
                </a:solidFill>
                <a:latin typeface="Menlo Regular"/>
                <a:cs typeface="Menlo Regular"/>
              </a:rPr>
              <a:t>doc_count</a:t>
            </a: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" : 147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},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{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"key" : "moodle.univ-lille1.fr/?",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"</a:t>
            </a:r>
            <a:r>
              <a:rPr lang="en-US" sz="1200" dirty="0" err="1">
                <a:solidFill>
                  <a:srgbClr val="000000"/>
                </a:solidFill>
                <a:latin typeface="Menlo Regular"/>
                <a:cs typeface="Menlo Regular"/>
              </a:rPr>
              <a:t>doc_count</a:t>
            </a: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" : 111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},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{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"key" : "moodle.univ-lille1.fr/my/?",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"</a:t>
            </a:r>
            <a:r>
              <a:rPr lang="en-US" sz="1200" dirty="0" err="1">
                <a:solidFill>
                  <a:srgbClr val="000000"/>
                </a:solidFill>
                <a:latin typeface="Menlo Regular"/>
                <a:cs typeface="Menlo Regular"/>
              </a:rPr>
              <a:t>doc_count</a:t>
            </a: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" : 66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},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{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"key" : "moodle.univ-lille1.fr/</a:t>
            </a:r>
            <a:r>
              <a:rPr lang="en-US" sz="1200" dirty="0" err="1">
                <a:solidFill>
                  <a:srgbClr val="000000"/>
                </a:solidFill>
                <a:latin typeface="Menlo Regular"/>
                <a:cs typeface="Menlo Regular"/>
              </a:rPr>
              <a:t>index.php</a:t>
            </a: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?",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"</a:t>
            </a:r>
            <a:r>
              <a:rPr lang="en-US" sz="1200" dirty="0" err="1">
                <a:solidFill>
                  <a:srgbClr val="000000"/>
                </a:solidFill>
                <a:latin typeface="Menlo Regular"/>
                <a:cs typeface="Menlo Regular"/>
              </a:rPr>
              <a:t>doc_count</a:t>
            </a: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" : 56</a:t>
            </a:r>
          </a:p>
          <a:p>
            <a:pPr>
              <a:lnSpc>
                <a:spcPct val="80000"/>
              </a:lnSpc>
            </a:pPr>
            <a:r>
              <a:rPr lang="en-US" sz="1200" dirty="0">
                <a:solidFill>
                  <a:srgbClr val="000000"/>
                </a:solidFill>
                <a:latin typeface="Menlo Regular"/>
                <a:cs typeface="Menlo Regular"/>
              </a:rPr>
              <a:t>      },        ...</a:t>
            </a:r>
            <a:endParaRPr lang="fr-FR" sz="1200" dirty="0">
              <a:solidFill>
                <a:srgbClr val="000000"/>
              </a:solidFill>
              <a:latin typeface="Menlo Regular"/>
              <a:cs typeface="Menl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411168365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722313" y="3605213"/>
            <a:ext cx="7770812" cy="2016125"/>
          </a:xfrm>
          <a:prstGeom prst="rect">
            <a:avLst/>
          </a:prstGeom>
          <a:solidFill>
            <a:srgbClr val="E30F47"/>
          </a:solidFill>
          <a:ln w="101520" cap="sq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3600" b="1">
                <a:solidFill>
                  <a:srgbClr val="FFFFFF"/>
                </a:solidFill>
                <a:latin typeface="Verdana" charset="0"/>
                <a:cs typeface="DejaVu Sans" charset="0"/>
              </a:rPr>
              <a:t>Création de graphiques et tableaux de bord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77788"/>
            <a:ext cx="9144000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Création de graphiques et tableaux de bord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Création de graphiques et tableaux de bord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Documentation :</a:t>
            </a:r>
          </a:p>
          <a:p>
            <a:pPr>
              <a:lnSpc>
                <a:spcPct val="150000"/>
              </a:lnSpc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rgbClr val="E30F47"/>
                </a:solidFill>
                <a:latin typeface="Menlo Regular"/>
                <a:cs typeface="Menlo Regular"/>
                <a:hlinkClick r:id="rId4"/>
              </a:rPr>
              <a:t>https://www.esup-portail.org/wiki/display/AGIMUSNG/2+-+Visualisation+des+indicateurs+avec+</a:t>
            </a:r>
            <a:r>
              <a:rPr lang="fr-FR" sz="1400" dirty="0" smtClean="0">
                <a:solidFill>
                  <a:srgbClr val="E30F47"/>
                </a:solidFill>
                <a:latin typeface="Menlo Regular"/>
                <a:cs typeface="Menlo Regular"/>
                <a:hlinkClick r:id="rId4"/>
              </a:rPr>
              <a:t>Kibana</a:t>
            </a:r>
            <a:endParaRPr lang="fr-FR" sz="1400" dirty="0">
              <a:solidFill>
                <a:srgbClr val="E30F47"/>
              </a:solidFill>
              <a:latin typeface="Menlo Regular"/>
              <a:cs typeface="Menlo Regular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Prise 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en main de </a:t>
            </a:r>
            <a:r>
              <a:rPr lang="fr-FR" sz="2400" dirty="0" err="1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kibana</a:t>
            </a:r>
            <a:endParaRPr lang="fr-FR" sz="2400" dirty="0" smtClean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741363" lvl="1" indent="-28416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Configuration -</a:t>
            </a: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&gt; ajout </a:t>
            </a:r>
            <a:r>
              <a:rPr lang="fr-FR" sz="2000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index</a:t>
            </a:r>
          </a:p>
          <a:p>
            <a:pPr marL="741363" lvl="1" indent="-28416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Configuration -&gt; </a:t>
            </a:r>
            <a:r>
              <a:rPr lang="fr-FR" sz="2000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création de visualisation</a:t>
            </a: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41363" lvl="1" indent="-28416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Configuration -&gt; </a:t>
            </a:r>
            <a:r>
              <a:rPr lang="fr-FR" sz="2000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création de </a:t>
            </a:r>
            <a:r>
              <a:rPr lang="fr-FR" sz="2000" dirty="0" err="1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dashboard</a:t>
            </a: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Import 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des graphiques </a:t>
            </a: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existants</a:t>
            </a: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Frontal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322263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Modification du serveur CAS</a:t>
            </a: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000000"/>
                </a:solidFill>
                <a:latin typeface="Verdana" charset="0"/>
                <a:cs typeface="DejaVu Sans" charset="0"/>
              </a:rPr>
              <a:t>TRACE-ME</a:t>
            </a: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000000"/>
                </a:solidFill>
                <a:latin typeface="Verdana" charset="0"/>
                <a:cs typeface="DejaVu Sans" charset="0"/>
              </a:rPr>
              <a:t>Suivi des logs applicatifs (facultatif)</a:t>
            </a:r>
            <a:br>
              <a:rPr lang="fr-FR" sz="2400" dirty="0">
                <a:solidFill>
                  <a:srgbClr val="000000"/>
                </a:solidFill>
                <a:latin typeface="Verdana" charset="0"/>
                <a:cs typeface="DejaVu Sans" charset="0"/>
              </a:rPr>
            </a:b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Nouveau fichier de logs contenant ID et service</a:t>
            </a:r>
            <a:r>
              <a:rPr lang="fr-FR" sz="2400" dirty="0">
                <a:solidFill>
                  <a:srgbClr val="000000"/>
                </a:solidFill>
                <a:latin typeface="Verdana" charset="0"/>
                <a:cs typeface="DejaVu Sans" charset="0"/>
              </a:rPr>
              <a:t/>
            </a:r>
            <a:br>
              <a:rPr lang="fr-FR" sz="2400" dirty="0">
                <a:solidFill>
                  <a:srgbClr val="000000"/>
                </a:solidFill>
                <a:latin typeface="Verdana" charset="0"/>
                <a:cs typeface="DejaVu Sans" charset="0"/>
              </a:rPr>
            </a:b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Intégré dans </a:t>
            </a:r>
            <a:r>
              <a:rPr lang="fr-FR" sz="2000" dirty="0">
                <a:solidFill>
                  <a:srgbClr val="CCCCFF"/>
                </a:solidFill>
                <a:latin typeface="Verdana" charset="0"/>
                <a:cs typeface="DejaVu Sans" charset="0"/>
                <a:hlinkClick r:id="rId4"/>
              </a:rPr>
              <a:t>https://github.com/EsupPortail/cas-toolbox-new</a:t>
            </a: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/>
            </a:r>
            <a:b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</a:b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781050" lvl="1" indent="-315913">
              <a:lnSpc>
                <a:spcPct val="150000"/>
              </a:lnSpc>
              <a:buClr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Création de graphiques et tableaux de bord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Prise en main de </a:t>
            </a:r>
            <a:r>
              <a:rPr lang="fr-FR" sz="2400" dirty="0" err="1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kibana</a:t>
            </a:r>
            <a:endParaRPr lang="fr-FR" sz="2400" dirty="0" smtClean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741363" lvl="1" indent="-28416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Configuration -</a:t>
            </a: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&gt; </a:t>
            </a:r>
            <a:r>
              <a:rPr lang="fr-FR" sz="2000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index</a:t>
            </a:r>
          </a:p>
          <a:p>
            <a:pPr marL="322263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3" name="Image 2" descr="Capture d’écran 2015-10-10 à 15.22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8880"/>
            <a:ext cx="4794356" cy="3645024"/>
          </a:xfrm>
          <a:prstGeom prst="rect">
            <a:avLst/>
          </a:prstGeom>
        </p:spPr>
      </p:pic>
      <p:pic>
        <p:nvPicPr>
          <p:cNvPr id="4" name="Image 3" descr="Capture d’écran 2015-10-10 à 15.22.2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603" y="3476558"/>
            <a:ext cx="5069397" cy="3364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28895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Création de graphiques et tableaux de bord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Prise en main de </a:t>
            </a:r>
            <a:r>
              <a:rPr lang="fr-FR" sz="2400" dirty="0" err="1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kibana</a:t>
            </a:r>
            <a:endParaRPr lang="fr-FR" sz="2400" dirty="0" smtClean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741363" lvl="1" indent="-28416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Configuration -</a:t>
            </a: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&gt; </a:t>
            </a:r>
            <a:r>
              <a:rPr lang="fr-FR" sz="2000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visualisation</a:t>
            </a:r>
          </a:p>
          <a:p>
            <a:pPr marL="322263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2" name="Image 1" descr="Capture d’écran 2015-10-10 à 15.20.2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2576"/>
            <a:ext cx="9144000" cy="441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30096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Création de graphiques et tableaux de bord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Prise en main de </a:t>
            </a:r>
            <a:r>
              <a:rPr lang="fr-FR" sz="2400" dirty="0" err="1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kibana</a:t>
            </a:r>
            <a:endParaRPr lang="fr-FR" sz="2400" dirty="0" smtClean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741363" lvl="1" indent="-28416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Configuration -</a:t>
            </a: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&gt; </a:t>
            </a:r>
            <a:r>
              <a:rPr lang="fr-FR" sz="2000" dirty="0" err="1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dashboard</a:t>
            </a:r>
            <a:endParaRPr lang="fr-FR" sz="2000" dirty="0" smtClean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322263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  <p:pic>
        <p:nvPicPr>
          <p:cNvPr id="3" name="Image 2" descr="Capture d’écran 2015-10-10 à 15.24.3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900" y="2276872"/>
            <a:ext cx="7277100" cy="420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32373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520" y="4509120"/>
            <a:ext cx="86409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Création de graphiques et tableaux de bord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Documentation</a:t>
            </a: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Prise 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en main de </a:t>
            </a:r>
            <a:r>
              <a:rPr lang="fr-FR" sz="2400" dirty="0" err="1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kibana</a:t>
            </a:r>
            <a:endParaRPr lang="fr-FR" sz="2400" dirty="0" smtClean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Import 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des graphiques </a:t>
            </a: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existants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rgbClr val="E30F47"/>
                </a:solidFill>
                <a:latin typeface="Menlo Regular"/>
                <a:cs typeface="Menlo Regular"/>
                <a:hlinkClick r:id="rId3"/>
              </a:rPr>
              <a:t>https://github.com/EsupPortail/agimus-ng/tree/master/kibana#import-des-</a:t>
            </a:r>
            <a:r>
              <a:rPr lang="fr-FR" sz="1400" dirty="0" smtClean="0">
                <a:solidFill>
                  <a:srgbClr val="E30F47"/>
                </a:solidFill>
                <a:latin typeface="Menlo Regular"/>
                <a:cs typeface="Menlo Regular"/>
                <a:hlinkClick r:id="rId3"/>
              </a:rPr>
              <a:t>visualisations</a:t>
            </a:r>
            <a:endParaRPr lang="fr-FR" sz="1400" dirty="0" smtClean="0">
              <a:solidFill>
                <a:srgbClr val="E30F47"/>
              </a:solidFill>
              <a:latin typeface="Menlo Regular"/>
              <a:cs typeface="Menlo Regular"/>
            </a:endParaRPr>
          </a:p>
          <a:p>
            <a:r>
              <a:rPr lang="fr-FR" sz="1600" dirty="0">
                <a:solidFill>
                  <a:srgbClr val="000000"/>
                </a:solidFill>
                <a:latin typeface="Verdana"/>
                <a:cs typeface="Verdana"/>
              </a:rPr>
              <a:t>Les fichiers de configurations contenus dans le sous-dossier visualization doivent être importés dans </a:t>
            </a:r>
            <a:r>
              <a:rPr lang="fr-FR" sz="1600" dirty="0" err="1">
                <a:solidFill>
                  <a:srgbClr val="000000"/>
                </a:solidFill>
                <a:latin typeface="Verdana"/>
                <a:cs typeface="Verdana"/>
              </a:rPr>
              <a:t>elasticsearch</a:t>
            </a:r>
            <a:r>
              <a:rPr lang="fr-FR" sz="1600" dirty="0">
                <a:solidFill>
                  <a:srgbClr val="000000"/>
                </a:solidFill>
                <a:latin typeface="Verdana"/>
                <a:cs typeface="Verdana"/>
              </a:rPr>
              <a:t> grâce à la ligne de commande ci-dessous. Nous supposons ici que vous exécutez la commande sur le serveur </a:t>
            </a:r>
            <a:r>
              <a:rPr lang="fr-FR" sz="1600" dirty="0" err="1">
                <a:solidFill>
                  <a:srgbClr val="000000"/>
                </a:solidFill>
                <a:latin typeface="Verdana"/>
                <a:cs typeface="Verdana"/>
              </a:rPr>
              <a:t>elasticsearch</a:t>
            </a:r>
            <a:r>
              <a:rPr lang="fr-FR" sz="1600" dirty="0">
                <a:solidFill>
                  <a:srgbClr val="000000"/>
                </a:solidFill>
                <a:latin typeface="Verdana"/>
                <a:cs typeface="Verdana"/>
              </a:rPr>
              <a:t> et que vous utilisez le nom d'index par défaut de kibana4 (.</a:t>
            </a:r>
            <a:r>
              <a:rPr lang="fr-FR" sz="1600" dirty="0" err="1">
                <a:solidFill>
                  <a:srgbClr val="000000"/>
                </a:solidFill>
                <a:latin typeface="Verdana"/>
                <a:cs typeface="Verdana"/>
              </a:rPr>
              <a:t>kibana</a:t>
            </a:r>
            <a:r>
              <a:rPr lang="fr-FR" sz="1600" dirty="0" smtClean="0">
                <a:solidFill>
                  <a:srgbClr val="000000"/>
                </a:solidFill>
                <a:latin typeface="Verdana"/>
                <a:cs typeface="Verdana"/>
              </a:rPr>
              <a:t>)</a:t>
            </a:r>
            <a:br>
              <a:rPr lang="fr-FR" sz="1600" dirty="0" smtClean="0">
                <a:solidFill>
                  <a:srgbClr val="000000"/>
                </a:solidFill>
                <a:latin typeface="Verdana"/>
                <a:cs typeface="Verdana"/>
              </a:rPr>
            </a:br>
            <a:endParaRPr lang="fr-FR" sz="1600" dirty="0">
              <a:solidFill>
                <a:srgbClr val="000000"/>
              </a:solidFill>
              <a:latin typeface="Verdana"/>
              <a:cs typeface="Verdana"/>
            </a:endParaRPr>
          </a:p>
          <a:p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curl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-XPUT "http://localhost:9200/.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kibana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visualization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/FICHIER_A_IMPORTER" -d @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visualization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/</a:t>
            </a:r>
            <a:r>
              <a:rPr lang="fr-FR" dirty="0" err="1">
                <a:solidFill>
                  <a:srgbClr val="000000"/>
                </a:solidFill>
                <a:latin typeface="Menlo Regular"/>
                <a:cs typeface="Menlo Regular"/>
              </a:rPr>
              <a:t>FICHIER_A_IMPORTER.json</a:t>
            </a:r>
            <a:r>
              <a:rPr lang="fr-FR" dirty="0">
                <a:solidFill>
                  <a:srgbClr val="000000"/>
                </a:solidFill>
                <a:latin typeface="Menlo Regular"/>
                <a:cs typeface="Menlo Regular"/>
              </a:rPr>
              <a:t> </a:t>
            </a:r>
            <a:endParaRPr lang="fr-FR" dirty="0" smtClean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Frontal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322263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39367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ure d’écran 2015-10-10 à 15.34.2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634172"/>
            <a:ext cx="8568952" cy="3251211"/>
          </a:xfrm>
          <a:prstGeom prst="rect">
            <a:avLst/>
          </a:prstGeom>
        </p:spPr>
      </p:pic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Création de graphiques et tableaux de bord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Documentation</a:t>
            </a: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Prise 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en main de </a:t>
            </a:r>
            <a:r>
              <a:rPr lang="fr-FR" sz="2400" dirty="0" err="1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kibana</a:t>
            </a:r>
            <a:endParaRPr lang="fr-FR" sz="2400" dirty="0" smtClean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Import </a:t>
            </a: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des graphiques </a:t>
            </a: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existants</a:t>
            </a: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 smtClean="0">
                <a:solidFill>
                  <a:srgbClr val="E30F47"/>
                </a:solidFill>
                <a:latin typeface="Verdana" charset="0"/>
                <a:cs typeface="DejaVu Sans" charset="0"/>
              </a:rPr>
              <a:t>Frontal</a:t>
            </a: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400" dirty="0">
                <a:solidFill>
                  <a:srgbClr val="E30F47"/>
                </a:solidFill>
                <a:latin typeface="Verdana" charset="0"/>
                <a:cs typeface="DejaVu Sans" charset="0"/>
                <a:hlinkClick r:id="rId4"/>
              </a:rPr>
              <a:t>https://github.com/EsupPortail/agimus-ng/tree/master/experimentation/front-agimus-</a:t>
            </a:r>
            <a:r>
              <a:rPr lang="fr-FR" sz="1400" dirty="0" smtClean="0">
                <a:solidFill>
                  <a:srgbClr val="E30F47"/>
                </a:solidFill>
                <a:latin typeface="Verdana" charset="0"/>
                <a:cs typeface="DejaVu Sans" charset="0"/>
                <a:hlinkClick r:id="rId4"/>
              </a:rPr>
              <a:t>ng</a:t>
            </a:r>
            <a:endParaRPr lang="fr-FR" sz="1400" dirty="0" smtClean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>
              <a:buClr>
                <a:srgbClr val="E30F47"/>
              </a:buClr>
              <a:buSzPct val="7000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1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322263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48265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722313" y="3605213"/>
            <a:ext cx="7770812" cy="2016125"/>
          </a:xfrm>
          <a:prstGeom prst="rect">
            <a:avLst/>
          </a:prstGeom>
          <a:solidFill>
            <a:srgbClr val="E30F47"/>
          </a:solidFill>
          <a:ln w="101520" cap="sq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3600" b="1">
                <a:solidFill>
                  <a:srgbClr val="FFFFFF"/>
                </a:solidFill>
                <a:latin typeface="Verdana" charset="0"/>
                <a:cs typeface="DejaVu Sans" charset="0"/>
              </a:rPr>
              <a:t>Discussion autour de la démarche d'indicateur</a:t>
            </a: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77788"/>
            <a:ext cx="9144000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Discussion autour de la démarche d'indicateur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Création de graphiques et tableaux de bord</a:t>
            </a: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>
                <a:solidFill>
                  <a:srgbClr val="E30F47"/>
                </a:solidFill>
                <a:latin typeface="Verdana" charset="0"/>
                <a:cs typeface="DejaVu Sans" charset="0"/>
              </a:rPr>
              <a:t>Nos idées</a:t>
            </a:r>
          </a:p>
          <a:p>
            <a:pPr marL="741363" lvl="1" indent="-284163">
              <a:lnSpc>
                <a:spcPct val="150000"/>
              </a:lnSpc>
              <a:buFont typeface="Courier New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>
                <a:solidFill>
                  <a:srgbClr val="000000"/>
                </a:solidFill>
                <a:latin typeface="Verdana" charset="0"/>
                <a:cs typeface="DejaVu Sans" charset="0"/>
              </a:rPr>
              <a:t>Utilisation des salles machines</a:t>
            </a:r>
          </a:p>
          <a:p>
            <a:pPr marL="741363" lvl="1" indent="-284163">
              <a:lnSpc>
                <a:spcPct val="150000"/>
              </a:lnSpc>
              <a:buFont typeface="Courier New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>
                <a:solidFill>
                  <a:srgbClr val="000000"/>
                </a:solidFill>
                <a:latin typeface="Verdana" charset="0"/>
                <a:cs typeface="DejaVu Sans" charset="0"/>
              </a:rPr>
              <a:t>Corrélation usages des services – réussite</a:t>
            </a:r>
          </a:p>
          <a:p>
            <a:pPr marL="741363" lvl="1" indent="-284163">
              <a:lnSpc>
                <a:spcPct val="150000"/>
              </a:lnSpc>
              <a:buFont typeface="Courier New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>
                <a:solidFill>
                  <a:srgbClr val="000000"/>
                </a:solidFill>
                <a:latin typeface="Verdana" charset="0"/>
                <a:cs typeface="DejaVu Sans" charset="0"/>
              </a:rPr>
              <a:t>A-B testing : choix du service le plus utilisé après mises en place de deux services</a:t>
            </a:r>
          </a:p>
          <a:p>
            <a:pPr marL="741363" lvl="1" indent="-284163">
              <a:lnSpc>
                <a:spcPct val="150000"/>
              </a:lnSpc>
              <a:buFont typeface="Courier New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>
                <a:solidFill>
                  <a:srgbClr val="000000"/>
                </a:solidFill>
                <a:latin typeface="Verdana" charset="0"/>
                <a:cs typeface="DejaVu Sans" charset="0"/>
              </a:rPr>
              <a:t>Analyse plus fine du service Moodle envisagée</a:t>
            </a:r>
          </a:p>
          <a:p>
            <a:pPr marL="741363" lvl="1" indent="-284163">
              <a:lnSpc>
                <a:spcPct val="150000"/>
              </a:lnSpc>
              <a:buFont typeface="Courier New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>
                <a:solidFill>
                  <a:srgbClr val="000000"/>
                </a:solidFill>
                <a:latin typeface="Verdana" charset="0"/>
                <a:cs typeface="DejaVu Sans" charset="0"/>
              </a:rPr>
              <a:t>D'autres services intéressants. Dans quelle optique ?</a:t>
            </a:r>
          </a:p>
          <a:p>
            <a:pPr marL="322263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Création de graphiques et tableaux de bord</a:t>
            </a:r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>
                <a:solidFill>
                  <a:srgbClr val="E30F47"/>
                </a:solidFill>
                <a:latin typeface="Verdana" charset="0"/>
                <a:cs typeface="DejaVu Sans" charset="0"/>
              </a:rPr>
              <a:t>Nos idées</a:t>
            </a: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>
                <a:solidFill>
                  <a:srgbClr val="E30F47"/>
                </a:solidFill>
                <a:latin typeface="Verdana" charset="0"/>
                <a:cs typeface="DejaVu Sans" charset="0"/>
              </a:rPr>
              <a:t>Vos suggestions</a:t>
            </a:r>
          </a:p>
          <a:p>
            <a:pPr marL="322263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400">
              <a:solidFill>
                <a:srgbClr val="E30F47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>
                <a:solidFill>
                  <a:srgbClr val="E30F47"/>
                </a:solidFill>
                <a:latin typeface="Verdana" charset="0"/>
                <a:cs typeface="DejaVu Sans" charset="0"/>
              </a:rPr>
              <a:t>Modification du serveur CAS</a:t>
            </a: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>
                <a:solidFill>
                  <a:srgbClr val="E30F47"/>
                </a:solidFill>
                <a:latin typeface="Verdana" charset="0"/>
                <a:cs typeface="DejaVu Sans" charset="0"/>
              </a:rPr>
              <a:t>Enrichissement des logs avec vos données avec logstash</a:t>
            </a: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>
                <a:solidFill>
                  <a:srgbClr val="000000"/>
                </a:solidFill>
                <a:latin typeface="Verdana" charset="0"/>
                <a:cs typeface="DejaVu Sans" charset="0"/>
              </a:rPr>
              <a:t>Modification des applications</a:t>
            </a:r>
            <a:r>
              <a:rPr lang="fr-FR" sz="2000">
                <a:solidFill>
                  <a:srgbClr val="E30F47"/>
                </a:solidFill>
                <a:latin typeface="Verdana" charset="0"/>
                <a:cs typeface="DejaVu Sans" charset="0"/>
              </a:rPr>
              <a:t/>
            </a:r>
            <a:br>
              <a:rPr lang="fr-FR" sz="2000">
                <a:solidFill>
                  <a:srgbClr val="E30F47"/>
                </a:solidFill>
                <a:latin typeface="Verdana" charset="0"/>
                <a:cs typeface="DejaVu Sans" charset="0"/>
              </a:rPr>
            </a:br>
            <a:r>
              <a:rPr lang="fr-FR" sz="2000">
                <a:solidFill>
                  <a:srgbClr val="000000"/>
                </a:solidFill>
                <a:latin typeface="Verdana" charset="0"/>
                <a:cs typeface="DejaVu Sans" charset="0"/>
              </a:rPr>
              <a:t>ajout du cookie dans les logs :</a:t>
            </a:r>
          </a:p>
          <a:p>
            <a:pPr marL="1230313" lvl="2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600">
                <a:solidFill>
                  <a:srgbClr val="000000"/>
                </a:solidFill>
                <a:latin typeface="Verdana" charset="0"/>
                <a:cs typeface="DejaVu Sans" charset="0"/>
              </a:rPr>
              <a:t>Pour apache → %{AGIMUS}C</a:t>
            </a:r>
          </a:p>
          <a:p>
            <a:pPr marL="1230313" lvl="2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600">
                <a:solidFill>
                  <a:srgbClr val="000000"/>
                </a:solidFill>
                <a:latin typeface="Verdana" charset="0"/>
                <a:cs typeface="DejaVu Sans" charset="0"/>
              </a:rPr>
              <a:t>Pour lighttpd → %{Cookie}i</a:t>
            </a:r>
          </a:p>
          <a:p>
            <a:pPr marL="323850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1600">
              <a:solidFill>
                <a:srgbClr val="000000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Modification du serveur CAS</a:t>
            </a: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 dirty="0">
                <a:solidFill>
                  <a:srgbClr val="E30F47"/>
                </a:solidFill>
                <a:latin typeface="Verdana" charset="0"/>
                <a:cs typeface="DejaVu Sans" charset="0"/>
              </a:rPr>
              <a:t>Enrichissement des logs avec vos données avec </a:t>
            </a:r>
            <a:r>
              <a:rPr lang="fr-FR" sz="2400" dirty="0" err="1">
                <a:solidFill>
                  <a:srgbClr val="E30F47"/>
                </a:solidFill>
                <a:latin typeface="Verdana" charset="0"/>
                <a:cs typeface="DejaVu Sans" charset="0"/>
              </a:rPr>
              <a:t>logstash</a:t>
            </a:r>
            <a:endParaRPr lang="fr-FR" sz="2400" dirty="0">
              <a:solidFill>
                <a:srgbClr val="E30F47"/>
              </a:solidFill>
              <a:latin typeface="Verdana" charset="0"/>
              <a:cs typeface="DejaVu Sans" charset="0"/>
            </a:endParaRP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Modification des applications</a:t>
            </a: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Récupération des logs</a:t>
            </a: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 dirty="0">
                <a:solidFill>
                  <a:srgbClr val="000000"/>
                </a:solidFill>
                <a:latin typeface="Verdana" charset="0"/>
                <a:cs typeface="DejaVu Sans" charset="0"/>
              </a:rPr>
              <a:t>Modification ou création de la configuration </a:t>
            </a:r>
            <a:r>
              <a:rPr lang="fr-FR" sz="2000" dirty="0" err="1">
                <a:solidFill>
                  <a:srgbClr val="000000"/>
                </a:solidFill>
                <a:latin typeface="Verdana" charset="0"/>
                <a:cs typeface="DejaVu Sans" charset="0"/>
              </a:rPr>
              <a:t>logstash</a:t>
            </a:r>
            <a:endParaRPr lang="fr-FR" sz="20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  <a:p>
            <a:pPr marL="1230313" lvl="2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500" dirty="0">
                <a:solidFill>
                  <a:srgbClr val="000000"/>
                </a:solidFill>
                <a:latin typeface="Verdana" charset="0"/>
                <a:cs typeface="DejaVu Sans" charset="0"/>
              </a:rPr>
              <a:t>Enrichissement</a:t>
            </a:r>
          </a:p>
          <a:p>
            <a:pPr marL="1230313" lvl="2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1500" dirty="0" smtClean="0">
                <a:solidFill>
                  <a:srgbClr val="000000"/>
                </a:solidFill>
                <a:latin typeface="Verdana" charset="0"/>
                <a:cs typeface="DejaVu Sans" charset="0"/>
              </a:rPr>
              <a:t>Anonymisation</a:t>
            </a:r>
            <a:endParaRPr lang="fr-FR" sz="1500" dirty="0">
              <a:solidFill>
                <a:srgbClr val="000000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11113"/>
            <a:ext cx="9144000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/>
            </a:pPr>
            <a:r>
              <a:rPr lang="fr-FR" sz="2400" b="1">
                <a:solidFill>
                  <a:srgbClr val="B7C7D4"/>
                </a:solidFill>
                <a:latin typeface="Verdana" charset="0"/>
                <a:cs typeface="DejaVu Sans" charset="0"/>
              </a:rPr>
              <a:t>Principe de fonctionnement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>
                <a:solidFill>
                  <a:srgbClr val="E30F47"/>
                </a:solidFill>
                <a:latin typeface="Verdana" charset="0"/>
                <a:cs typeface="DejaVu Sans" charset="0"/>
              </a:rPr>
              <a:t>Modification du serveur CAS</a:t>
            </a: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>
                <a:solidFill>
                  <a:srgbClr val="E30F47"/>
                </a:solidFill>
                <a:latin typeface="Verdana" charset="0"/>
                <a:cs typeface="DejaVu Sans" charset="0"/>
              </a:rPr>
              <a:t>Enrichissement des logs avec vos données avec logstash</a:t>
            </a:r>
          </a:p>
          <a:p>
            <a:pPr marL="315913" indent="-315913">
              <a:lnSpc>
                <a:spcPct val="150000"/>
              </a:lnSpc>
              <a:buClr>
                <a:srgbClr val="E30F47"/>
              </a:buClr>
              <a:buSzPct val="70000"/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400">
                <a:solidFill>
                  <a:srgbClr val="E30F47"/>
                </a:solidFill>
                <a:latin typeface="Verdana" charset="0"/>
                <a:cs typeface="DejaVu Sans" charset="0"/>
              </a:rPr>
              <a:t>Stockage dans elasticsearch</a:t>
            </a: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>
                <a:solidFill>
                  <a:srgbClr val="000000"/>
                </a:solidFill>
                <a:latin typeface="Verdana" charset="0"/>
                <a:cs typeface="DejaVu Sans" charset="0"/>
              </a:rPr>
              <a:t>Un index par jour</a:t>
            </a:r>
          </a:p>
          <a:p>
            <a:pPr marL="773113" lvl="1" indent="-315913">
              <a:lnSpc>
                <a:spcPct val="150000"/>
              </a:lnSpc>
              <a:buFont typeface="Ubuntu" charset="0"/>
              <a:buChar char="►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lang="fr-FR" sz="2000">
                <a:solidFill>
                  <a:srgbClr val="000000"/>
                </a:solidFill>
                <a:latin typeface="Verdana" charset="0"/>
                <a:cs typeface="DejaVu Sans" charset="0"/>
              </a:rPr>
              <a:t>Un type par application</a:t>
            </a:r>
          </a:p>
          <a:p>
            <a:pPr marL="323850" indent="-315913">
              <a:lnSpc>
                <a:spcPct val="150000"/>
              </a:lnSpc>
              <a:buClrTx/>
              <a:buSzPct val="70000"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lang="fr-FR" sz="2000">
              <a:solidFill>
                <a:srgbClr val="000000"/>
              </a:solidFill>
              <a:latin typeface="Verdana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ヒラギノ角ゴ Pro W3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ヒラギノ角ゴ Pro W3" charset="0"/>
            <a:cs typeface="DejaVu Sans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Thème Office">
  <a:themeElements>
    <a:clrScheme name="Personnalisée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ème Office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ヒラギノ角ゴ Pro W3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ヒラギノ角ゴ Pro W3" charset="0"/>
            <a:cs typeface="DejaVu Sans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ヒラギノ角ゴ Pro W3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ヒラギノ角ゴ Pro W3" charset="0"/>
            <a:cs typeface="DejaVu Sans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Thème Office">
  <a:themeElements>
    <a:clrScheme name="Personnalisée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ème Office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ヒラギノ角ゴ Pro W3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ヒラギノ角ゴ Pro W3" charset="0"/>
            <a:cs typeface="DejaVu Sans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ヒラギノ角ゴ Pro W3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ヒラギノ角ゴ Pro W3" charset="0"/>
            <a:cs typeface="DejaVu Sans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ヒラギノ角ゴ Pro W3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ヒラギノ角ゴ Pro W3" charset="0"/>
            <a:cs typeface="DejaVu Sans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ヒラギノ角ゴ Pro W3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ヒラギノ角ゴ Pro W3" charset="0"/>
            <a:cs typeface="DejaVu Sans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ヒラギノ角ゴ Pro W3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ヒラギノ角ゴ Pro W3" charset="0"/>
            <a:cs typeface="DejaVu Sans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ヒラギノ角ゴ Pro W3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ヒラギノ角ゴ Pro W3" charset="0"/>
            <a:cs typeface="DejaVu Sans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ヒラギノ角ゴ Pro W3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ヒラギノ角ゴ Pro W3" charset="0"/>
            <a:cs typeface="DejaVu Sans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15045</TotalTime>
  <Words>3191</Words>
  <Application>Microsoft Macintosh PowerPoint</Application>
  <PresentationFormat>Présentation à l'écran (4:3)</PresentationFormat>
  <Paragraphs>933</Paragraphs>
  <Slides>67</Slides>
  <Notes>67</Notes>
  <HiddenSlides>0</HiddenSlides>
  <MMClips>0</MMClips>
  <ScaleCrop>false</ScaleCrop>
  <HeadingPairs>
    <vt:vector size="4" baseType="variant">
      <vt:variant>
        <vt:lpstr>Thème</vt:lpstr>
      </vt:variant>
      <vt:variant>
        <vt:i4>10</vt:i4>
      </vt:variant>
      <vt:variant>
        <vt:lpstr>Titres des diapositives</vt:lpstr>
      </vt:variant>
      <vt:variant>
        <vt:i4>67</vt:i4>
      </vt:variant>
    </vt:vector>
  </HeadingPairs>
  <TitlesOfParts>
    <vt:vector size="77" baseType="lpstr">
      <vt:lpstr>Thème Office</vt:lpstr>
      <vt:lpstr>1_Thème Office</vt:lpstr>
      <vt:lpstr>2_Thème Office</vt:lpstr>
      <vt:lpstr>3_Thème Office</vt:lpstr>
      <vt:lpstr>4_Thème Office</vt:lpstr>
      <vt:lpstr>5_Thème Office</vt:lpstr>
      <vt:lpstr>6_Thème Office</vt:lpstr>
      <vt:lpstr>7_Thème Office</vt:lpstr>
      <vt:lpstr>8_Thème Office</vt:lpstr>
      <vt:lpstr>9_Thème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Nicolas CAN</dc:creator>
  <cp:keywords/>
  <dc:description/>
  <cp:lastModifiedBy>nicolas</cp:lastModifiedBy>
  <cp:revision>301</cp:revision>
  <cp:lastPrinted>1601-01-01T00:00:00Z</cp:lastPrinted>
  <dcterms:created xsi:type="dcterms:W3CDTF">2014-06-17T14:04:18Z</dcterms:created>
  <dcterms:modified xsi:type="dcterms:W3CDTF">2015-10-14T20:41:52Z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Université Lille1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Présentation à l'écran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16</vt:i4>
  </property>
</Properties>
</file>