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3.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sldIdLst>
    <p:sldId id="326" r:id="rId2"/>
    <p:sldId id="335" r:id="rId3"/>
    <p:sldId id="330" r:id="rId4"/>
    <p:sldId id="336" r:id="rId5"/>
    <p:sldId id="337" r:id="rId6"/>
    <p:sldId id="338" r:id="rId7"/>
    <p:sldId id="340" r:id="rId8"/>
    <p:sldId id="341" r:id="rId9"/>
    <p:sldId id="342" r:id="rId10"/>
    <p:sldId id="343" r:id="rId11"/>
    <p:sldId id="303" r:id="rId12"/>
    <p:sldId id="304" r:id="rId13"/>
    <p:sldId id="305" r:id="rId14"/>
    <p:sldId id="317" r:id="rId15"/>
    <p:sldId id="311" r:id="rId16"/>
    <p:sldId id="316" r:id="rId17"/>
    <p:sldId id="312" r:id="rId18"/>
    <p:sldId id="313" r:id="rId19"/>
    <p:sldId id="314" r:id="rId20"/>
    <p:sldId id="328" r:id="rId21"/>
    <p:sldId id="289" r:id="rId22"/>
    <p:sldId id="331" r:id="rId23"/>
    <p:sldId id="322" r:id="rId24"/>
    <p:sldId id="323" r:id="rId25"/>
    <p:sldId id="324" r:id="rId26"/>
    <p:sldId id="325" r:id="rId27"/>
    <p:sldId id="306" r:id="rId28"/>
    <p:sldId id="271" r:id="rId29"/>
    <p:sldId id="261" r:id="rId30"/>
    <p:sldId id="332" r:id="rId31"/>
    <p:sldId id="319" r:id="rId32"/>
    <p:sldId id="318" r:id="rId33"/>
    <p:sldId id="321" r:id="rId34"/>
    <p:sldId id="334" r:id="rId35"/>
    <p:sldId id="327" r:id="rId36"/>
    <p:sldId id="333" r:id="rId37"/>
    <p:sldId id="320" r:id="rId38"/>
    <p:sldId id="309" r:id="rId39"/>
    <p:sldId id="310" r:id="rId40"/>
    <p:sldId id="308" r:id="rId41"/>
    <p:sldId id="349" r:id="rId42"/>
    <p:sldId id="344" r:id="rId43"/>
    <p:sldId id="345" r:id="rId44"/>
    <p:sldId id="346" r:id="rId45"/>
    <p:sldId id="347" r:id="rId46"/>
    <p:sldId id="348"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eep mj" initials="" lastIdx="2" clrIdx="0"/>
  <p:cmAuthor id="2" name="Nicole M Maziarz" initials="NMM" lastIdx="2" clrIdx="1">
    <p:extLst>
      <p:ext uri="{19B8F6BF-5375-455C-9EA6-DF929625EA0E}">
        <p15:presenceInfo xmlns:p15="http://schemas.microsoft.com/office/powerpoint/2012/main" userId="S-1-5-21-942829391-2073117376-1539857752-126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8" d="100"/>
          <a:sy n="88" d="100"/>
        </p:scale>
        <p:origin x="57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206568773497907"/>
          <c:y val="0.19778095919828204"/>
          <c:w val="0.65709673501609211"/>
          <c:h val="0.60296384606853726"/>
        </c:manualLayout>
      </c:layout>
      <c:barChart>
        <c:barDir val="col"/>
        <c:grouping val="clustered"/>
        <c:varyColors val="0"/>
        <c:ser>
          <c:idx val="0"/>
          <c:order val="0"/>
          <c:invertIfNegative val="0"/>
          <c:dPt>
            <c:idx val="0"/>
            <c:invertIfNegative val="0"/>
            <c:bubble3D val="0"/>
            <c:spPr>
              <a:solidFill>
                <a:schemeClr val="tx1"/>
              </a:solidFill>
            </c:spPr>
          </c:dPt>
          <c:dPt>
            <c:idx val="1"/>
            <c:invertIfNegative val="0"/>
            <c:bubble3D val="0"/>
            <c:spPr>
              <a:solidFill>
                <a:schemeClr val="tx1"/>
              </a:solidFill>
            </c:spPr>
          </c:dPt>
          <c:dPt>
            <c:idx val="3"/>
            <c:invertIfNegative val="0"/>
            <c:bubble3D val="0"/>
            <c:spPr>
              <a:pattFill prst="wdUpDiag">
                <a:fgClr>
                  <a:schemeClr val="tx1"/>
                </a:fgClr>
                <a:bgClr>
                  <a:schemeClr val="bg1"/>
                </a:bgClr>
              </a:pattFill>
            </c:spPr>
          </c:dPt>
          <c:dPt>
            <c:idx val="4"/>
            <c:invertIfNegative val="0"/>
            <c:bubble3D val="0"/>
            <c:spPr>
              <a:pattFill prst="wdUpDiag">
                <a:fgClr>
                  <a:schemeClr val="tx1"/>
                </a:fgClr>
                <a:bgClr>
                  <a:schemeClr val="bg1"/>
                </a:bgClr>
              </a:pattFill>
            </c:spPr>
          </c:dPt>
          <c:cat>
            <c:strRef>
              <c:f>Sheet1!$B$21:$F$21</c:f>
              <c:strCache>
                <c:ptCount val="5"/>
                <c:pt idx="0">
                  <c:v>Yes</c:v>
                </c:pt>
                <c:pt idx="1">
                  <c:v>No</c:v>
                </c:pt>
                <c:pt idx="3">
                  <c:v>Yes</c:v>
                </c:pt>
                <c:pt idx="4">
                  <c:v>No</c:v>
                </c:pt>
              </c:strCache>
            </c:strRef>
          </c:cat>
          <c:val>
            <c:numRef>
              <c:f>Sheet1!$B$22:$F$22</c:f>
              <c:numCache>
                <c:formatCode>General</c:formatCode>
                <c:ptCount val="5"/>
                <c:pt idx="0">
                  <c:v>502</c:v>
                </c:pt>
                <c:pt idx="1">
                  <c:v>227</c:v>
                </c:pt>
                <c:pt idx="3">
                  <c:v>997</c:v>
                </c:pt>
                <c:pt idx="4">
                  <c:v>302</c:v>
                </c:pt>
              </c:numCache>
            </c:numRef>
          </c:val>
        </c:ser>
        <c:dLbls>
          <c:showLegendKey val="0"/>
          <c:showVal val="0"/>
          <c:showCatName val="0"/>
          <c:showSerName val="0"/>
          <c:showPercent val="0"/>
          <c:showBubbleSize val="0"/>
        </c:dLbls>
        <c:gapWidth val="150"/>
        <c:axId val="374417120"/>
        <c:axId val="374417512"/>
      </c:barChart>
      <c:catAx>
        <c:axId val="374417120"/>
        <c:scaling>
          <c:orientation val="minMax"/>
        </c:scaling>
        <c:delete val="0"/>
        <c:axPos val="b"/>
        <c:numFmt formatCode="General" sourceLinked="0"/>
        <c:majorTickMark val="out"/>
        <c:minorTickMark val="none"/>
        <c:tickLblPos val="nextTo"/>
        <c:crossAx val="374417512"/>
        <c:crosses val="autoZero"/>
        <c:auto val="1"/>
        <c:lblAlgn val="ctr"/>
        <c:lblOffset val="100"/>
        <c:noMultiLvlLbl val="0"/>
      </c:catAx>
      <c:valAx>
        <c:axId val="374417512"/>
        <c:scaling>
          <c:orientation val="minMax"/>
          <c:max val="1100"/>
          <c:min val="0"/>
        </c:scaling>
        <c:delete val="0"/>
        <c:axPos val="l"/>
        <c:majorGridlines/>
        <c:numFmt formatCode="General" sourceLinked="1"/>
        <c:majorTickMark val="out"/>
        <c:minorTickMark val="none"/>
        <c:tickLblPos val="nextTo"/>
        <c:crossAx val="374417120"/>
        <c:crosses val="autoZero"/>
        <c:crossBetween val="between"/>
        <c:majorUnit val="200"/>
      </c:valAx>
      <c:spPr>
        <a:solidFill>
          <a:srgbClr val="0070C0">
            <a:alpha val="50000"/>
          </a:srgbClr>
        </a:solidFill>
      </c:spPr>
    </c:plotArea>
    <c:plotVisOnly val="1"/>
    <c:dispBlanksAs val="gap"/>
    <c:showDLblsOverMax val="0"/>
  </c:chart>
  <c:txPr>
    <a:bodyPr/>
    <a:lstStyle/>
    <a:p>
      <a:pPr>
        <a:defRPr sz="2000"/>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777617381160688"/>
          <c:y val="0.16444762586494871"/>
          <c:w val="0.65709673501609211"/>
          <c:h val="0.59338945395741083"/>
        </c:manualLayout>
      </c:layout>
      <c:barChart>
        <c:barDir val="col"/>
        <c:grouping val="clustered"/>
        <c:varyColors val="0"/>
        <c:ser>
          <c:idx val="0"/>
          <c:order val="0"/>
          <c:invertIfNegative val="0"/>
          <c:dPt>
            <c:idx val="0"/>
            <c:invertIfNegative val="0"/>
            <c:bubble3D val="0"/>
            <c:spPr>
              <a:solidFill>
                <a:schemeClr val="tx1"/>
              </a:solidFill>
            </c:spPr>
          </c:dPt>
          <c:dPt>
            <c:idx val="1"/>
            <c:invertIfNegative val="0"/>
            <c:bubble3D val="0"/>
            <c:spPr>
              <a:solidFill>
                <a:schemeClr val="tx1"/>
              </a:solidFill>
            </c:spPr>
          </c:dPt>
          <c:dPt>
            <c:idx val="3"/>
            <c:invertIfNegative val="0"/>
            <c:bubble3D val="0"/>
            <c:spPr>
              <a:pattFill prst="wdUpDiag">
                <a:fgClr>
                  <a:schemeClr val="tx1"/>
                </a:fgClr>
                <a:bgClr>
                  <a:schemeClr val="bg1"/>
                </a:bgClr>
              </a:pattFill>
            </c:spPr>
          </c:dPt>
          <c:dPt>
            <c:idx val="4"/>
            <c:invertIfNegative val="0"/>
            <c:bubble3D val="0"/>
            <c:spPr>
              <a:pattFill prst="wdUpDiag">
                <a:fgClr>
                  <a:schemeClr val="tx1"/>
                </a:fgClr>
                <a:bgClr>
                  <a:schemeClr val="bg1"/>
                </a:bgClr>
              </a:pattFill>
            </c:spPr>
          </c:dPt>
          <c:cat>
            <c:strRef>
              <c:f>Sheet1!$B$26:$F$26</c:f>
              <c:strCache>
                <c:ptCount val="5"/>
                <c:pt idx="0">
                  <c:v>Yes</c:v>
                </c:pt>
                <c:pt idx="1">
                  <c:v>No</c:v>
                </c:pt>
                <c:pt idx="3">
                  <c:v>Yes</c:v>
                </c:pt>
                <c:pt idx="4">
                  <c:v>No</c:v>
                </c:pt>
              </c:strCache>
            </c:strRef>
          </c:cat>
          <c:val>
            <c:numRef>
              <c:f>Sheet1!$B$27:$F$27</c:f>
              <c:numCache>
                <c:formatCode>General</c:formatCode>
                <c:ptCount val="5"/>
                <c:pt idx="0">
                  <c:v>76</c:v>
                </c:pt>
                <c:pt idx="1">
                  <c:v>729</c:v>
                </c:pt>
                <c:pt idx="3">
                  <c:v>203</c:v>
                </c:pt>
                <c:pt idx="4">
                  <c:v>1012</c:v>
                </c:pt>
              </c:numCache>
            </c:numRef>
          </c:val>
        </c:ser>
        <c:dLbls>
          <c:showLegendKey val="0"/>
          <c:showVal val="0"/>
          <c:showCatName val="0"/>
          <c:showSerName val="0"/>
          <c:showPercent val="0"/>
          <c:showBubbleSize val="0"/>
        </c:dLbls>
        <c:gapWidth val="150"/>
        <c:axId val="374413592"/>
        <c:axId val="372014552"/>
      </c:barChart>
      <c:catAx>
        <c:axId val="374413592"/>
        <c:scaling>
          <c:orientation val="minMax"/>
        </c:scaling>
        <c:delete val="0"/>
        <c:axPos val="b"/>
        <c:numFmt formatCode="General" sourceLinked="0"/>
        <c:majorTickMark val="out"/>
        <c:minorTickMark val="none"/>
        <c:tickLblPos val="nextTo"/>
        <c:crossAx val="372014552"/>
        <c:crosses val="autoZero"/>
        <c:auto val="1"/>
        <c:lblAlgn val="ctr"/>
        <c:lblOffset val="100"/>
        <c:noMultiLvlLbl val="0"/>
      </c:catAx>
      <c:valAx>
        <c:axId val="372014552"/>
        <c:scaling>
          <c:orientation val="minMax"/>
          <c:max val="1100"/>
          <c:min val="0"/>
        </c:scaling>
        <c:delete val="0"/>
        <c:axPos val="l"/>
        <c:majorGridlines/>
        <c:numFmt formatCode="General" sourceLinked="1"/>
        <c:majorTickMark val="out"/>
        <c:minorTickMark val="none"/>
        <c:tickLblPos val="nextTo"/>
        <c:crossAx val="374413592"/>
        <c:crosses val="autoZero"/>
        <c:crossBetween val="between"/>
        <c:minorUnit val="100"/>
      </c:valAx>
      <c:spPr>
        <a:solidFill>
          <a:srgbClr val="0070C0">
            <a:alpha val="50000"/>
          </a:srgbClr>
        </a:solidFill>
      </c:spPr>
    </c:plotArea>
    <c:plotVisOnly val="1"/>
    <c:dispBlanksAs val="gap"/>
    <c:showDLblsOverMax val="0"/>
  </c:chart>
  <c:txPr>
    <a:bodyPr/>
    <a:lstStyle/>
    <a:p>
      <a:pPr>
        <a:defRPr sz="2000"/>
      </a:pPr>
      <a:endParaRPr lang="en-US"/>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0.16823</cdr:x>
      <cdr:y>0.09432</cdr:y>
    </cdr:from>
    <cdr:to>
      <cdr:x>0.8949</cdr:x>
      <cdr:y>0.20821</cdr:y>
    </cdr:to>
    <cdr:sp macro="" textlink="">
      <cdr:nvSpPr>
        <cdr:cNvPr id="2" name="TextBox 1"/>
        <cdr:cNvSpPr txBox="1"/>
      </cdr:nvSpPr>
      <cdr:spPr>
        <a:xfrm xmlns:a="http://schemas.openxmlformats.org/drawingml/2006/main">
          <a:off x="871707" y="361829"/>
          <a:ext cx="3765313" cy="43691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000" b="1" dirty="0"/>
            <a:t>Content Mastery for</a:t>
          </a:r>
          <a:r>
            <a:rPr lang="en-US" sz="2000" b="1" baseline="0" dirty="0"/>
            <a:t> "</a:t>
          </a:r>
          <a:r>
            <a:rPr lang="en-US" sz="2000" b="1" baseline="0" dirty="0" smtClean="0"/>
            <a:t>at-risk</a:t>
          </a:r>
          <a:r>
            <a:rPr lang="en-US" sz="2000" b="1" baseline="0" dirty="0"/>
            <a:t>" Students</a:t>
          </a:r>
          <a:endParaRPr lang="en-US" sz="2000" b="1" dirty="0"/>
        </a:p>
      </cdr:txBody>
    </cdr:sp>
  </cdr:relSizeAnchor>
  <cdr:relSizeAnchor xmlns:cdr="http://schemas.openxmlformats.org/drawingml/2006/chartDrawing">
    <cdr:from>
      <cdr:x>0.21594</cdr:x>
      <cdr:y>0.66667</cdr:y>
    </cdr:from>
    <cdr:to>
      <cdr:x>0.52442</cdr:x>
      <cdr:y>1</cdr:y>
    </cdr:to>
    <cdr:sp macro="" textlink="">
      <cdr:nvSpPr>
        <cdr:cNvPr id="3" name="TextBox 2"/>
        <cdr:cNvSpPr txBox="1"/>
      </cdr:nvSpPr>
      <cdr:spPr>
        <a:xfrm xmlns:a="http://schemas.openxmlformats.org/drawingml/2006/main">
          <a:off x="640080" y="258699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0.25211</cdr:x>
      <cdr:y>0.89091</cdr:y>
    </cdr:from>
    <cdr:to>
      <cdr:x>0.49376</cdr:x>
      <cdr:y>0.9923</cdr:y>
    </cdr:to>
    <cdr:sp macro="" textlink="">
      <cdr:nvSpPr>
        <cdr:cNvPr id="4" name="TextBox 3"/>
        <cdr:cNvSpPr txBox="1"/>
      </cdr:nvSpPr>
      <cdr:spPr>
        <a:xfrm xmlns:a="http://schemas.openxmlformats.org/drawingml/2006/main">
          <a:off x="1421615" y="3733800"/>
          <a:ext cx="1362616" cy="42492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2000" dirty="0"/>
            <a:t>Control</a:t>
          </a:r>
        </a:p>
      </cdr:txBody>
    </cdr:sp>
  </cdr:relSizeAnchor>
  <cdr:relSizeAnchor xmlns:cdr="http://schemas.openxmlformats.org/drawingml/2006/chartDrawing">
    <cdr:from>
      <cdr:x>0.58767</cdr:x>
      <cdr:y>0.88805</cdr:y>
    </cdr:from>
    <cdr:to>
      <cdr:x>0.82931</cdr:x>
      <cdr:y>0.98944</cdr:y>
    </cdr:to>
    <cdr:sp macro="" textlink="">
      <cdr:nvSpPr>
        <cdr:cNvPr id="5" name="TextBox 1"/>
        <cdr:cNvSpPr txBox="1"/>
      </cdr:nvSpPr>
      <cdr:spPr>
        <a:xfrm xmlns:a="http://schemas.openxmlformats.org/drawingml/2006/main">
          <a:off x="1800161" y="1921806"/>
          <a:ext cx="740218" cy="21941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dirty="0"/>
            <a:t>Intervention</a:t>
          </a:r>
        </a:p>
      </cdr:txBody>
    </cdr:sp>
  </cdr:relSizeAnchor>
  <cdr:relSizeAnchor xmlns:cdr="http://schemas.openxmlformats.org/drawingml/2006/chartDrawing">
    <cdr:from>
      <cdr:x>0.01285</cdr:x>
      <cdr:y>0.28472</cdr:y>
    </cdr:from>
    <cdr:to>
      <cdr:x>0.10797</cdr:x>
      <cdr:y>0.61806</cdr:y>
    </cdr:to>
    <cdr:sp macro="" textlink="">
      <cdr:nvSpPr>
        <cdr:cNvPr id="6" name="TextBox 5"/>
        <cdr:cNvSpPr txBox="1"/>
      </cdr:nvSpPr>
      <cdr:spPr>
        <a:xfrm xmlns:a="http://schemas.openxmlformats.org/drawingml/2006/main" rot="16200000">
          <a:off x="-278130" y="1097280"/>
          <a:ext cx="914400" cy="28194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2000" dirty="0"/>
            <a:t>Frequency</a:t>
          </a:r>
        </a:p>
      </cdr:txBody>
    </cdr:sp>
  </cdr:relSizeAnchor>
</c:userShapes>
</file>

<file path=ppt/drawings/drawing2.xml><?xml version="1.0" encoding="utf-8"?>
<c:userShapes xmlns:c="http://schemas.openxmlformats.org/drawingml/2006/chart">
  <cdr:relSizeAnchor xmlns:cdr="http://schemas.openxmlformats.org/drawingml/2006/chartDrawing">
    <cdr:from>
      <cdr:x>0.07569</cdr:x>
      <cdr:y>0.04832</cdr:y>
    </cdr:from>
    <cdr:to>
      <cdr:x>1</cdr:x>
      <cdr:y>0.16221</cdr:y>
    </cdr:to>
    <cdr:sp macro="" textlink="">
      <cdr:nvSpPr>
        <cdr:cNvPr id="2" name="TextBox 1"/>
        <cdr:cNvSpPr txBox="1"/>
      </cdr:nvSpPr>
      <cdr:spPr>
        <a:xfrm xmlns:a="http://schemas.openxmlformats.org/drawingml/2006/main">
          <a:off x="367077" y="173497"/>
          <a:ext cx="4482666" cy="40892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000" b="1" dirty="0"/>
            <a:t>Withdrawal rates for "</a:t>
          </a:r>
          <a:r>
            <a:rPr lang="en-US" sz="2000" b="1" dirty="0" smtClean="0"/>
            <a:t>at-risk</a:t>
          </a:r>
          <a:r>
            <a:rPr lang="en-US" sz="2000" b="1" dirty="0"/>
            <a:t>" Students</a:t>
          </a:r>
        </a:p>
      </cdr:txBody>
    </cdr:sp>
  </cdr:relSizeAnchor>
  <cdr:relSizeAnchor xmlns:cdr="http://schemas.openxmlformats.org/drawingml/2006/chartDrawing">
    <cdr:from>
      <cdr:x>0.21594</cdr:x>
      <cdr:y>0.66667</cdr:y>
    </cdr:from>
    <cdr:to>
      <cdr:x>0.52442</cdr:x>
      <cdr:y>1</cdr:y>
    </cdr:to>
    <cdr:sp macro="" textlink="">
      <cdr:nvSpPr>
        <cdr:cNvPr id="3" name="TextBox 2"/>
        <cdr:cNvSpPr txBox="1"/>
      </cdr:nvSpPr>
      <cdr:spPr>
        <a:xfrm xmlns:a="http://schemas.openxmlformats.org/drawingml/2006/main">
          <a:off x="640080" y="258699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0.30149</cdr:x>
      <cdr:y>0.85472</cdr:y>
    </cdr:from>
    <cdr:to>
      <cdr:x>0.54314</cdr:x>
      <cdr:y>0.95611</cdr:y>
    </cdr:to>
    <cdr:sp macro="" textlink="">
      <cdr:nvSpPr>
        <cdr:cNvPr id="4" name="TextBox 3"/>
        <cdr:cNvSpPr txBox="1"/>
      </cdr:nvSpPr>
      <cdr:spPr>
        <a:xfrm xmlns:a="http://schemas.openxmlformats.org/drawingml/2006/main">
          <a:off x="1298011" y="3582143"/>
          <a:ext cx="1040376" cy="42492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2000" dirty="0"/>
            <a:t>Control</a:t>
          </a:r>
        </a:p>
      </cdr:txBody>
    </cdr:sp>
  </cdr:relSizeAnchor>
  <cdr:relSizeAnchor xmlns:cdr="http://schemas.openxmlformats.org/drawingml/2006/chartDrawing">
    <cdr:from>
      <cdr:x>0.63717</cdr:x>
      <cdr:y>0.85159</cdr:y>
    </cdr:from>
    <cdr:to>
      <cdr:x>0.87882</cdr:x>
      <cdr:y>0.95298</cdr:y>
    </cdr:to>
    <cdr:sp macro="" textlink="">
      <cdr:nvSpPr>
        <cdr:cNvPr id="5" name="TextBox 1"/>
        <cdr:cNvSpPr txBox="1"/>
      </cdr:nvSpPr>
      <cdr:spPr>
        <a:xfrm xmlns:a="http://schemas.openxmlformats.org/drawingml/2006/main">
          <a:off x="2743200" y="3569006"/>
          <a:ext cx="1040376" cy="42492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dirty="0"/>
            <a:t>Intervention</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7955FA-B241-4B79-A013-A9D919E4F957}" type="datetimeFigureOut">
              <a:rPr lang="en-US" smtClean="0"/>
              <a:t>1/27/2016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D08AC5-9FE7-4AC0-ACD5-82247C9B5DCE}" type="slidenum">
              <a:rPr lang="en-US" smtClean="0"/>
              <a:t>‹#›</a:t>
            </a:fld>
            <a:endParaRPr lang="en-US"/>
          </a:p>
        </p:txBody>
      </p:sp>
    </p:spTree>
    <p:extLst>
      <p:ext uri="{BB962C8B-B14F-4D97-AF65-F5344CB8AC3E}">
        <p14:creationId xmlns:p14="http://schemas.microsoft.com/office/powerpoint/2010/main" val="852632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 myself…this session will primarily focused on a new ECAR/ELI Report</a:t>
            </a:r>
            <a:r>
              <a:rPr lang="en-US" baseline="0" dirty="0" smtClean="0"/>
              <a:t> on the emerging field of Predictive Learning Analytics so before I introduce my colleagues I would like to take a moment to recognize the larger Working Group who helped write the report…</a:t>
            </a:r>
            <a:endParaRPr lang="en-US" dirty="0"/>
          </a:p>
        </p:txBody>
      </p:sp>
      <p:sp>
        <p:nvSpPr>
          <p:cNvPr id="4" name="Slide Number Placeholder 3"/>
          <p:cNvSpPr>
            <a:spLocks noGrp="1"/>
          </p:cNvSpPr>
          <p:nvPr>
            <p:ph type="sldNum" sz="quarter" idx="10"/>
          </p:nvPr>
        </p:nvSpPr>
        <p:spPr/>
        <p:txBody>
          <a:bodyPr/>
          <a:lstStyle/>
          <a:p>
            <a:fld id="{31D08AC5-9FE7-4AC0-ACD5-82247C9B5DCE}" type="slidenum">
              <a:rPr lang="en-US" smtClean="0"/>
              <a:t>2</a:t>
            </a:fld>
            <a:endParaRPr lang="en-US"/>
          </a:p>
        </p:txBody>
      </p:sp>
    </p:spTree>
    <p:extLst>
      <p:ext uri="{BB962C8B-B14F-4D97-AF65-F5344CB8AC3E}">
        <p14:creationId xmlns:p14="http://schemas.microsoft.com/office/powerpoint/2010/main" val="2598376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213" name="Shape 21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5243537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221" name="Shape 22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22729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9" name="Shape 22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230" name="Shape 23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18</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702340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A5C156-E75F-5541-8C07-0BD0EFDECC32}" type="slidenum">
              <a:rPr lang="en-US" smtClean="0"/>
              <a:pPr/>
              <a:t>20</a:t>
            </a:fld>
            <a:endParaRPr lang="en-US" dirty="0"/>
          </a:p>
        </p:txBody>
      </p:sp>
    </p:spTree>
    <p:extLst>
      <p:ext uri="{BB962C8B-B14F-4D97-AF65-F5344CB8AC3E}">
        <p14:creationId xmlns:p14="http://schemas.microsoft.com/office/powerpoint/2010/main" val="20934372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248" name="Shape 248"/>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900575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685800" y="4400550"/>
            <a:ext cx="5486399" cy="3600599"/>
          </a:xfrm>
          <a:prstGeom prst="rect">
            <a:avLst/>
          </a:prstGeom>
        </p:spPr>
        <p:txBody>
          <a:bodyPr lIns="91425" tIns="91425" rIns="91425" bIns="91425" anchor="t" anchorCtr="0">
            <a:noAutofit/>
          </a:bodyPr>
          <a:lstStyle/>
          <a:p>
            <a:pPr>
              <a:spcBef>
                <a:spcPts val="0"/>
              </a:spcBef>
              <a:buNone/>
            </a:pPr>
            <a:endParaRPr/>
          </a:p>
        </p:txBody>
      </p:sp>
      <p:sp>
        <p:nvSpPr>
          <p:cNvPr id="255" name="Shape 2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70018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260" name="Shape 260"/>
          <p:cNvSpPr>
            <a:spLocks noGrp="1" noRot="1" noChangeAspect="1"/>
          </p:cNvSpPr>
          <p:nvPr>
            <p:ph type="sldImg" idx="2"/>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5623821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267" name="Shape 26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1672448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Shape 35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360" name="Shape 36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634458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396" name="Shape 39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40042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D08AC5-9FE7-4AC0-ACD5-82247C9B5DCE}" type="slidenum">
              <a:rPr lang="en-US" smtClean="0"/>
              <a:t>4</a:t>
            </a:fld>
            <a:endParaRPr lang="en-US"/>
          </a:p>
        </p:txBody>
      </p:sp>
    </p:spTree>
    <p:extLst>
      <p:ext uri="{BB962C8B-B14F-4D97-AF65-F5344CB8AC3E}">
        <p14:creationId xmlns:p14="http://schemas.microsoft.com/office/powerpoint/2010/main" val="3233312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71" name="Shape 27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lvl="0" rtl="0">
              <a:lnSpc>
                <a:spcPct val="115000"/>
              </a:lnSpc>
              <a:spcBef>
                <a:spcPts val="0"/>
              </a:spcBef>
              <a:buClr>
                <a:schemeClr val="dk1"/>
              </a:buClr>
              <a:buSzPct val="91666"/>
              <a:buFont typeface="Arial"/>
              <a:buNone/>
            </a:pPr>
            <a:endParaRPr lang="en-US" dirty="0"/>
          </a:p>
        </p:txBody>
      </p:sp>
      <p:sp>
        <p:nvSpPr>
          <p:cNvPr id="272" name="Shape 27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43</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555070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Clr>
                <a:schemeClr val="dk1"/>
              </a:buClr>
              <a:buSzPct val="91666"/>
              <a:buFont typeface="Arial"/>
              <a:buNone/>
            </a:pPr>
            <a:endParaRPr lang="en-US" dirty="0"/>
          </a:p>
        </p:txBody>
      </p:sp>
      <p:sp>
        <p:nvSpPr>
          <p:cNvPr id="297" name="Shape 2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9182331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Shape 3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03" name="Shape 30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lvl="0" rtl="0">
              <a:lnSpc>
                <a:spcPct val="115000"/>
              </a:lnSpc>
              <a:spcBef>
                <a:spcPts val="0"/>
              </a:spcBef>
              <a:buClr>
                <a:schemeClr val="dk1"/>
              </a:buClr>
              <a:buSzPct val="91666"/>
              <a:buFont typeface="Arial"/>
              <a:buNone/>
            </a:pPr>
            <a:endParaRPr lang="en-US" dirty="0"/>
          </a:p>
        </p:txBody>
      </p:sp>
      <p:sp>
        <p:nvSpPr>
          <p:cNvPr id="304" name="Shape 30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46</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76469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think I can summarize</a:t>
            </a:r>
            <a:r>
              <a:rPr lang="en-US" baseline="0" dirty="0" smtClean="0"/>
              <a:t> the strategic importance of the emerging field of PLA with one number…</a:t>
            </a:r>
          </a:p>
          <a:p>
            <a:endParaRPr lang="en-US" baseline="0" dirty="0" smtClean="0"/>
          </a:p>
          <a:p>
            <a:r>
              <a:rPr lang="en-US" baseline="0" dirty="0" smtClean="0"/>
              <a:t>You can debate the specifics of how this number is derived but few would argue that it is a “good” number…</a:t>
            </a:r>
          </a:p>
          <a:p>
            <a:endParaRPr lang="en-US" baseline="0" dirty="0" smtClean="0"/>
          </a:p>
          <a:p>
            <a:r>
              <a:rPr lang="en-US" baseline="0" dirty="0" smtClean="0"/>
              <a:t>This number has implications well beyond higher education…</a:t>
            </a:r>
            <a:endParaRPr lang="en-US" dirty="0"/>
          </a:p>
        </p:txBody>
      </p:sp>
      <p:sp>
        <p:nvSpPr>
          <p:cNvPr id="4" name="Slide Number Placeholder 3"/>
          <p:cNvSpPr>
            <a:spLocks noGrp="1"/>
          </p:cNvSpPr>
          <p:nvPr>
            <p:ph type="sldNum" sz="quarter" idx="10"/>
          </p:nvPr>
        </p:nvSpPr>
        <p:spPr/>
        <p:txBody>
          <a:bodyPr/>
          <a:lstStyle/>
          <a:p>
            <a:fld id="{31D08AC5-9FE7-4AC0-ACD5-82247C9B5DCE}" type="slidenum">
              <a:rPr lang="en-US" smtClean="0"/>
              <a:t>5</a:t>
            </a:fld>
            <a:endParaRPr lang="en-US"/>
          </a:p>
        </p:txBody>
      </p:sp>
    </p:spTree>
    <p:extLst>
      <p:ext uri="{BB962C8B-B14F-4D97-AF65-F5344CB8AC3E}">
        <p14:creationId xmlns:p14="http://schemas.microsoft.com/office/powerpoint/2010/main" val="1975190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as one example of the</a:t>
            </a:r>
            <a:r>
              <a:rPr lang="en-US" baseline="0" dirty="0" smtClean="0"/>
              <a:t> larger challenges that low graduation rates are having…</a:t>
            </a:r>
          </a:p>
          <a:p>
            <a:endParaRPr lang="en-US" baseline="0" dirty="0" smtClean="0"/>
          </a:p>
          <a:p>
            <a:r>
              <a:rPr lang="en-US" baseline="0" dirty="0" smtClean="0"/>
              <a:t>And, as we all know, the issue has caught the attention of mainstream media and major governmental groups….</a:t>
            </a:r>
            <a:endParaRPr lang="en-US" dirty="0"/>
          </a:p>
        </p:txBody>
      </p:sp>
      <p:sp>
        <p:nvSpPr>
          <p:cNvPr id="4" name="Slide Number Placeholder 3"/>
          <p:cNvSpPr>
            <a:spLocks noGrp="1"/>
          </p:cNvSpPr>
          <p:nvPr>
            <p:ph type="sldNum" sz="quarter" idx="10"/>
          </p:nvPr>
        </p:nvSpPr>
        <p:spPr/>
        <p:txBody>
          <a:bodyPr/>
          <a:lstStyle/>
          <a:p>
            <a:fld id="{31D08AC5-9FE7-4AC0-ACD5-82247C9B5DCE}" type="slidenum">
              <a:rPr lang="en-US" smtClean="0"/>
              <a:t>6</a:t>
            </a:fld>
            <a:endParaRPr lang="en-US"/>
          </a:p>
        </p:txBody>
      </p:sp>
    </p:spTree>
    <p:extLst>
      <p:ext uri="{BB962C8B-B14F-4D97-AF65-F5344CB8AC3E}">
        <p14:creationId xmlns:p14="http://schemas.microsoft.com/office/powerpoint/2010/main" val="1442536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 very fundamental level</a:t>
            </a:r>
            <a:r>
              <a:rPr lang="en-US" baseline="0" dirty="0" smtClean="0"/>
              <a:t> the ability to predict the future, at some reasonable level of accuracy, provides us with the opportunity to “intervene“ as means to change that future outcome</a:t>
            </a:r>
            <a:endParaRPr lang="en-US" dirty="0"/>
          </a:p>
        </p:txBody>
      </p:sp>
      <p:sp>
        <p:nvSpPr>
          <p:cNvPr id="4" name="Slide Number Placeholder 3"/>
          <p:cNvSpPr>
            <a:spLocks noGrp="1"/>
          </p:cNvSpPr>
          <p:nvPr>
            <p:ph type="sldNum" sz="quarter" idx="10"/>
          </p:nvPr>
        </p:nvSpPr>
        <p:spPr/>
        <p:txBody>
          <a:bodyPr/>
          <a:lstStyle/>
          <a:p>
            <a:fld id="{31D08AC5-9FE7-4AC0-ACD5-82247C9B5DCE}" type="slidenum">
              <a:rPr lang="en-US" smtClean="0"/>
              <a:t>8</a:t>
            </a:fld>
            <a:endParaRPr lang="en-US"/>
          </a:p>
        </p:txBody>
      </p:sp>
    </p:spTree>
    <p:extLst>
      <p:ext uri="{BB962C8B-B14F-4D97-AF65-F5344CB8AC3E}">
        <p14:creationId xmlns:p14="http://schemas.microsoft.com/office/powerpoint/2010/main" val="3926911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 look at “analytics” initiatives within higher education from the 50,000 foot level there are two broad</a:t>
            </a:r>
            <a:r>
              <a:rPr lang="en-US" baseline="0" dirty="0" smtClean="0"/>
              <a:t> categories which seem to emerge: Academic Analytics and Learning Analytics…</a:t>
            </a:r>
          </a:p>
          <a:p>
            <a:r>
              <a:rPr lang="en-US" baseline="0" dirty="0" err="1" smtClean="0"/>
              <a:t>UofM</a:t>
            </a:r>
            <a:r>
              <a:rPr lang="en-US" baseline="0" dirty="0" smtClean="0"/>
              <a:t> System: school revenues, degrees conferred, head counts, credit hours taught, etc.</a:t>
            </a:r>
            <a:endParaRPr lang="en-US" dirty="0" smtClean="0"/>
          </a:p>
          <a:p>
            <a:r>
              <a:rPr lang="en-US" dirty="0" smtClean="0"/>
              <a:t>Ask how many people are</a:t>
            </a:r>
            <a:r>
              <a:rPr lang="en-US" baseline="0" dirty="0" smtClean="0"/>
              <a:t> familiar with Course Signals</a:t>
            </a:r>
            <a:endParaRPr lang="en-US" dirty="0"/>
          </a:p>
        </p:txBody>
      </p:sp>
      <p:sp>
        <p:nvSpPr>
          <p:cNvPr id="4" name="Slide Number Placeholder 3"/>
          <p:cNvSpPr>
            <a:spLocks noGrp="1"/>
          </p:cNvSpPr>
          <p:nvPr>
            <p:ph type="sldNum" sz="quarter" idx="10"/>
          </p:nvPr>
        </p:nvSpPr>
        <p:spPr/>
        <p:txBody>
          <a:bodyPr/>
          <a:lstStyle/>
          <a:p>
            <a:fld id="{7C5FFCA5-227F-4AF1-93F3-AD88286031FF}" type="slidenum">
              <a:rPr lang="en-US" smtClean="0"/>
              <a:t>9</a:t>
            </a:fld>
            <a:endParaRPr lang="en-US" dirty="0"/>
          </a:p>
        </p:txBody>
      </p:sp>
    </p:spTree>
    <p:extLst>
      <p:ext uri="{BB962C8B-B14F-4D97-AF65-F5344CB8AC3E}">
        <p14:creationId xmlns:p14="http://schemas.microsoft.com/office/powerpoint/2010/main" val="3368767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54" name="Shape 254"/>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lvl="0" rtl="0">
              <a:lnSpc>
                <a:spcPct val="115000"/>
              </a:lnSpc>
              <a:spcBef>
                <a:spcPts val="0"/>
              </a:spcBef>
              <a:buSzPct val="91666"/>
              <a:buNone/>
            </a:pPr>
            <a:endParaRPr lang="en-US" dirty="0"/>
          </a:p>
        </p:txBody>
      </p:sp>
      <p:sp>
        <p:nvSpPr>
          <p:cNvPr id="255" name="Shape 255"/>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10</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935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 so</a:t>
            </a:r>
            <a:r>
              <a:rPr lang="en-US" baseline="0" dirty="0" smtClean="0"/>
              <a:t> what is the OAAI and how are we working to address this problem…with the goal of leveraging Big Data to create an open-source academic early alert system that allows us to predict which students are at risk to not complete the course (and do so early on in the semester) and then deploy an intervention to help that student succeed.</a:t>
            </a:r>
            <a:endParaRPr lang="en-US" dirty="0"/>
          </a:p>
        </p:txBody>
      </p:sp>
      <p:sp>
        <p:nvSpPr>
          <p:cNvPr id="4" name="Slide Number Placeholder 3"/>
          <p:cNvSpPr>
            <a:spLocks noGrp="1"/>
          </p:cNvSpPr>
          <p:nvPr>
            <p:ph type="sldNum" sz="quarter" idx="10"/>
          </p:nvPr>
        </p:nvSpPr>
        <p:spPr/>
        <p:txBody>
          <a:bodyPr/>
          <a:lstStyle/>
          <a:p>
            <a:pPr>
              <a:defRPr/>
            </a:pPr>
            <a:fld id="{26FA281B-0946-C245-AF81-6D816C0F4E58}" type="slidenum">
              <a:rPr lang="en-US" smtClean="0"/>
              <a:pPr>
                <a:defRPr/>
              </a:pPr>
              <a:t>12</a:t>
            </a:fld>
            <a:endParaRPr lang="en-US" dirty="0"/>
          </a:p>
        </p:txBody>
      </p:sp>
    </p:spTree>
    <p:extLst>
      <p:ext uri="{BB962C8B-B14F-4D97-AF65-F5344CB8AC3E}">
        <p14:creationId xmlns:p14="http://schemas.microsoft.com/office/powerpoint/2010/main" val="1554004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I’ll talk about our intervention strategies in</a:t>
            </a:r>
            <a:r>
              <a:rPr lang="en-US" baseline="0" dirty="0" smtClean="0"/>
              <a:t> a little more detail a bit later on in the presentation…</a:t>
            </a:r>
            <a:endParaRPr lang="en-US" dirty="0"/>
          </a:p>
        </p:txBody>
      </p:sp>
      <p:sp>
        <p:nvSpPr>
          <p:cNvPr id="4" name="Slide Number Placeholder 3"/>
          <p:cNvSpPr>
            <a:spLocks noGrp="1"/>
          </p:cNvSpPr>
          <p:nvPr>
            <p:ph type="sldNum" sz="quarter" idx="10"/>
          </p:nvPr>
        </p:nvSpPr>
        <p:spPr/>
        <p:txBody>
          <a:bodyPr/>
          <a:lstStyle/>
          <a:p>
            <a:pPr>
              <a:defRPr/>
            </a:pPr>
            <a:fld id="{26FA281B-0946-C245-AF81-6D816C0F4E58}" type="slidenum">
              <a:rPr lang="en-US" smtClean="0">
                <a:solidFill>
                  <a:prstClr val="black"/>
                </a:solidFill>
              </a:rPr>
              <a:pPr>
                <a:defRPr/>
              </a:pPr>
              <a:t>13</a:t>
            </a:fld>
            <a:endParaRPr lang="en-US" dirty="0">
              <a:solidFill>
                <a:prstClr val="black"/>
              </a:solidFill>
            </a:endParaRPr>
          </a:p>
        </p:txBody>
      </p:sp>
    </p:spTree>
    <p:extLst>
      <p:ext uri="{BB962C8B-B14F-4D97-AF65-F5344CB8AC3E}">
        <p14:creationId xmlns:p14="http://schemas.microsoft.com/office/powerpoint/2010/main" val="3782214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27D21D4-B70D-469E-BA70-AF38BFF3BD23}"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CE8986-581D-4A18-8223-82EAAB07D45B}"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560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7D21D4-B70D-469E-BA70-AF38BFF3BD23}"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CE8986-581D-4A18-8223-82EAAB07D45B}" type="slidenum">
              <a:rPr lang="en-US" smtClean="0"/>
              <a:pPr/>
              <a:t>‹#›</a:t>
            </a:fld>
            <a:endParaRPr lang="en-US"/>
          </a:p>
        </p:txBody>
      </p:sp>
    </p:spTree>
    <p:extLst>
      <p:ext uri="{BB962C8B-B14F-4D97-AF65-F5344CB8AC3E}">
        <p14:creationId xmlns:p14="http://schemas.microsoft.com/office/powerpoint/2010/main" val="2490072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7D21D4-B70D-469E-BA70-AF38BFF3BD23}"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CE8986-581D-4A18-8223-82EAAB07D45B}" type="slidenum">
              <a:rPr lang="en-US" smtClean="0"/>
              <a:pPr/>
              <a:t>‹#›</a:t>
            </a:fld>
            <a:endParaRPr lang="en-US"/>
          </a:p>
        </p:txBody>
      </p:sp>
    </p:spTree>
    <p:extLst>
      <p:ext uri="{BB962C8B-B14F-4D97-AF65-F5344CB8AC3E}">
        <p14:creationId xmlns:p14="http://schemas.microsoft.com/office/powerpoint/2010/main" val="1145617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7D21D4-B70D-469E-BA70-AF38BFF3BD23}"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CE8986-581D-4A18-8223-82EAAB07D45B}" type="slidenum">
              <a:rPr lang="en-US" smtClean="0"/>
              <a:pPr/>
              <a:t>‹#›</a:t>
            </a:fld>
            <a:endParaRPr lang="en-US"/>
          </a:p>
        </p:txBody>
      </p:sp>
    </p:spTree>
    <p:extLst>
      <p:ext uri="{BB962C8B-B14F-4D97-AF65-F5344CB8AC3E}">
        <p14:creationId xmlns:p14="http://schemas.microsoft.com/office/powerpoint/2010/main" val="1071281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7D21D4-B70D-469E-BA70-AF38BFF3BD23}"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CE8986-581D-4A18-8223-82EAAB07D45B}"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1186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27D21D4-B70D-469E-BA70-AF38BFF3BD23}" type="datetimeFigureOut">
              <a:rPr lang="en-US" smtClean="0"/>
              <a:pPr/>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CE8986-581D-4A18-8223-82EAAB07D45B}" type="slidenum">
              <a:rPr lang="en-US" smtClean="0"/>
              <a:pPr/>
              <a:t>‹#›</a:t>
            </a:fld>
            <a:endParaRPr lang="en-US"/>
          </a:p>
        </p:txBody>
      </p:sp>
    </p:spTree>
    <p:extLst>
      <p:ext uri="{BB962C8B-B14F-4D97-AF65-F5344CB8AC3E}">
        <p14:creationId xmlns:p14="http://schemas.microsoft.com/office/powerpoint/2010/main" val="1340415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27D21D4-B70D-469E-BA70-AF38BFF3BD23}" type="datetimeFigureOut">
              <a:rPr lang="en-US" smtClean="0"/>
              <a:pPr/>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CE8986-581D-4A18-8223-82EAAB07D45B}" type="slidenum">
              <a:rPr lang="en-US" smtClean="0"/>
              <a:pPr/>
              <a:t>‹#›</a:t>
            </a:fld>
            <a:endParaRPr lang="en-US"/>
          </a:p>
        </p:txBody>
      </p:sp>
    </p:spTree>
    <p:extLst>
      <p:ext uri="{BB962C8B-B14F-4D97-AF65-F5344CB8AC3E}">
        <p14:creationId xmlns:p14="http://schemas.microsoft.com/office/powerpoint/2010/main" val="3421338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27D21D4-B70D-469E-BA70-AF38BFF3BD23}" type="datetimeFigureOut">
              <a:rPr lang="en-US" smtClean="0"/>
              <a:pPr/>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CE8986-581D-4A18-8223-82EAAB07D45B}" type="slidenum">
              <a:rPr lang="en-US" smtClean="0"/>
              <a:pPr/>
              <a:t>‹#›</a:t>
            </a:fld>
            <a:endParaRPr lang="en-US"/>
          </a:p>
        </p:txBody>
      </p:sp>
    </p:spTree>
    <p:extLst>
      <p:ext uri="{BB962C8B-B14F-4D97-AF65-F5344CB8AC3E}">
        <p14:creationId xmlns:p14="http://schemas.microsoft.com/office/powerpoint/2010/main" val="3398027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27D21D4-B70D-469E-BA70-AF38BFF3BD23}" type="datetimeFigureOut">
              <a:rPr lang="en-US" smtClean="0"/>
              <a:pPr/>
              <a:t>1/27/2016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55CE8986-581D-4A18-8223-82EAAB07D45B}" type="slidenum">
              <a:rPr lang="en-US" smtClean="0"/>
              <a:pPr/>
              <a:t>‹#›</a:t>
            </a:fld>
            <a:endParaRPr lang="en-US"/>
          </a:p>
        </p:txBody>
      </p:sp>
    </p:spTree>
    <p:extLst>
      <p:ext uri="{BB962C8B-B14F-4D97-AF65-F5344CB8AC3E}">
        <p14:creationId xmlns:p14="http://schemas.microsoft.com/office/powerpoint/2010/main" val="3482826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27D21D4-B70D-469E-BA70-AF38BFF3BD23}" type="datetimeFigureOut">
              <a:rPr lang="en-US" smtClean="0"/>
              <a:pPr/>
              <a:t>1/27/2016</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solidFill>
                <a:srgbClr val="344068"/>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5CE8986-581D-4A18-8223-82EAAB07D45B}" type="slidenum">
              <a:rPr lang="en-US" smtClean="0">
                <a:solidFill>
                  <a:srgbClr val="344068"/>
                </a:solidFill>
              </a:rPr>
              <a:pPr/>
              <a:t>‹#›</a:t>
            </a:fld>
            <a:endParaRPr lang="en-US">
              <a:solidFill>
                <a:srgbClr val="344068"/>
              </a:solidFill>
            </a:endParaRPr>
          </a:p>
        </p:txBody>
      </p:sp>
    </p:spTree>
    <p:extLst>
      <p:ext uri="{BB962C8B-B14F-4D97-AF65-F5344CB8AC3E}">
        <p14:creationId xmlns:p14="http://schemas.microsoft.com/office/powerpoint/2010/main" val="2509615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7D21D4-B70D-469E-BA70-AF38BFF3BD23}" type="datetimeFigureOut">
              <a:rPr lang="en-US" smtClean="0"/>
              <a:pPr/>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CE8986-581D-4A18-8223-82EAAB07D45B}" type="slidenum">
              <a:rPr lang="en-US" smtClean="0"/>
              <a:pPr/>
              <a:t>‹#›</a:t>
            </a:fld>
            <a:endParaRPr lang="en-US"/>
          </a:p>
        </p:txBody>
      </p:sp>
    </p:spTree>
    <p:extLst>
      <p:ext uri="{BB962C8B-B14F-4D97-AF65-F5344CB8AC3E}">
        <p14:creationId xmlns:p14="http://schemas.microsoft.com/office/powerpoint/2010/main" val="266508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27D21D4-B70D-469E-BA70-AF38BFF3BD23}" type="datetimeFigureOut">
              <a:rPr lang="en-US" smtClean="0"/>
              <a:pPr/>
              <a:t>1/27/2016</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5CE8986-581D-4A18-8223-82EAAB07D45B}"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61358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6.jp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2" Type="http://schemas.openxmlformats.org/officeDocument/2006/relationships/hyperlink" Target="http://epress.lib.uts.edu.au/journals/index.php/JLA/article/view/3249"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4.jpeg"/></Relationships>
</file>

<file path=ppt/slides/_rels/slide3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4331" y="1750800"/>
            <a:ext cx="10149840" cy="2540506"/>
          </a:xfrm>
        </p:spPr>
        <p:txBody>
          <a:bodyPr anchor="b">
            <a:normAutofit/>
          </a:bodyPr>
          <a:lstStyle/>
          <a:p>
            <a:pPr algn="ctr"/>
            <a:r>
              <a:rPr lang="en-US" i="1" dirty="0" smtClean="0"/>
              <a:t>Learning Analytics – </a:t>
            </a:r>
            <a:br>
              <a:rPr lang="en-US" i="1" dirty="0" smtClean="0"/>
            </a:br>
            <a:r>
              <a:rPr lang="en-US" i="1" dirty="0" smtClean="0"/>
              <a:t>The Apereo Approach</a:t>
            </a:r>
            <a:endParaRPr lang="en-US" i="1" dirty="0"/>
          </a:p>
        </p:txBody>
      </p:sp>
      <p:sp>
        <p:nvSpPr>
          <p:cNvPr id="3" name="Subtitle 2"/>
          <p:cNvSpPr>
            <a:spLocks noGrp="1"/>
          </p:cNvSpPr>
          <p:nvPr>
            <p:ph type="subTitle" idx="1"/>
          </p:nvPr>
        </p:nvSpPr>
        <p:spPr>
          <a:xfrm>
            <a:off x="1100051" y="4825921"/>
            <a:ext cx="10058400" cy="1143000"/>
          </a:xfrm>
        </p:spPr>
        <p:txBody>
          <a:bodyPr/>
          <a:lstStyle/>
          <a:p>
            <a:r>
              <a:rPr lang="en-US" dirty="0" smtClean="0"/>
              <a:t>ESUP Days &amp; Apereo Europe 2016</a:t>
            </a:r>
            <a:br>
              <a:rPr lang="en-US" dirty="0" smtClean="0"/>
            </a:br>
            <a:r>
              <a:rPr lang="en-US" dirty="0" smtClean="0"/>
              <a:t>Tuesday, February 2, 2016</a:t>
            </a:r>
            <a:endParaRPr lang="en-US" dirty="0"/>
          </a:p>
        </p:txBody>
      </p:sp>
      <p:pic>
        <p:nvPicPr>
          <p:cNvPr id="4" name="Picture 3"/>
          <p:cNvPicPr>
            <a:picLocks noChangeAspect="1"/>
          </p:cNvPicPr>
          <p:nvPr/>
        </p:nvPicPr>
        <p:blipFill>
          <a:blip r:embed="rId2"/>
          <a:stretch>
            <a:fillRect/>
          </a:stretch>
        </p:blipFill>
        <p:spPr>
          <a:xfrm>
            <a:off x="10069285" y="4467527"/>
            <a:ext cx="1760065" cy="1697521"/>
          </a:xfrm>
          <a:prstGeom prst="rect">
            <a:avLst/>
          </a:prstGeom>
        </p:spPr>
      </p:pic>
      <p:pic>
        <p:nvPicPr>
          <p:cNvPr id="2052" name="Picture 4" descr="https://orangegoss.com/wp-content/uploads/2014/08/BigData-1170x5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1956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74468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p:txBody>
          <a:bodyPr/>
          <a:lstStyle/>
          <a:p>
            <a:r>
              <a:rPr lang="en-US" b="1" dirty="0" smtClean="0">
                <a:sym typeface="Questrial"/>
              </a:rPr>
              <a:t>Past, Present and Future Uses of Analytics</a:t>
            </a:r>
            <a:endParaRPr lang="en-US" b="1" dirty="0">
              <a:sym typeface="Questrial"/>
            </a:endParaRPr>
          </a:p>
        </p:txBody>
      </p:sp>
      <p:sp>
        <p:nvSpPr>
          <p:cNvPr id="247" name="Shape 247"/>
          <p:cNvSpPr txBox="1"/>
          <p:nvPr/>
        </p:nvSpPr>
        <p:spPr>
          <a:xfrm>
            <a:off x="1497330" y="5338369"/>
            <a:ext cx="8096250" cy="861773"/>
          </a:xfrm>
          <a:prstGeom prst="rect">
            <a:avLst/>
          </a:prstGeom>
          <a:noFill/>
          <a:ln>
            <a:noFill/>
          </a:ln>
        </p:spPr>
        <p:txBody>
          <a:bodyPr lIns="91425" tIns="45700" rIns="91425" bIns="45700" anchor="t" anchorCtr="0">
            <a:noAutofit/>
          </a:bodyPr>
          <a:lstStyle/>
          <a:p>
            <a:pPr>
              <a:buSzPct val="25000"/>
            </a:pPr>
            <a:r>
              <a:rPr lang="en-US" sz="3200" b="1" dirty="0" smtClean="0">
                <a:solidFill>
                  <a:schemeClr val="dk1"/>
                </a:solidFill>
                <a:latin typeface="Questrial"/>
                <a:ea typeface="Questrial"/>
                <a:cs typeface="Questrial"/>
                <a:sym typeface="Questrial"/>
              </a:rPr>
              <a:t>Reporting Analytics - </a:t>
            </a:r>
            <a:r>
              <a:rPr lang="en-US" sz="3200" b="1" i="1" dirty="0" smtClean="0">
                <a:solidFill>
                  <a:srgbClr val="0070C0"/>
                </a:solidFill>
                <a:latin typeface="Questrial"/>
                <a:ea typeface="Questrial"/>
                <a:cs typeface="Questrial"/>
                <a:sym typeface="Questrial"/>
              </a:rPr>
              <a:t>Past</a:t>
            </a:r>
            <a:endParaRPr lang="en-US" sz="3200" b="1" i="1" dirty="0">
              <a:solidFill>
                <a:srgbClr val="0070C0"/>
              </a:solidFill>
              <a:latin typeface="Questrial"/>
              <a:ea typeface="Questrial"/>
              <a:cs typeface="Questrial"/>
              <a:sym typeface="Questrial"/>
            </a:endParaRPr>
          </a:p>
          <a:p>
            <a:pPr>
              <a:buClr>
                <a:schemeClr val="dk1"/>
              </a:buClr>
              <a:buSzPct val="100000"/>
            </a:pPr>
            <a:r>
              <a:rPr lang="en-US" dirty="0" smtClean="0">
                <a:solidFill>
                  <a:schemeClr val="dk1"/>
                </a:solidFill>
                <a:latin typeface="Questrial"/>
                <a:ea typeface="Questrial"/>
                <a:cs typeface="Questrial"/>
                <a:sym typeface="Questrial"/>
              </a:rPr>
              <a:t>Report </a:t>
            </a:r>
            <a:r>
              <a:rPr lang="en-US" dirty="0">
                <a:solidFill>
                  <a:schemeClr val="dk1"/>
                </a:solidFill>
                <a:latin typeface="Questrial"/>
                <a:ea typeface="Questrial"/>
                <a:cs typeface="Questrial"/>
                <a:sym typeface="Questrial"/>
              </a:rPr>
              <a:t>on </a:t>
            </a:r>
            <a:r>
              <a:rPr lang="en-US" dirty="0" smtClean="0">
                <a:solidFill>
                  <a:schemeClr val="dk1"/>
                </a:solidFill>
                <a:latin typeface="Questrial"/>
                <a:ea typeface="Questrial"/>
                <a:cs typeface="Questrial"/>
                <a:sym typeface="Questrial"/>
              </a:rPr>
              <a:t>past trends and data observations</a:t>
            </a:r>
            <a:endParaRPr lang="en-US" dirty="0">
              <a:solidFill>
                <a:schemeClr val="dk1"/>
              </a:solidFill>
              <a:latin typeface="Questrial"/>
              <a:ea typeface="Questrial"/>
              <a:cs typeface="Questrial"/>
              <a:sym typeface="Questrial"/>
            </a:endParaRPr>
          </a:p>
        </p:txBody>
      </p:sp>
      <p:sp>
        <p:nvSpPr>
          <p:cNvPr id="248" name="Shape 248"/>
          <p:cNvSpPr txBox="1"/>
          <p:nvPr/>
        </p:nvSpPr>
        <p:spPr>
          <a:xfrm>
            <a:off x="3434803" y="3654923"/>
            <a:ext cx="7629437" cy="1138772"/>
          </a:xfrm>
          <a:prstGeom prst="rect">
            <a:avLst/>
          </a:prstGeom>
          <a:noFill/>
          <a:ln>
            <a:noFill/>
          </a:ln>
        </p:spPr>
        <p:txBody>
          <a:bodyPr lIns="91425" tIns="45700" rIns="91425" bIns="45700" anchor="t" anchorCtr="0">
            <a:noAutofit/>
          </a:bodyPr>
          <a:lstStyle/>
          <a:p>
            <a:pPr>
              <a:buSzPct val="25000"/>
            </a:pPr>
            <a:r>
              <a:rPr lang="en-US" sz="3200" b="1" dirty="0">
                <a:solidFill>
                  <a:schemeClr val="dk1"/>
                </a:solidFill>
                <a:latin typeface="Questrial"/>
                <a:ea typeface="Questrial"/>
                <a:cs typeface="Questrial"/>
                <a:sym typeface="Questrial"/>
              </a:rPr>
              <a:t>Automated </a:t>
            </a:r>
            <a:r>
              <a:rPr lang="en-US" sz="3200" b="1" dirty="0" smtClean="0">
                <a:solidFill>
                  <a:schemeClr val="dk1"/>
                </a:solidFill>
                <a:latin typeface="Questrial"/>
                <a:ea typeface="Questrial"/>
                <a:cs typeface="Questrial"/>
                <a:sym typeface="Questrial"/>
              </a:rPr>
              <a:t>Analytics - </a:t>
            </a:r>
            <a:r>
              <a:rPr lang="en-US" sz="3200" b="1" i="1" dirty="0" smtClean="0">
                <a:solidFill>
                  <a:srgbClr val="0070C0"/>
                </a:solidFill>
                <a:latin typeface="Questrial"/>
                <a:ea typeface="Questrial"/>
                <a:cs typeface="Questrial"/>
                <a:sym typeface="Questrial"/>
              </a:rPr>
              <a:t>Present</a:t>
            </a:r>
            <a:endParaRPr lang="en-US" sz="3200" b="1" i="1" dirty="0">
              <a:solidFill>
                <a:srgbClr val="0070C0"/>
              </a:solidFill>
              <a:latin typeface="Questrial"/>
              <a:ea typeface="Questrial"/>
              <a:cs typeface="Questrial"/>
              <a:sym typeface="Questrial"/>
            </a:endParaRPr>
          </a:p>
          <a:p>
            <a:pPr>
              <a:buClr>
                <a:schemeClr val="dk1"/>
              </a:buClr>
              <a:buSzPct val="100000"/>
            </a:pPr>
            <a:r>
              <a:rPr lang="en-US" dirty="0" smtClean="0">
                <a:solidFill>
                  <a:schemeClr val="dk1"/>
                </a:solidFill>
                <a:latin typeface="Questrial"/>
                <a:ea typeface="Questrial"/>
                <a:cs typeface="Questrial"/>
                <a:sym typeface="Questrial"/>
              </a:rPr>
              <a:t>Automatically perform analytics and provide results directly to end-users</a:t>
            </a:r>
            <a:endParaRPr lang="en-US" dirty="0">
              <a:solidFill>
                <a:schemeClr val="dk1"/>
              </a:solidFill>
              <a:latin typeface="Questrial"/>
              <a:ea typeface="Questrial"/>
              <a:cs typeface="Questrial"/>
              <a:sym typeface="Questrial"/>
            </a:endParaRPr>
          </a:p>
        </p:txBody>
      </p:sp>
      <p:sp>
        <p:nvSpPr>
          <p:cNvPr id="249" name="Shape 249"/>
          <p:cNvSpPr txBox="1"/>
          <p:nvPr/>
        </p:nvSpPr>
        <p:spPr>
          <a:xfrm>
            <a:off x="4903470" y="1837598"/>
            <a:ext cx="6835140" cy="1631215"/>
          </a:xfrm>
          <a:prstGeom prst="rect">
            <a:avLst/>
          </a:prstGeom>
          <a:noFill/>
          <a:ln>
            <a:noFill/>
          </a:ln>
        </p:spPr>
        <p:txBody>
          <a:bodyPr lIns="91425" tIns="45700" rIns="91425" bIns="45700" anchor="t" anchorCtr="0">
            <a:noAutofit/>
          </a:bodyPr>
          <a:lstStyle/>
          <a:p>
            <a:pPr>
              <a:buSzPct val="25000"/>
            </a:pPr>
            <a:r>
              <a:rPr lang="en-US" sz="3200" b="1" dirty="0">
                <a:solidFill>
                  <a:schemeClr val="dk1"/>
                </a:solidFill>
                <a:latin typeface="Questrial"/>
                <a:ea typeface="Questrial"/>
                <a:cs typeface="Questrial"/>
                <a:sym typeface="Questrial"/>
              </a:rPr>
              <a:t>Predictive </a:t>
            </a:r>
            <a:r>
              <a:rPr lang="en-US" sz="3200" b="1" dirty="0" smtClean="0">
                <a:solidFill>
                  <a:schemeClr val="dk1"/>
                </a:solidFill>
                <a:latin typeface="Questrial"/>
                <a:ea typeface="Questrial"/>
                <a:cs typeface="Questrial"/>
                <a:sym typeface="Questrial"/>
              </a:rPr>
              <a:t>Analytics - </a:t>
            </a:r>
            <a:r>
              <a:rPr lang="en-US" sz="3200" b="1" i="1" dirty="0" smtClean="0">
                <a:solidFill>
                  <a:srgbClr val="0070C0"/>
                </a:solidFill>
                <a:latin typeface="Questrial"/>
                <a:ea typeface="Questrial"/>
                <a:cs typeface="Questrial"/>
                <a:sym typeface="Questrial"/>
              </a:rPr>
              <a:t>Future</a:t>
            </a:r>
            <a:endParaRPr lang="en-US" sz="3200" b="1" i="1" dirty="0">
              <a:solidFill>
                <a:srgbClr val="0070C0"/>
              </a:solidFill>
              <a:latin typeface="Questrial"/>
              <a:ea typeface="Questrial"/>
              <a:cs typeface="Questrial"/>
              <a:sym typeface="Questrial"/>
            </a:endParaRPr>
          </a:p>
          <a:p>
            <a:pPr>
              <a:buClr>
                <a:schemeClr val="dk1"/>
              </a:buClr>
              <a:buSzPct val="100000"/>
            </a:pPr>
            <a:r>
              <a:rPr lang="en-US" dirty="0" smtClean="0">
                <a:solidFill>
                  <a:schemeClr val="dk1"/>
                </a:solidFill>
                <a:latin typeface="Questrial"/>
                <a:ea typeface="Questrial"/>
                <a:cs typeface="Questrial"/>
                <a:sym typeface="Questrial"/>
              </a:rPr>
              <a:t>Use </a:t>
            </a:r>
            <a:r>
              <a:rPr lang="en-US" dirty="0">
                <a:solidFill>
                  <a:schemeClr val="dk1"/>
                </a:solidFill>
                <a:latin typeface="Questrial"/>
                <a:ea typeface="Questrial"/>
                <a:cs typeface="Questrial"/>
                <a:sym typeface="Questrial"/>
              </a:rPr>
              <a:t>large amount of historical data to create predictive models</a:t>
            </a:r>
          </a:p>
        </p:txBody>
      </p:sp>
      <p:sp>
        <p:nvSpPr>
          <p:cNvPr id="250" name="Shape 250"/>
          <p:cNvSpPr/>
          <p:nvPr/>
        </p:nvSpPr>
        <p:spPr>
          <a:xfrm rot="-2484839">
            <a:off x="972587" y="4141912"/>
            <a:ext cx="2275873" cy="630691"/>
          </a:xfrm>
          <a:prstGeom prst="curvedDownArrow">
            <a:avLst>
              <a:gd name="adj1" fmla="val 25000"/>
              <a:gd name="adj2" fmla="val 50000"/>
              <a:gd name="adj3" fmla="val 25000"/>
            </a:avLst>
          </a:prstGeom>
          <a:solidFill>
            <a:schemeClr val="accent3"/>
          </a:solidFill>
          <a:ln w="11425" cap="flat" cmpd="sng">
            <a:solidFill>
              <a:srgbClr val="667E7F"/>
            </a:solidFill>
            <a:prstDash val="dash"/>
            <a:round/>
            <a:headEnd type="none" w="med" len="med"/>
            <a:tailEnd type="none" w="med" len="med"/>
          </a:ln>
        </p:spPr>
        <p:txBody>
          <a:bodyPr lIns="91425" tIns="45700" rIns="91425" bIns="45700" anchor="ctr" anchorCtr="0">
            <a:noAutofit/>
          </a:bodyPr>
          <a:lstStyle/>
          <a:p>
            <a:pPr algn="ctr"/>
            <a:endParaRPr>
              <a:solidFill>
                <a:schemeClr val="dk1"/>
              </a:solidFill>
              <a:latin typeface="Questrial"/>
              <a:ea typeface="Questrial"/>
              <a:cs typeface="Questrial"/>
              <a:sym typeface="Questrial"/>
            </a:endParaRPr>
          </a:p>
        </p:txBody>
      </p:sp>
      <p:sp>
        <p:nvSpPr>
          <p:cNvPr id="251" name="Shape 251"/>
          <p:cNvSpPr/>
          <p:nvPr/>
        </p:nvSpPr>
        <p:spPr>
          <a:xfrm rot="-2484839">
            <a:off x="2836890" y="2527834"/>
            <a:ext cx="2275873" cy="630691"/>
          </a:xfrm>
          <a:prstGeom prst="curvedDownArrow">
            <a:avLst>
              <a:gd name="adj1" fmla="val 25000"/>
              <a:gd name="adj2" fmla="val 50000"/>
              <a:gd name="adj3" fmla="val 25000"/>
            </a:avLst>
          </a:prstGeom>
          <a:solidFill>
            <a:schemeClr val="accent3"/>
          </a:solidFill>
          <a:ln w="11425" cap="flat" cmpd="sng">
            <a:solidFill>
              <a:srgbClr val="667E7F"/>
            </a:solidFill>
            <a:prstDash val="dash"/>
            <a:round/>
            <a:headEnd type="none" w="med" len="med"/>
            <a:tailEnd type="none" w="med" len="med"/>
          </a:ln>
        </p:spPr>
        <p:txBody>
          <a:bodyPr lIns="91425" tIns="45700" rIns="91425" bIns="45700" anchor="ctr" anchorCtr="0">
            <a:noAutofit/>
          </a:bodyPr>
          <a:lstStyle/>
          <a:p>
            <a:pPr algn="ctr"/>
            <a:endParaRPr>
              <a:solidFill>
                <a:schemeClr val="dk1"/>
              </a:solidFill>
              <a:latin typeface="Questrial"/>
              <a:ea typeface="Questrial"/>
              <a:cs typeface="Questrial"/>
              <a:sym typeface="Questrial"/>
            </a:endParaRPr>
          </a:p>
        </p:txBody>
      </p:sp>
    </p:spTree>
    <p:extLst>
      <p:ext uri="{BB962C8B-B14F-4D97-AF65-F5344CB8AC3E}">
        <p14:creationId xmlns:p14="http://schemas.microsoft.com/office/powerpoint/2010/main" val="3110011756"/>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Some brief historical context…</a:t>
            </a:r>
            <a:endParaRPr lang="en-US" i="1" dirty="0"/>
          </a:p>
        </p:txBody>
      </p:sp>
      <p:sp>
        <p:nvSpPr>
          <p:cNvPr id="4" name="Title 3"/>
          <p:cNvSpPr>
            <a:spLocks noGrp="1"/>
          </p:cNvSpPr>
          <p:nvPr>
            <p:ph type="title"/>
          </p:nvPr>
        </p:nvSpPr>
        <p:spPr/>
        <p:txBody>
          <a:bodyPr>
            <a:normAutofit/>
          </a:bodyPr>
          <a:lstStyle/>
          <a:p>
            <a:r>
              <a:rPr lang="en-US" sz="7200" dirty="0" smtClean="0"/>
              <a:t>Open </a:t>
            </a:r>
            <a:r>
              <a:rPr lang="en-US" sz="7200" strike="sngStrike" dirty="0" smtClean="0"/>
              <a:t>Academic</a:t>
            </a:r>
            <a:r>
              <a:rPr lang="en-US" sz="7200" dirty="0" smtClean="0"/>
              <a:t> </a:t>
            </a:r>
            <a:br>
              <a:rPr lang="en-US" sz="7200" dirty="0" smtClean="0"/>
            </a:br>
            <a:r>
              <a:rPr lang="en-US" sz="7200" dirty="0" smtClean="0"/>
              <a:t>Learning Analytics </a:t>
            </a:r>
            <a:br>
              <a:rPr lang="en-US" sz="7200" dirty="0" smtClean="0"/>
            </a:br>
            <a:r>
              <a:rPr lang="en-US" sz="7200" dirty="0" smtClean="0"/>
              <a:t>Initiative (OAAI)</a:t>
            </a:r>
            <a:endParaRPr lang="en-US" sz="7200" dirty="0"/>
          </a:p>
        </p:txBody>
      </p:sp>
      <p:pic>
        <p:nvPicPr>
          <p:cNvPr id="2" name="Picture 1"/>
          <p:cNvPicPr>
            <a:picLocks noChangeAspect="1"/>
          </p:cNvPicPr>
          <p:nvPr/>
        </p:nvPicPr>
        <p:blipFill>
          <a:blip r:embed="rId2"/>
          <a:stretch>
            <a:fillRect/>
          </a:stretch>
        </p:blipFill>
        <p:spPr>
          <a:xfrm>
            <a:off x="7751837" y="175913"/>
            <a:ext cx="4314206" cy="276323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512042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a:r>
              <a:rPr lang="en-US" dirty="0" smtClean="0">
                <a:solidFill>
                  <a:srgbClr val="980000"/>
                </a:solidFill>
                <a:ea typeface="Questrial"/>
                <a:cs typeface="Questrial"/>
              </a:rPr>
              <a:t>Open Academic Analytics Initiative</a:t>
            </a:r>
            <a:endParaRPr lang="en-US" dirty="0">
              <a:solidFill>
                <a:srgbClr val="980000"/>
              </a:solidFill>
              <a:ea typeface="Questrial"/>
              <a:cs typeface="Questrial"/>
            </a:endParaRPr>
          </a:p>
        </p:txBody>
      </p:sp>
      <p:sp>
        <p:nvSpPr>
          <p:cNvPr id="2" name="Content Placeholder 1"/>
          <p:cNvSpPr>
            <a:spLocks noGrp="1"/>
          </p:cNvSpPr>
          <p:nvPr>
            <p:ph idx="1"/>
          </p:nvPr>
        </p:nvSpPr>
        <p:spPr>
          <a:xfrm>
            <a:off x="1097280" y="1845734"/>
            <a:ext cx="6313650" cy="4023360"/>
          </a:xfrm>
        </p:spPr>
        <p:txBody>
          <a:bodyPr>
            <a:noAutofit/>
          </a:bodyPr>
          <a:lstStyle/>
          <a:p>
            <a:pPr>
              <a:lnSpc>
                <a:spcPct val="110000"/>
              </a:lnSpc>
            </a:pPr>
            <a:r>
              <a:rPr lang="en-US" sz="2600" dirty="0"/>
              <a:t>EDUCAUSE Next </a:t>
            </a:r>
            <a:r>
              <a:rPr lang="en-US" sz="2600" dirty="0" smtClean="0"/>
              <a:t>Generation </a:t>
            </a:r>
            <a:r>
              <a:rPr lang="en-US" sz="2600" dirty="0"/>
              <a:t>Learning </a:t>
            </a:r>
            <a:br>
              <a:rPr lang="en-US" sz="2600" dirty="0"/>
            </a:br>
            <a:r>
              <a:rPr lang="en-US" sz="2600" dirty="0"/>
              <a:t>Challenges (</a:t>
            </a:r>
            <a:r>
              <a:rPr lang="en-US" sz="2600" dirty="0" smtClean="0"/>
              <a:t>NGLC)</a:t>
            </a:r>
          </a:p>
          <a:p>
            <a:pPr>
              <a:lnSpc>
                <a:spcPct val="110000"/>
              </a:lnSpc>
            </a:pPr>
            <a:r>
              <a:rPr lang="en-US" sz="2600" dirty="0" smtClean="0"/>
              <a:t>Funded </a:t>
            </a:r>
            <a:r>
              <a:rPr lang="en-US" sz="2600" dirty="0"/>
              <a:t>by Bill and </a:t>
            </a:r>
            <a:r>
              <a:rPr lang="en-US" sz="2600" dirty="0" smtClean="0"/>
              <a:t>Melinda </a:t>
            </a:r>
            <a:r>
              <a:rPr lang="en-US" sz="2600" dirty="0"/>
              <a:t>Gates </a:t>
            </a:r>
            <a:r>
              <a:rPr lang="en-US" sz="2600" dirty="0" smtClean="0"/>
              <a:t>Foundations</a:t>
            </a:r>
          </a:p>
          <a:p>
            <a:pPr>
              <a:lnSpc>
                <a:spcPct val="110000"/>
              </a:lnSpc>
            </a:pPr>
            <a:r>
              <a:rPr lang="en-US" sz="2600" dirty="0" smtClean="0"/>
              <a:t>$250,000 </a:t>
            </a:r>
            <a:r>
              <a:rPr lang="en-US" sz="2600" dirty="0"/>
              <a:t>over a 15 month period</a:t>
            </a:r>
          </a:p>
          <a:p>
            <a:pPr>
              <a:lnSpc>
                <a:spcPct val="110000"/>
              </a:lnSpc>
            </a:pPr>
            <a:r>
              <a:rPr lang="en-US" sz="2600" b="1" dirty="0"/>
              <a:t>Goal: </a:t>
            </a:r>
            <a:r>
              <a:rPr lang="en-US" sz="2600" dirty="0"/>
              <a:t>Leverage Big Data concepts to create an </a:t>
            </a:r>
            <a:r>
              <a:rPr lang="en-US" sz="2600" b="1" i="1" dirty="0" smtClean="0"/>
              <a:t>open-source </a:t>
            </a:r>
            <a:r>
              <a:rPr lang="en-US" sz="2600" b="1" i="1" dirty="0"/>
              <a:t>academic early alert system </a:t>
            </a:r>
            <a:r>
              <a:rPr lang="en-US" sz="2600" dirty="0"/>
              <a:t>and research “scaling factors”</a:t>
            </a:r>
          </a:p>
        </p:txBody>
      </p:sp>
      <p:pic>
        <p:nvPicPr>
          <p:cNvPr id="8" name="Picture 7" descr="http://campustechnology.com/%7E/media/EDU/CampusTechnology/Microsites/Innovators/2013CT_Innovators_Logo1_4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4939" y="1932819"/>
            <a:ext cx="3810000" cy="114300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9" name="Picture 8" descr="http://www.computerworld.com/common/images/home/cwhonors_medal_120.png"/>
          <p:cNvPicPr/>
          <p:nvPr/>
        </p:nvPicPr>
        <p:blipFill>
          <a:blip r:embed="rId4">
            <a:extLst>
              <a:ext uri="{28A0092B-C50C-407E-A947-70E740481C1C}">
                <a14:useLocalDpi xmlns:a14="http://schemas.microsoft.com/office/drawing/2010/main" val="0"/>
              </a:ext>
            </a:extLst>
          </a:blip>
          <a:srcRect/>
          <a:stretch>
            <a:fillRect/>
          </a:stretch>
        </p:blipFill>
        <p:spPr bwMode="auto">
          <a:xfrm>
            <a:off x="9120339" y="3453991"/>
            <a:ext cx="1219200" cy="130759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825705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title" idx="4294967295"/>
          </p:nvPr>
        </p:nvSpPr>
        <p:spPr>
          <a:xfrm>
            <a:off x="1676475" y="152400"/>
            <a:ext cx="8762925" cy="636516"/>
          </a:xfrm>
        </p:spPr>
        <p:txBody>
          <a:bodyPr>
            <a:normAutofit fontScale="90000"/>
          </a:bodyPr>
          <a:lstStyle/>
          <a:p>
            <a:pPr algn="ctr"/>
            <a:r>
              <a:rPr lang="en-US" b="1" dirty="0">
                <a:solidFill>
                  <a:srgbClr val="980000"/>
                </a:solidFill>
                <a:ea typeface="Questrial"/>
                <a:cs typeface="Questrial"/>
              </a:rPr>
              <a:t>OAAI Early Alert System Overview </a:t>
            </a:r>
          </a:p>
        </p:txBody>
      </p:sp>
      <p:pic>
        <p:nvPicPr>
          <p:cNvPr id="22" name="Picture 21"/>
          <p:cNvPicPr>
            <a:picLocks noChangeAspect="1"/>
          </p:cNvPicPr>
          <p:nvPr/>
        </p:nvPicPr>
        <p:blipFill>
          <a:blip r:embed="rId3"/>
          <a:stretch>
            <a:fillRect/>
          </a:stretch>
        </p:blipFill>
        <p:spPr>
          <a:xfrm>
            <a:off x="1676475" y="932172"/>
            <a:ext cx="8425543" cy="539652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16340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1758289" y="290322"/>
            <a:ext cx="5319713" cy="5956935"/>
          </a:xfrm>
          <a:prstGeom prst="rect">
            <a:avLst/>
          </a:prstGeom>
          <a:ln>
            <a:noFill/>
          </a:ln>
          <a:effectLst>
            <a:outerShdw blurRad="190500" algn="tl" rotWithShape="0">
              <a:srgbClr val="000000">
                <a:alpha val="70000"/>
              </a:srgbClr>
            </a:outerShdw>
          </a:effectLst>
        </p:spPr>
      </p:pic>
      <p:sp>
        <p:nvSpPr>
          <p:cNvPr id="4" name="TextBox 3"/>
          <p:cNvSpPr txBox="1"/>
          <p:nvPr/>
        </p:nvSpPr>
        <p:spPr>
          <a:xfrm>
            <a:off x="7162800" y="307694"/>
            <a:ext cx="3429000" cy="1323439"/>
          </a:xfrm>
          <a:prstGeom prst="rect">
            <a:avLst/>
          </a:prstGeom>
          <a:noFill/>
        </p:spPr>
        <p:txBody>
          <a:bodyPr wrap="square" rtlCol="0">
            <a:spAutoFit/>
          </a:bodyPr>
          <a:lstStyle/>
          <a:p>
            <a:pPr algn="ctr"/>
            <a:r>
              <a:rPr lang="en-US" sz="4000" dirty="0">
                <a:solidFill>
                  <a:srgbClr val="B7002B"/>
                </a:solidFill>
              </a:rPr>
              <a:t>Predictors of </a:t>
            </a:r>
            <a:br>
              <a:rPr lang="en-US" sz="4000" dirty="0">
                <a:solidFill>
                  <a:srgbClr val="B7002B"/>
                </a:solidFill>
              </a:rPr>
            </a:br>
            <a:r>
              <a:rPr lang="en-US" sz="4000" dirty="0">
                <a:solidFill>
                  <a:srgbClr val="B7002B"/>
                </a:solidFill>
              </a:rPr>
              <a:t>Student Risk</a:t>
            </a:r>
          </a:p>
        </p:txBody>
      </p:sp>
      <p:sp>
        <p:nvSpPr>
          <p:cNvPr id="5" name="TextBox 4"/>
          <p:cNvSpPr txBox="1"/>
          <p:nvPr/>
        </p:nvSpPr>
        <p:spPr>
          <a:xfrm>
            <a:off x="7239000" y="3422346"/>
            <a:ext cx="3200400" cy="1569660"/>
          </a:xfrm>
          <a:prstGeom prst="rect">
            <a:avLst/>
          </a:prstGeom>
          <a:noFill/>
        </p:spPr>
        <p:txBody>
          <a:bodyPr wrap="square" rtlCol="0">
            <a:spAutoFit/>
          </a:bodyPr>
          <a:lstStyle/>
          <a:p>
            <a:pPr marL="457200" indent="-457200">
              <a:buFont typeface="Wingdings" panose="05000000000000000000" pitchFamily="2" charset="2"/>
              <a:buChar char="q"/>
            </a:pPr>
            <a:r>
              <a:rPr lang="en-US" sz="2400" dirty="0"/>
              <a:t>Some predictors were discarded if not enough data was available.</a:t>
            </a:r>
          </a:p>
        </p:txBody>
      </p:sp>
      <p:sp>
        <p:nvSpPr>
          <p:cNvPr id="6" name="TextBox 5"/>
          <p:cNvSpPr txBox="1"/>
          <p:nvPr/>
        </p:nvSpPr>
        <p:spPr>
          <a:xfrm>
            <a:off x="7239000" y="2040701"/>
            <a:ext cx="3200400" cy="1200329"/>
          </a:xfrm>
          <a:prstGeom prst="rect">
            <a:avLst/>
          </a:prstGeom>
          <a:noFill/>
        </p:spPr>
        <p:txBody>
          <a:bodyPr wrap="square" rtlCol="0">
            <a:spAutoFit/>
          </a:bodyPr>
          <a:lstStyle/>
          <a:p>
            <a:pPr marL="342900" indent="-342900">
              <a:buFont typeface="Wingdings" panose="05000000000000000000" pitchFamily="2" charset="2"/>
              <a:buChar char="q"/>
            </a:pPr>
            <a:r>
              <a:rPr lang="en-US" sz="2400" dirty="0"/>
              <a:t>LMS predictors were measured relative to course averages.</a:t>
            </a:r>
          </a:p>
        </p:txBody>
      </p:sp>
    </p:spTree>
    <p:extLst>
      <p:ext uri="{BB962C8B-B14F-4D97-AF65-F5344CB8AC3E}">
        <p14:creationId xmlns:p14="http://schemas.microsoft.com/office/powerpoint/2010/main" val="35806564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txBox="1">
            <a:spLocks noGrp="1"/>
          </p:cNvSpPr>
          <p:nvPr>
            <p:ph type="title"/>
          </p:nvPr>
        </p:nvSpPr>
        <p:spPr/>
        <p:txBody>
          <a:bodyPr/>
          <a:lstStyle/>
          <a:p>
            <a:pPr lvl="0"/>
            <a:r>
              <a:rPr lang="en-US" b="1" dirty="0" smtClean="0">
                <a:sym typeface="Calibri"/>
              </a:rPr>
              <a:t>Research Design</a:t>
            </a:r>
            <a:endParaRPr lang="en-US" b="1" dirty="0">
              <a:sym typeface="Calibri"/>
            </a:endParaRPr>
          </a:p>
        </p:txBody>
      </p:sp>
      <p:sp>
        <p:nvSpPr>
          <p:cNvPr id="210" name="Shape 210"/>
          <p:cNvSpPr txBox="1">
            <a:spLocks noGrp="1"/>
          </p:cNvSpPr>
          <p:nvPr>
            <p:ph type="body" idx="1"/>
          </p:nvPr>
        </p:nvSpPr>
        <p:spPr/>
        <p:txBody>
          <a:bodyPr/>
          <a:lstStyle/>
          <a:p>
            <a:r>
              <a:rPr lang="en-US" sz="2800" dirty="0" smtClean="0">
                <a:sym typeface="Calibri"/>
              </a:rPr>
              <a:t>Deployed OAAI system to 2200 students across four institutions</a:t>
            </a:r>
          </a:p>
          <a:p>
            <a:pPr lvl="1"/>
            <a:r>
              <a:rPr lang="en-US" sz="2600" dirty="0" smtClean="0">
                <a:sym typeface="Calibri"/>
              </a:rPr>
              <a:t>Two Community Colleges</a:t>
            </a:r>
          </a:p>
          <a:p>
            <a:pPr lvl="1"/>
            <a:r>
              <a:rPr lang="en-US" sz="2600" dirty="0" smtClean="0">
                <a:sym typeface="Calibri"/>
              </a:rPr>
              <a:t>Two Historically Black Colleges and Universities</a:t>
            </a:r>
          </a:p>
          <a:p>
            <a:r>
              <a:rPr lang="en-US" sz="2800" dirty="0" smtClean="0">
                <a:sym typeface="Calibri"/>
              </a:rPr>
              <a:t>Design &gt; One instructor teaching 3 sections</a:t>
            </a:r>
          </a:p>
          <a:p>
            <a:pPr lvl="1"/>
            <a:r>
              <a:rPr lang="en-US" sz="2600" dirty="0" smtClean="0">
                <a:sym typeface="Calibri"/>
              </a:rPr>
              <a:t>One section was control, other 2 were treatment groups</a:t>
            </a:r>
          </a:p>
          <a:p>
            <a:r>
              <a:rPr lang="en-US" sz="2800" dirty="0" smtClean="0">
                <a:sym typeface="Calibri"/>
              </a:rPr>
              <a:t>Each instructor received an AAR three times during the semester</a:t>
            </a:r>
          </a:p>
          <a:p>
            <a:pPr lvl="1"/>
            <a:r>
              <a:rPr lang="en-US" sz="2400" dirty="0" smtClean="0">
                <a:sym typeface="Calibri"/>
              </a:rPr>
              <a:t>Intervals were 25%, 50% and 75% into the semester</a:t>
            </a:r>
          </a:p>
          <a:p>
            <a:pPr lvl="0"/>
            <a:endParaRPr lang="en-US" dirty="0" smtClean="0">
              <a:sym typeface="Calibri"/>
            </a:endParaRPr>
          </a:p>
          <a:p>
            <a:pPr lvl="1"/>
            <a:endParaRPr lang="en-US" dirty="0">
              <a:sym typeface="Calibri"/>
            </a:endParaRPr>
          </a:p>
        </p:txBody>
      </p:sp>
    </p:spTree>
    <p:extLst>
      <p:ext uri="{BB962C8B-B14F-4D97-AF65-F5344CB8AC3E}">
        <p14:creationId xmlns:p14="http://schemas.microsoft.com/office/powerpoint/2010/main" val="1959217671"/>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Institutional Profiles</a:t>
            </a:r>
            <a:endParaRPr lang="en-US"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5729" y="2217098"/>
            <a:ext cx="8801501" cy="368295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29469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title"/>
          </p:nvPr>
        </p:nvSpPr>
        <p:spPr>
          <a:xfrm>
            <a:off x="1097279" y="324480"/>
            <a:ext cx="10058399"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3F3F3F"/>
              </a:buClr>
              <a:buSzPct val="25000"/>
              <a:buFont typeface="Calibri"/>
              <a:buNone/>
            </a:pPr>
            <a:r>
              <a:rPr lang="en-US" sz="4800" b="1" dirty="0">
                <a:solidFill>
                  <a:srgbClr val="3F3F3F"/>
                </a:solidFill>
                <a:latin typeface="Calibri"/>
                <a:ea typeface="Calibri"/>
                <a:cs typeface="Calibri"/>
                <a:sym typeface="Calibri"/>
              </a:rPr>
              <a:t>Predictive Model</a:t>
            </a:r>
            <a:r>
              <a:rPr lang="en-US" sz="4800" b="1" i="0" u="none" strike="noStrike" cap="none" baseline="0" dirty="0">
                <a:solidFill>
                  <a:srgbClr val="3F3F3F"/>
                </a:solidFill>
                <a:latin typeface="Calibri"/>
                <a:ea typeface="Calibri"/>
                <a:cs typeface="Calibri"/>
                <a:sym typeface="Calibri"/>
              </a:rPr>
              <a:t> </a:t>
            </a:r>
            <a:r>
              <a:rPr lang="en-US" sz="4800" b="1" i="0" u="none" strike="noStrike" cap="none" baseline="0" dirty="0" smtClean="0">
                <a:solidFill>
                  <a:srgbClr val="3F3F3F"/>
                </a:solidFill>
                <a:latin typeface="Calibri"/>
                <a:ea typeface="Calibri"/>
                <a:cs typeface="Calibri"/>
                <a:sym typeface="Calibri"/>
              </a:rPr>
              <a:t>Research Findings</a:t>
            </a:r>
            <a:endParaRPr lang="en-US" sz="4800" b="1" i="0" u="none" strike="noStrike" cap="none" baseline="0" dirty="0">
              <a:solidFill>
                <a:srgbClr val="3F3F3F"/>
              </a:solidFill>
              <a:latin typeface="Calibri"/>
              <a:ea typeface="Calibri"/>
              <a:cs typeface="Calibri"/>
              <a:sym typeface="Calibri"/>
            </a:endParaRPr>
          </a:p>
        </p:txBody>
      </p:sp>
      <p:pic>
        <p:nvPicPr>
          <p:cNvPr id="216" name="Shape 216"/>
          <p:cNvPicPr preferRelativeResize="0"/>
          <p:nvPr/>
        </p:nvPicPr>
        <p:blipFill rotWithShape="1">
          <a:blip r:embed="rId3">
            <a:alphaModFix/>
          </a:blip>
          <a:srcRect t="43181"/>
          <a:stretch/>
        </p:blipFill>
        <p:spPr>
          <a:xfrm>
            <a:off x="1327078" y="1802543"/>
            <a:ext cx="5791554" cy="4412615"/>
          </a:xfrm>
          <a:prstGeom prst="rect">
            <a:avLst/>
          </a:prstGeom>
          <a:noFill/>
          <a:ln>
            <a:noFill/>
          </a:ln>
        </p:spPr>
      </p:pic>
      <p:sp>
        <p:nvSpPr>
          <p:cNvPr id="217" name="Shape 217"/>
          <p:cNvSpPr/>
          <p:nvPr/>
        </p:nvSpPr>
        <p:spPr>
          <a:xfrm>
            <a:off x="4134285" y="1920652"/>
            <a:ext cx="797052" cy="4149090"/>
          </a:xfrm>
          <a:prstGeom prst="rect">
            <a:avLst/>
          </a:prstGeom>
          <a:solidFill>
            <a:srgbClr val="FFFF00">
              <a:alpha val="48627"/>
            </a:srgbClr>
          </a:solidFill>
          <a:ln w="15875" cap="flat" cmpd="sng">
            <a:solidFill>
              <a:srgbClr val="1F7EA7"/>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sp>
        <p:nvSpPr>
          <p:cNvPr id="218" name="Shape 218"/>
          <p:cNvSpPr txBox="1"/>
          <p:nvPr/>
        </p:nvSpPr>
        <p:spPr>
          <a:xfrm>
            <a:off x="7455109" y="1855468"/>
            <a:ext cx="3700570" cy="4385815"/>
          </a:xfrm>
          <a:prstGeom prst="rect">
            <a:avLst/>
          </a:prstGeom>
          <a:noFill/>
          <a:ln>
            <a:noFill/>
          </a:ln>
        </p:spPr>
        <p:txBody>
          <a:bodyPr lIns="91425" tIns="45700" rIns="91425" bIns="45700" anchor="t" anchorCtr="0">
            <a:noAutofit/>
          </a:bodyPr>
          <a:lstStyle/>
          <a:p>
            <a:pPr marL="0" marR="0" lvl="0" indent="0" algn="ctr" rtl="0">
              <a:lnSpc>
                <a:spcPct val="150000"/>
              </a:lnSpc>
              <a:spcBef>
                <a:spcPts val="0"/>
              </a:spcBef>
              <a:buSzPct val="25000"/>
              <a:buNone/>
            </a:pPr>
            <a:r>
              <a:rPr lang="en-US" sz="2400" b="1" i="0" u="none" strike="noStrike" cap="none" baseline="0" dirty="0">
                <a:solidFill>
                  <a:schemeClr val="dk1"/>
                </a:solidFill>
                <a:latin typeface="Calibri"/>
                <a:ea typeface="Calibri"/>
                <a:cs typeface="Calibri"/>
                <a:sym typeface="Calibri"/>
              </a:rPr>
              <a:t>Conclusion </a:t>
            </a:r>
          </a:p>
          <a:p>
            <a:pPr marL="342900" marR="0" lvl="0" indent="-342900" algn="l" rtl="0">
              <a:lnSpc>
                <a:spcPct val="150000"/>
              </a:lnSpc>
              <a:spcBef>
                <a:spcPts val="0"/>
              </a:spcBef>
              <a:buClr>
                <a:schemeClr val="dk1"/>
              </a:buClr>
              <a:buSzPct val="100000"/>
              <a:buFont typeface="Calibri"/>
              <a:buAutoNum type="arabicPeriod"/>
            </a:pPr>
            <a:r>
              <a:rPr lang="en-US" sz="1800" b="0" i="0" u="none" strike="noStrike" cap="none" baseline="0" dirty="0">
                <a:solidFill>
                  <a:schemeClr val="dk1"/>
                </a:solidFill>
                <a:latin typeface="Calibri"/>
                <a:ea typeface="Calibri"/>
                <a:cs typeface="Calibri"/>
                <a:sym typeface="Calibri"/>
              </a:rPr>
              <a:t>Predictive </a:t>
            </a:r>
            <a:r>
              <a:rPr lang="en-US" sz="1800" b="0" i="0" u="none" strike="noStrike" cap="none" baseline="0" dirty="0" smtClean="0">
                <a:solidFill>
                  <a:schemeClr val="dk1"/>
                </a:solidFill>
                <a:latin typeface="Calibri"/>
                <a:ea typeface="Calibri"/>
                <a:cs typeface="Calibri"/>
                <a:sym typeface="Calibri"/>
              </a:rPr>
              <a:t>model</a:t>
            </a:r>
            <a:r>
              <a:rPr lang="en-US" sz="1800" b="0" i="0" u="none" strike="noStrike" cap="none" dirty="0" smtClean="0">
                <a:solidFill>
                  <a:schemeClr val="dk1"/>
                </a:solidFill>
                <a:latin typeface="Calibri"/>
                <a:ea typeface="Calibri"/>
                <a:cs typeface="Calibri"/>
                <a:sym typeface="Calibri"/>
              </a:rPr>
              <a:t> frameworks</a:t>
            </a:r>
            <a:r>
              <a:rPr lang="en-US" sz="1800" b="0" i="0" u="none" strike="noStrike" cap="none" baseline="0" dirty="0" smtClean="0">
                <a:solidFill>
                  <a:schemeClr val="dk1"/>
                </a:solidFill>
                <a:latin typeface="Calibri"/>
                <a:ea typeface="Calibri"/>
                <a:cs typeface="Calibri"/>
                <a:sym typeface="Calibri"/>
              </a:rPr>
              <a:t> </a:t>
            </a:r>
            <a:r>
              <a:rPr lang="en-US" sz="1800" b="0" i="0" u="none" strike="noStrike" cap="none" baseline="0" dirty="0">
                <a:solidFill>
                  <a:schemeClr val="dk1"/>
                </a:solidFill>
                <a:latin typeface="Calibri"/>
                <a:ea typeface="Calibri"/>
                <a:cs typeface="Calibri"/>
                <a:sym typeface="Calibri"/>
              </a:rPr>
              <a:t>are more “</a:t>
            </a:r>
            <a:r>
              <a:rPr lang="en-US" sz="1800" i="0" u="none" strike="noStrike" cap="none" baseline="0" dirty="0">
                <a:solidFill>
                  <a:schemeClr val="dk1"/>
                </a:solidFill>
                <a:latin typeface="Calibri"/>
                <a:ea typeface="Calibri"/>
                <a:cs typeface="Calibri"/>
                <a:sym typeface="Calibri"/>
              </a:rPr>
              <a:t>portable</a:t>
            </a:r>
            <a:r>
              <a:rPr lang="en-US" sz="1800" b="0" i="0" u="none" strike="noStrike" cap="none" baseline="0" dirty="0">
                <a:solidFill>
                  <a:schemeClr val="dk1"/>
                </a:solidFill>
                <a:latin typeface="Calibri"/>
                <a:ea typeface="Calibri"/>
                <a:cs typeface="Calibri"/>
                <a:sym typeface="Calibri"/>
              </a:rPr>
              <a:t>” </a:t>
            </a:r>
            <a:r>
              <a:rPr lang="en-US" sz="1800" b="0" i="0" u="none" strike="noStrike" cap="none" baseline="0" dirty="0" smtClean="0">
                <a:solidFill>
                  <a:schemeClr val="dk1"/>
                </a:solidFill>
                <a:latin typeface="Calibri"/>
                <a:ea typeface="Calibri"/>
                <a:cs typeface="Calibri"/>
                <a:sym typeface="Calibri"/>
              </a:rPr>
              <a:t>than </a:t>
            </a:r>
            <a:r>
              <a:rPr lang="en-US" sz="1800" b="0" i="0" u="none" strike="noStrike" cap="none" baseline="0" dirty="0">
                <a:solidFill>
                  <a:schemeClr val="dk1"/>
                </a:solidFill>
                <a:latin typeface="Calibri"/>
                <a:ea typeface="Calibri"/>
                <a:cs typeface="Calibri"/>
                <a:sym typeface="Calibri"/>
              </a:rPr>
              <a:t>anticipated.</a:t>
            </a:r>
          </a:p>
          <a:p>
            <a:pPr marL="342900" marR="0" lvl="0" indent="-342900" algn="l" rtl="0">
              <a:lnSpc>
                <a:spcPct val="150000"/>
              </a:lnSpc>
              <a:spcBef>
                <a:spcPts val="0"/>
              </a:spcBef>
              <a:buClr>
                <a:schemeClr val="dk1"/>
              </a:buClr>
              <a:buSzPct val="100000"/>
              <a:buFont typeface="Calibri"/>
              <a:buAutoNum type="arabicPeriod"/>
            </a:pPr>
            <a:r>
              <a:rPr lang="en-US" sz="1800" b="0" i="0" u="none" strike="noStrike" cap="none" baseline="0" dirty="0" smtClean="0">
                <a:solidFill>
                  <a:schemeClr val="dk1"/>
                </a:solidFill>
                <a:latin typeface="Calibri"/>
                <a:ea typeface="Calibri"/>
                <a:cs typeface="Calibri"/>
                <a:sym typeface="Calibri"/>
              </a:rPr>
              <a:t>Predictive model frameworks can provide a “jump start” for </a:t>
            </a:r>
            <a:r>
              <a:rPr lang="en-US" dirty="0" smtClean="0">
                <a:solidFill>
                  <a:schemeClr val="dk1"/>
                </a:solidFill>
                <a:latin typeface="Calibri"/>
                <a:ea typeface="Calibri"/>
                <a:cs typeface="Calibri"/>
                <a:sym typeface="Calibri"/>
              </a:rPr>
              <a:t>developing models.</a:t>
            </a:r>
            <a:endParaRPr lang="en-US" sz="1800" b="0" i="0" u="none" strike="noStrike" cap="none" baseline="0" dirty="0">
              <a:solidFill>
                <a:schemeClr val="dk1"/>
              </a:solidFill>
              <a:latin typeface="Calibri"/>
              <a:ea typeface="Calibri"/>
              <a:cs typeface="Calibri"/>
              <a:sym typeface="Calibri"/>
            </a:endParaRPr>
          </a:p>
          <a:p>
            <a:pPr marL="342900" marR="0" lvl="0" indent="-342900" algn="l" rtl="0">
              <a:lnSpc>
                <a:spcPct val="150000"/>
              </a:lnSpc>
              <a:spcBef>
                <a:spcPts val="0"/>
              </a:spcBef>
              <a:buClr>
                <a:schemeClr val="dk1"/>
              </a:buClr>
              <a:buSzPct val="100000"/>
              <a:buFont typeface="Calibri"/>
              <a:buAutoNum type="arabicPeriod"/>
            </a:pPr>
            <a:r>
              <a:rPr lang="en-US" sz="1800" b="0" i="0" u="none" strike="noStrike" cap="none" baseline="0" dirty="0">
                <a:solidFill>
                  <a:schemeClr val="dk1"/>
                </a:solidFill>
                <a:latin typeface="Calibri"/>
                <a:ea typeface="Calibri"/>
                <a:cs typeface="Calibri"/>
                <a:sym typeface="Calibri"/>
              </a:rPr>
              <a:t>It is possible to create a </a:t>
            </a:r>
            <a:r>
              <a:rPr lang="en-US" sz="1800" b="1" i="0" u="none" strike="noStrike" cap="none" baseline="0" dirty="0">
                <a:solidFill>
                  <a:schemeClr val="dk1"/>
                </a:solidFill>
                <a:latin typeface="Calibri"/>
                <a:ea typeface="Calibri"/>
                <a:cs typeface="Calibri"/>
                <a:sym typeface="Calibri"/>
              </a:rPr>
              <a:t>library of open predictive models </a:t>
            </a:r>
            <a:r>
              <a:rPr lang="en-US" b="1" dirty="0" smtClean="0">
                <a:solidFill>
                  <a:schemeClr val="dk1"/>
                </a:solidFill>
                <a:latin typeface="Calibri"/>
                <a:ea typeface="Calibri"/>
                <a:cs typeface="Calibri"/>
                <a:sym typeface="Calibri"/>
              </a:rPr>
              <a:t>frameworks </a:t>
            </a:r>
            <a:r>
              <a:rPr lang="en-US" sz="1800" b="0" i="0" u="none" strike="noStrike" cap="none" baseline="0" dirty="0" smtClean="0">
                <a:solidFill>
                  <a:schemeClr val="dk1"/>
                </a:solidFill>
                <a:latin typeface="Calibri"/>
                <a:ea typeface="Calibri"/>
                <a:cs typeface="Calibri"/>
                <a:sym typeface="Calibri"/>
              </a:rPr>
              <a:t>that </a:t>
            </a:r>
            <a:r>
              <a:rPr lang="en-US" sz="1800" b="0" i="0" u="none" strike="noStrike" cap="none" baseline="0" dirty="0">
                <a:solidFill>
                  <a:schemeClr val="dk1"/>
                </a:solidFill>
                <a:latin typeface="Calibri"/>
                <a:ea typeface="Calibri"/>
                <a:cs typeface="Calibri"/>
                <a:sym typeface="Calibri"/>
              </a:rPr>
              <a:t>could be shared globally.</a:t>
            </a:r>
          </a:p>
        </p:txBody>
      </p:sp>
    </p:spTree>
    <p:extLst>
      <p:ext uri="{BB962C8B-B14F-4D97-AF65-F5344CB8AC3E}">
        <p14:creationId xmlns:p14="http://schemas.microsoft.com/office/powerpoint/2010/main" val="1113819875"/>
      </p:ext>
    </p:extLst>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Shape 223"/>
          <p:cNvSpPr txBox="1">
            <a:spLocks noGrp="1"/>
          </p:cNvSpPr>
          <p:nvPr>
            <p:ph type="title"/>
          </p:nvPr>
        </p:nvSpPr>
        <p:spPr>
          <a:xfrm>
            <a:off x="1215737" y="942109"/>
            <a:ext cx="9939942" cy="758951"/>
          </a:xfrm>
          <a:prstGeom prst="rect">
            <a:avLst/>
          </a:prstGeom>
          <a:noFill/>
          <a:ln>
            <a:noFill/>
          </a:ln>
        </p:spPr>
        <p:txBody>
          <a:bodyPr lIns="91425" tIns="45700" rIns="91425" bIns="45700" anchor="b" anchorCtr="0">
            <a:noAutofit/>
          </a:bodyPr>
          <a:lstStyle/>
          <a:p>
            <a:pPr marL="0" marR="0" lvl="0" indent="0" algn="ctr" rtl="0">
              <a:lnSpc>
                <a:spcPct val="85000"/>
              </a:lnSpc>
              <a:spcBef>
                <a:spcPts val="0"/>
              </a:spcBef>
              <a:buClr>
                <a:srgbClr val="3F3F3F"/>
              </a:buClr>
              <a:buSzPct val="25000"/>
              <a:buFont typeface="Calibri"/>
              <a:buNone/>
            </a:pPr>
            <a:r>
              <a:rPr lang="en-US" sz="4800" i="0" u="none" strike="noStrike" cap="none" baseline="0" dirty="0" smtClean="0">
                <a:solidFill>
                  <a:srgbClr val="3F3F3F"/>
                </a:solidFill>
                <a:latin typeface="Calibri"/>
                <a:ea typeface="Calibri"/>
                <a:cs typeface="Calibri"/>
                <a:sym typeface="Calibri"/>
              </a:rPr>
              <a:t>Intervention Research Findings -</a:t>
            </a:r>
            <a:br>
              <a:rPr lang="en-US" sz="4800" i="0" u="none" strike="noStrike" cap="none" baseline="0" dirty="0" smtClean="0">
                <a:solidFill>
                  <a:srgbClr val="3F3F3F"/>
                </a:solidFill>
                <a:latin typeface="Calibri"/>
                <a:ea typeface="Calibri"/>
                <a:cs typeface="Calibri"/>
                <a:sym typeface="Calibri"/>
              </a:rPr>
            </a:br>
            <a:r>
              <a:rPr lang="en-US" sz="4800" i="0" u="none" strike="noStrike" cap="none" baseline="0" dirty="0" smtClean="0">
                <a:solidFill>
                  <a:srgbClr val="3F3F3F"/>
                </a:solidFill>
                <a:latin typeface="Calibri"/>
                <a:ea typeface="Calibri"/>
                <a:cs typeface="Calibri"/>
                <a:sym typeface="Calibri"/>
              </a:rPr>
              <a:t>Final Course Grades</a:t>
            </a:r>
            <a:endParaRPr lang="en-US" sz="4800" i="0" u="none" strike="noStrike" cap="none" baseline="0" dirty="0">
              <a:solidFill>
                <a:srgbClr val="3F3F3F"/>
              </a:solidFill>
              <a:latin typeface="Calibri"/>
              <a:ea typeface="Calibri"/>
              <a:cs typeface="Calibri"/>
              <a:sym typeface="Calibri"/>
            </a:endParaRPr>
          </a:p>
        </p:txBody>
      </p:sp>
      <p:sp>
        <p:nvSpPr>
          <p:cNvPr id="224" name="Shape 224"/>
          <p:cNvSpPr txBox="1">
            <a:spLocks noGrp="1"/>
          </p:cNvSpPr>
          <p:nvPr>
            <p:ph type="body" idx="1"/>
          </p:nvPr>
        </p:nvSpPr>
        <p:spPr>
          <a:xfrm>
            <a:off x="6217918" y="1845734"/>
            <a:ext cx="5212081" cy="4023360"/>
          </a:xfrm>
          <a:prstGeom prst="rect">
            <a:avLst/>
          </a:prstGeom>
          <a:noFill/>
          <a:ln>
            <a:noFill/>
          </a:ln>
        </p:spPr>
        <p:txBody>
          <a:bodyPr lIns="0" tIns="45700" rIns="0" bIns="45700" anchor="t" anchorCtr="0">
            <a:noAutofit/>
          </a:bodyPr>
          <a:lstStyle/>
          <a:p>
            <a:pPr>
              <a:lnSpc>
                <a:spcPct val="170000"/>
              </a:lnSpc>
              <a:spcBef>
                <a:spcPts val="0"/>
              </a:spcBef>
              <a:spcAft>
                <a:spcPts val="0"/>
              </a:spcAft>
            </a:pPr>
            <a:r>
              <a:rPr lang="en-US" sz="2400" b="0" i="0" u="none" strike="noStrike" cap="none" baseline="0" dirty="0" smtClean="0">
                <a:solidFill>
                  <a:srgbClr val="3F3F3F"/>
                </a:solidFill>
                <a:latin typeface="Calibri"/>
                <a:ea typeface="Calibri"/>
                <a:cs typeface="Calibri"/>
                <a:sym typeface="Calibri"/>
              </a:rPr>
              <a:t>Analysis showed a </a:t>
            </a:r>
            <a:r>
              <a:rPr lang="en-US" sz="2400" b="1" i="0" u="none" strike="noStrike" cap="none" baseline="0" dirty="0" smtClean="0">
                <a:solidFill>
                  <a:srgbClr val="3F3F3F"/>
                </a:solidFill>
                <a:latin typeface="Calibri"/>
                <a:ea typeface="Calibri"/>
                <a:cs typeface="Calibri"/>
                <a:sym typeface="Calibri"/>
              </a:rPr>
              <a:t>statistically significant </a:t>
            </a:r>
            <a:r>
              <a:rPr lang="en-US" sz="2400" b="0" i="0" u="none" strike="noStrike" cap="none" baseline="0" dirty="0" smtClean="0">
                <a:solidFill>
                  <a:srgbClr val="3F3F3F"/>
                </a:solidFill>
                <a:latin typeface="Calibri"/>
                <a:ea typeface="Calibri"/>
                <a:cs typeface="Calibri"/>
                <a:sym typeface="Calibri"/>
              </a:rPr>
              <a:t>positive impact on final course grades</a:t>
            </a:r>
          </a:p>
          <a:p>
            <a:pPr marL="476250" lvl="1" indent="-285750">
              <a:lnSpc>
                <a:spcPct val="188888"/>
              </a:lnSpc>
              <a:spcBef>
                <a:spcPts val="400"/>
              </a:spcBef>
              <a:spcAft>
                <a:spcPts val="0"/>
              </a:spcAft>
              <a:buSzPct val="100000"/>
            </a:pPr>
            <a:r>
              <a:rPr lang="en-US" sz="2000" b="0" i="0" u="none" strike="noStrike" cap="none" baseline="0" dirty="0" smtClean="0">
                <a:solidFill>
                  <a:srgbClr val="3F3F3F"/>
                </a:solidFill>
                <a:latin typeface="Calibri"/>
                <a:ea typeface="Calibri"/>
                <a:cs typeface="Calibri"/>
                <a:sym typeface="Calibri"/>
              </a:rPr>
              <a:t>No difference between treatment groups</a:t>
            </a:r>
          </a:p>
          <a:p>
            <a:pPr>
              <a:lnSpc>
                <a:spcPct val="170000"/>
              </a:lnSpc>
              <a:spcBef>
                <a:spcPts val="1600"/>
              </a:spcBef>
              <a:spcAft>
                <a:spcPts val="0"/>
              </a:spcAft>
            </a:pPr>
            <a:r>
              <a:rPr lang="en-US" sz="2400" b="0" i="0" u="none" strike="noStrike" cap="none" baseline="0" dirty="0" smtClean="0">
                <a:solidFill>
                  <a:srgbClr val="3F3F3F"/>
                </a:solidFill>
                <a:latin typeface="Calibri"/>
                <a:ea typeface="Calibri"/>
                <a:cs typeface="Calibri"/>
                <a:sym typeface="Calibri"/>
              </a:rPr>
              <a:t>Saw larger impact in spring than fall</a:t>
            </a:r>
          </a:p>
          <a:p>
            <a:pPr>
              <a:lnSpc>
                <a:spcPct val="170000"/>
              </a:lnSpc>
              <a:spcBef>
                <a:spcPts val="1400"/>
              </a:spcBef>
            </a:pPr>
            <a:r>
              <a:rPr lang="en-US" sz="2400" b="0" i="0" u="none" strike="noStrike" cap="none" baseline="0" dirty="0" smtClean="0">
                <a:solidFill>
                  <a:srgbClr val="3F3F3F"/>
                </a:solidFill>
                <a:latin typeface="Calibri"/>
                <a:ea typeface="Calibri"/>
                <a:cs typeface="Calibri"/>
                <a:sym typeface="Calibri"/>
              </a:rPr>
              <a:t>Similar trend among low income students</a:t>
            </a:r>
            <a:endParaRPr lang="en-US" sz="2400" b="0" i="0" u="none" strike="noStrike" cap="none" baseline="0" dirty="0">
              <a:solidFill>
                <a:srgbClr val="3F3F3F"/>
              </a:solidFill>
              <a:latin typeface="Calibri"/>
              <a:ea typeface="Calibri"/>
              <a:cs typeface="Calibri"/>
              <a:sym typeface="Calibri"/>
            </a:endParaRPr>
          </a:p>
        </p:txBody>
      </p:sp>
      <p:pic>
        <p:nvPicPr>
          <p:cNvPr id="225" name="Shape 225"/>
          <p:cNvPicPr preferRelativeResize="0"/>
          <p:nvPr/>
        </p:nvPicPr>
        <p:blipFill rotWithShape="1">
          <a:blip r:embed="rId3">
            <a:alphaModFix/>
          </a:blip>
          <a:srcRect/>
          <a:stretch/>
        </p:blipFill>
        <p:spPr>
          <a:xfrm>
            <a:off x="2322871" y="5228955"/>
            <a:ext cx="3276600" cy="962024"/>
          </a:xfrm>
          <a:prstGeom prst="rect">
            <a:avLst/>
          </a:prstGeom>
          <a:noFill/>
          <a:ln>
            <a:noFill/>
          </a:ln>
        </p:spPr>
      </p:pic>
      <p:pic>
        <p:nvPicPr>
          <p:cNvPr id="226" name="Shape 226"/>
          <p:cNvPicPr preferRelativeResize="0"/>
          <p:nvPr/>
        </p:nvPicPr>
        <p:blipFill>
          <a:blip r:embed="rId4">
            <a:alphaModFix/>
          </a:blip>
          <a:stretch>
            <a:fillRect/>
          </a:stretch>
        </p:blipFill>
        <p:spPr>
          <a:xfrm>
            <a:off x="1215725" y="1968325"/>
            <a:ext cx="4937749" cy="2993362"/>
          </a:xfrm>
          <a:prstGeom prst="rect">
            <a:avLst/>
          </a:prstGeom>
          <a:noFill/>
          <a:ln>
            <a:noFill/>
          </a:ln>
        </p:spPr>
      </p:pic>
    </p:spTree>
    <p:extLst>
      <p:ext uri="{BB962C8B-B14F-4D97-AF65-F5344CB8AC3E}">
        <p14:creationId xmlns:p14="http://schemas.microsoft.com/office/powerpoint/2010/main" val="4076698678"/>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b="1" dirty="0" smtClean="0"/>
              <a:t>Intervention Research Findings - </a:t>
            </a:r>
            <a:br>
              <a:rPr lang="en-US" b="1" dirty="0" smtClean="0"/>
            </a:br>
            <a:r>
              <a:rPr lang="en-US" b="1" dirty="0" smtClean="0"/>
              <a:t>Content Mastery</a:t>
            </a:r>
            <a:endParaRPr lang="en-US" b="1" dirty="0"/>
          </a:p>
        </p:txBody>
      </p:sp>
      <p:sp>
        <p:nvSpPr>
          <p:cNvPr id="3" name="Content Placeholder 2"/>
          <p:cNvSpPr>
            <a:spLocks noGrp="1"/>
          </p:cNvSpPr>
          <p:nvPr>
            <p:ph sz="half" idx="2"/>
          </p:nvPr>
        </p:nvSpPr>
        <p:spPr>
          <a:xfrm>
            <a:off x="6217920" y="2318657"/>
            <a:ext cx="4937760" cy="3550437"/>
          </a:xfrm>
        </p:spPr>
        <p:txBody>
          <a:bodyPr>
            <a:noAutofit/>
          </a:bodyPr>
          <a:lstStyle/>
          <a:p>
            <a:r>
              <a:rPr lang="en-US" sz="2800" dirty="0" smtClean="0"/>
              <a:t>Student in intervention groups were statistically more likely to “master the content” than those in controls.</a:t>
            </a:r>
          </a:p>
          <a:p>
            <a:pPr lvl="1"/>
            <a:r>
              <a:rPr lang="en-US" sz="2400" dirty="0" smtClean="0"/>
              <a:t>Content Mastery = Grade of C or better</a:t>
            </a:r>
          </a:p>
          <a:p>
            <a:r>
              <a:rPr lang="en-US" sz="2800" dirty="0" smtClean="0"/>
              <a:t>Similar for low income students.</a:t>
            </a:r>
            <a:endParaRPr lang="en-US" sz="2800" dirty="0"/>
          </a:p>
        </p:txBody>
      </p:sp>
      <p:graphicFrame>
        <p:nvGraphicFramePr>
          <p:cNvPr id="8" name="Chart 7"/>
          <p:cNvGraphicFramePr>
            <a:graphicFrameLocks/>
          </p:cNvGraphicFramePr>
          <p:nvPr>
            <p:extLst>
              <p:ext uri="{D42A27DB-BD31-4B8C-83A1-F6EECF244321}">
                <p14:modId xmlns:p14="http://schemas.microsoft.com/office/powerpoint/2010/main" val="4074319711"/>
              </p:ext>
            </p:extLst>
          </p:nvPr>
        </p:nvGraphicFramePr>
        <p:xfrm>
          <a:off x="944880" y="1444753"/>
          <a:ext cx="5181600" cy="3836275"/>
        </p:xfrm>
        <a:graphic>
          <a:graphicData uri="http://schemas.openxmlformats.org/drawingml/2006/chart">
            <c:chart xmlns:c="http://schemas.openxmlformats.org/drawingml/2006/chart" xmlns:r="http://schemas.openxmlformats.org/officeDocument/2006/relationships" r:id="rId2"/>
          </a:graphicData>
        </a:graphic>
      </p:graphicFrame>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3664" y="5281028"/>
            <a:ext cx="3436620" cy="1012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9728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b="14306"/>
          <a:stretch/>
        </p:blipFill>
        <p:spPr>
          <a:xfrm>
            <a:off x="567244" y="2847424"/>
            <a:ext cx="1612414" cy="2001724"/>
          </a:xfrm>
          <a:prstGeom prst="rect">
            <a:avLst/>
          </a:prstGeom>
          <a:ln>
            <a:noFill/>
          </a:ln>
          <a:effectLst>
            <a:outerShdw blurRad="190500" algn="tl" rotWithShape="0">
              <a:srgbClr val="000000">
                <a:alpha val="70000"/>
              </a:srgbClr>
            </a:outerShdw>
          </a:effectLst>
        </p:spPr>
      </p:pic>
      <p:pic>
        <p:nvPicPr>
          <p:cNvPr id="18" name="Picture 6" descr="http://www.marist.edu/publicaffairs/imc/graphics/For_Web/Nameplate/LowResLogoLr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2853" y="4315682"/>
            <a:ext cx="2226173" cy="45861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179658" y="2847424"/>
            <a:ext cx="3332565" cy="1446550"/>
          </a:xfrm>
          <a:prstGeom prst="rect">
            <a:avLst/>
          </a:prstGeom>
        </p:spPr>
        <p:txBody>
          <a:bodyPr wrap="square">
            <a:spAutoFit/>
          </a:bodyPr>
          <a:lstStyle/>
          <a:p>
            <a:pPr algn="ctr"/>
            <a:r>
              <a:rPr lang="en-US" sz="2800" b="1" dirty="0" smtClean="0"/>
              <a:t>Josh Baron</a:t>
            </a:r>
            <a:r>
              <a:rPr lang="en-US" sz="2000" dirty="0" smtClean="0"/>
              <a:t/>
            </a:r>
            <a:br>
              <a:rPr lang="en-US" sz="2000" dirty="0" smtClean="0"/>
            </a:br>
            <a:r>
              <a:rPr lang="en-US" sz="2000" dirty="0" smtClean="0"/>
              <a:t>Assistant Vice President</a:t>
            </a:r>
            <a:endParaRPr lang="en-US" sz="2000" dirty="0"/>
          </a:p>
          <a:p>
            <a:pPr algn="ctr"/>
            <a:r>
              <a:rPr lang="en-US" sz="2000" dirty="0"/>
              <a:t>Information </a:t>
            </a:r>
            <a:r>
              <a:rPr lang="en-US" sz="2000" dirty="0" smtClean="0"/>
              <a:t>Technology </a:t>
            </a:r>
            <a:br>
              <a:rPr lang="en-US" sz="2000" dirty="0" smtClean="0"/>
            </a:br>
            <a:r>
              <a:rPr lang="en-US" sz="2000" dirty="0" smtClean="0"/>
              <a:t>for Digital Education</a:t>
            </a:r>
            <a:endParaRPr lang="en-US" sz="2000" dirty="0"/>
          </a:p>
        </p:txBody>
      </p:sp>
      <p:sp>
        <p:nvSpPr>
          <p:cNvPr id="6" name="Title 5"/>
          <p:cNvSpPr>
            <a:spLocks noGrp="1"/>
          </p:cNvSpPr>
          <p:nvPr>
            <p:ph type="title"/>
          </p:nvPr>
        </p:nvSpPr>
        <p:spPr/>
        <p:txBody>
          <a:bodyPr>
            <a:normAutofit/>
          </a:bodyPr>
          <a:lstStyle/>
          <a:p>
            <a:pPr algn="ctr"/>
            <a:r>
              <a:rPr lang="en-US" b="1" i="1" dirty="0"/>
              <a:t>Learning Analytics </a:t>
            </a:r>
            <a:r>
              <a:rPr lang="en-US" b="1" i="1" dirty="0" smtClean="0"/>
              <a:t>in </a:t>
            </a:r>
            <a:r>
              <a:rPr lang="en-US" b="1" i="1" dirty="0"/>
              <a:t>the United States: </a:t>
            </a:r>
            <a:br>
              <a:rPr lang="en-US" b="1" i="1" dirty="0"/>
            </a:br>
            <a:r>
              <a:rPr lang="en-US" b="1" i="1" dirty="0"/>
              <a:t>Surveying the Landscape</a:t>
            </a:r>
            <a:endParaRPr lang="en-US" dirty="0"/>
          </a:p>
        </p:txBody>
      </p:sp>
      <p:pic>
        <p:nvPicPr>
          <p:cNvPr id="2" name="Picture 1"/>
          <p:cNvPicPr>
            <a:picLocks noChangeAspect="1"/>
          </p:cNvPicPr>
          <p:nvPr/>
        </p:nvPicPr>
        <p:blipFill>
          <a:blip r:embed="rId5"/>
          <a:stretch>
            <a:fillRect/>
          </a:stretch>
        </p:blipFill>
        <p:spPr>
          <a:xfrm>
            <a:off x="10316445" y="2012537"/>
            <a:ext cx="1678470" cy="3896868"/>
          </a:xfrm>
          <a:prstGeom prst="rect">
            <a:avLst/>
          </a:prstGeom>
        </p:spPr>
      </p:pic>
      <p:pic>
        <p:nvPicPr>
          <p:cNvPr id="3" name="Picture 2"/>
          <p:cNvPicPr>
            <a:picLocks noChangeAspect="1"/>
          </p:cNvPicPr>
          <p:nvPr/>
        </p:nvPicPr>
        <p:blipFill>
          <a:blip r:embed="rId6"/>
          <a:stretch>
            <a:fillRect/>
          </a:stretch>
        </p:blipFill>
        <p:spPr>
          <a:xfrm>
            <a:off x="6047408" y="2634615"/>
            <a:ext cx="3803552" cy="3362134"/>
          </a:xfrm>
          <a:prstGeom prst="rect">
            <a:avLst/>
          </a:prstGeom>
        </p:spPr>
      </p:pic>
      <p:cxnSp>
        <p:nvCxnSpPr>
          <p:cNvPr id="7" name="Straight Connector 6"/>
          <p:cNvCxnSpPr/>
          <p:nvPr/>
        </p:nvCxnSpPr>
        <p:spPr>
          <a:xfrm flipV="1">
            <a:off x="8104239" y="2019911"/>
            <a:ext cx="2219580" cy="17630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045245" y="4544987"/>
            <a:ext cx="2271200" cy="136441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3135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ctr"/>
            <a:r>
              <a:rPr lang="en-US" b="1" dirty="0" smtClean="0"/>
              <a:t>Intervention Research Findings - </a:t>
            </a:r>
            <a:br>
              <a:rPr lang="en-US" b="1" dirty="0" smtClean="0"/>
            </a:br>
            <a:r>
              <a:rPr lang="en-US" b="1" dirty="0" smtClean="0"/>
              <a:t>Withdrawals</a:t>
            </a:r>
            <a:endParaRPr lang="en-US" b="1" dirty="0"/>
          </a:p>
        </p:txBody>
      </p:sp>
      <p:sp>
        <p:nvSpPr>
          <p:cNvPr id="3" name="Content Placeholder 2"/>
          <p:cNvSpPr>
            <a:spLocks noGrp="1"/>
          </p:cNvSpPr>
          <p:nvPr>
            <p:ph sz="half" idx="1"/>
          </p:nvPr>
        </p:nvSpPr>
        <p:spPr>
          <a:xfrm>
            <a:off x="6291665" y="2158241"/>
            <a:ext cx="5105677" cy="3611880"/>
          </a:xfrm>
        </p:spPr>
        <p:txBody>
          <a:bodyPr>
            <a:noAutofit/>
          </a:bodyPr>
          <a:lstStyle/>
          <a:p>
            <a:r>
              <a:rPr lang="en-US" sz="2800" dirty="0" smtClean="0"/>
              <a:t>Students in intervention groups withdrew more frequently than controls</a:t>
            </a:r>
          </a:p>
          <a:p>
            <a:r>
              <a:rPr lang="en-US" sz="2800" dirty="0" smtClean="0"/>
              <a:t>Possibly due to students avoiding withdrawal penalties.</a:t>
            </a:r>
          </a:p>
          <a:p>
            <a:r>
              <a:rPr lang="en-US" sz="2800" dirty="0" smtClean="0"/>
              <a:t>Consistent with findings from Purdue University</a:t>
            </a:r>
            <a:endParaRPr lang="en-US" sz="2800" dirty="0"/>
          </a:p>
        </p:txBody>
      </p:sp>
      <p:graphicFrame>
        <p:nvGraphicFramePr>
          <p:cNvPr id="8" name="Chart 7"/>
          <p:cNvGraphicFramePr>
            <a:graphicFrameLocks/>
          </p:cNvGraphicFramePr>
          <p:nvPr>
            <p:extLst>
              <p:ext uri="{D42A27DB-BD31-4B8C-83A1-F6EECF244321}">
                <p14:modId xmlns:p14="http://schemas.microsoft.com/office/powerpoint/2010/main" val="2812622427"/>
              </p:ext>
            </p:extLst>
          </p:nvPr>
        </p:nvGraphicFramePr>
        <p:xfrm>
          <a:off x="929264" y="1667256"/>
          <a:ext cx="4849743" cy="3590544"/>
        </p:xfrm>
        <a:graphic>
          <a:graphicData uri="http://schemas.openxmlformats.org/drawingml/2006/chart">
            <c:chart xmlns:c="http://schemas.openxmlformats.org/drawingml/2006/chart" xmlns:r="http://schemas.openxmlformats.org/officeDocument/2006/relationships" r:id="rId3"/>
          </a:graphicData>
        </a:graphic>
      </p:graphicFrame>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0156" y="5257800"/>
            <a:ext cx="3508916" cy="1024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39889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862967" y="2407821"/>
            <a:ext cx="8153400" cy="1676400"/>
          </a:xfrm>
        </p:spPr>
        <p:txBody>
          <a:bodyPr>
            <a:noAutofit/>
          </a:bodyPr>
          <a:lstStyle/>
          <a:p>
            <a:pPr>
              <a:lnSpc>
                <a:spcPct val="150000"/>
              </a:lnSpc>
            </a:pPr>
            <a:r>
              <a:rPr lang="en-US" sz="2000" b="1" dirty="0" err="1"/>
              <a:t>Jayaprakash</a:t>
            </a:r>
            <a:r>
              <a:rPr lang="en-US" sz="2000" b="1" dirty="0"/>
              <a:t>, S. M., Moody, E. W., </a:t>
            </a:r>
            <a:r>
              <a:rPr lang="en-US" sz="2000" b="1" dirty="0" err="1"/>
              <a:t>Lauría</a:t>
            </a:r>
            <a:r>
              <a:rPr lang="en-US" sz="2000" b="1" dirty="0"/>
              <a:t>, E. J., Regan, J. R., &amp; Baron, J. D. (2014). </a:t>
            </a:r>
            <a:r>
              <a:rPr lang="en-US" sz="2000" u="sng" dirty="0">
                <a:hlinkClick r:id="rId2"/>
              </a:rPr>
              <a:t>Early Alert of Academically At-Risk Students: An Open Source Analytics Initiative</a:t>
            </a:r>
            <a:r>
              <a:rPr lang="en-US" sz="2000" dirty="0"/>
              <a:t>. </a:t>
            </a:r>
            <a:r>
              <a:rPr lang="en-US" sz="2000" b="1" dirty="0"/>
              <a:t>Journal of Learning Analytics, 1(1), 6-47. </a:t>
            </a:r>
          </a:p>
        </p:txBody>
      </p:sp>
      <p:sp>
        <p:nvSpPr>
          <p:cNvPr id="4" name="Title 3"/>
          <p:cNvSpPr>
            <a:spLocks noGrp="1"/>
          </p:cNvSpPr>
          <p:nvPr>
            <p:ph type="ctrTitle"/>
          </p:nvPr>
        </p:nvSpPr>
        <p:spPr>
          <a:xfrm>
            <a:off x="1107112" y="-98323"/>
            <a:ext cx="10058400" cy="2506144"/>
          </a:xfrm>
        </p:spPr>
        <p:txBody>
          <a:bodyPr>
            <a:normAutofit/>
          </a:bodyPr>
          <a:lstStyle/>
          <a:p>
            <a:pPr algn="l"/>
            <a:r>
              <a:rPr lang="en-US" sz="7200" dirty="0" smtClean="0"/>
              <a:t>More Research Findings…</a:t>
            </a:r>
            <a:endParaRPr lang="en-US" sz="7200" dirty="0"/>
          </a:p>
        </p:txBody>
      </p:sp>
    </p:spTree>
    <p:extLst>
      <p:ext uri="{BB962C8B-B14F-4D97-AF65-F5344CB8AC3E}">
        <p14:creationId xmlns:p14="http://schemas.microsoft.com/office/powerpoint/2010/main" val="28482989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97279" y="758952"/>
            <a:ext cx="10561321" cy="3566160"/>
          </a:xfrm>
        </p:spPr>
        <p:txBody>
          <a:bodyPr/>
          <a:lstStyle/>
          <a:p>
            <a:r>
              <a:rPr lang="en-US" dirty="0" smtClean="0"/>
              <a:t>Strategic Lessons Learned</a:t>
            </a:r>
            <a:endParaRPr lang="en-US" dirty="0"/>
          </a:p>
        </p:txBody>
      </p:sp>
      <p:sp>
        <p:nvSpPr>
          <p:cNvPr id="5" name="Text Placeholder 4"/>
          <p:cNvSpPr>
            <a:spLocks noGrp="1"/>
          </p:cNvSpPr>
          <p:nvPr>
            <p:ph type="body" idx="1"/>
          </p:nvPr>
        </p:nvSpPr>
        <p:spPr/>
        <p:txBody>
          <a:bodyPr/>
          <a:lstStyle/>
          <a:p>
            <a:r>
              <a:rPr lang="en-US" dirty="0" smtClean="0"/>
              <a:t>Open Academic analytics initiative (OAAI)</a:t>
            </a:r>
            <a:endParaRPr lang="en-US" dirty="0"/>
          </a:p>
        </p:txBody>
      </p:sp>
      <p:pic>
        <p:nvPicPr>
          <p:cNvPr id="3074" name="Picture 2" descr="http://www.alfa.org/assnfe/images/magArticles/leaderlesson_5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0258" y="169870"/>
            <a:ext cx="4396921" cy="28098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80500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ctrTitle"/>
          </p:nvPr>
        </p:nvSpPr>
        <p:spPr>
          <a:xfrm>
            <a:off x="1097279" y="835152"/>
            <a:ext cx="10058399" cy="3566099"/>
          </a:xfrm>
          <a:prstGeom prst="rect">
            <a:avLst/>
          </a:prstGeom>
          <a:noFill/>
          <a:ln>
            <a:noFill/>
          </a:ln>
        </p:spPr>
        <p:txBody>
          <a:bodyPr lIns="91425" tIns="45700" rIns="91425" bIns="45700" anchor="b" anchorCtr="0">
            <a:noAutofit/>
          </a:bodyPr>
          <a:lstStyle/>
          <a:p>
            <a:pPr marL="0" marR="0" lvl="0" indent="0" algn="ctr" rtl="0">
              <a:lnSpc>
                <a:spcPct val="85000"/>
              </a:lnSpc>
              <a:spcBef>
                <a:spcPts val="0"/>
              </a:spcBef>
              <a:buClr>
                <a:srgbClr val="262626"/>
              </a:buClr>
              <a:buSzPct val="25000"/>
              <a:buFont typeface="Calibri"/>
              <a:buNone/>
            </a:pPr>
            <a:r>
              <a:rPr lang="en-US" sz="7200" b="1" i="0" u="sng" strike="noStrike" cap="none" baseline="0">
                <a:solidFill>
                  <a:srgbClr val="262626"/>
                </a:solidFill>
                <a:latin typeface="Calibri"/>
                <a:ea typeface="Calibri"/>
                <a:cs typeface="Calibri"/>
                <a:sym typeface="Calibri"/>
              </a:rPr>
              <a:t>Lesson Learned #1</a:t>
            </a:r>
            <a:br>
              <a:rPr lang="en-US" sz="7200" b="1" i="0" u="sng" strike="noStrike" cap="none" baseline="0">
                <a:solidFill>
                  <a:srgbClr val="262626"/>
                </a:solidFill>
                <a:latin typeface="Calibri"/>
                <a:ea typeface="Calibri"/>
                <a:cs typeface="Calibri"/>
                <a:sym typeface="Calibri"/>
              </a:rPr>
            </a:br>
            <a:r>
              <a:rPr lang="en-US" sz="7200" b="0" i="1" u="none" strike="noStrike" cap="none" baseline="0">
                <a:solidFill>
                  <a:srgbClr val="262626"/>
                </a:solidFill>
                <a:latin typeface="Calibri"/>
                <a:ea typeface="Calibri"/>
                <a:cs typeface="Calibri"/>
                <a:sym typeface="Calibri"/>
              </a:rPr>
              <a:t>Openness</a:t>
            </a:r>
            <a:r>
              <a:rPr lang="en-US" sz="7200" b="0" i="0" u="none" strike="noStrike" cap="none" baseline="0">
                <a:solidFill>
                  <a:srgbClr val="262626"/>
                </a:solidFill>
                <a:latin typeface="Calibri"/>
                <a:ea typeface="Calibri"/>
                <a:cs typeface="Calibri"/>
                <a:sym typeface="Calibri"/>
              </a:rPr>
              <a:t> will play a critical role in the future of Learning Analytics</a:t>
            </a:r>
          </a:p>
        </p:txBody>
      </p:sp>
    </p:spTree>
    <p:extLst>
      <p:ext uri="{BB962C8B-B14F-4D97-AF65-F5344CB8AC3E}">
        <p14:creationId xmlns:p14="http://schemas.microsoft.com/office/powerpoint/2010/main" val="4110146905"/>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1097279" y="344606"/>
            <a:ext cx="10058399" cy="1450799"/>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3F3F3F"/>
              </a:buClr>
              <a:buSzPct val="25000"/>
              <a:buFont typeface="Calibri"/>
              <a:buNone/>
            </a:pPr>
            <a:r>
              <a:rPr lang="en-US" sz="4800" b="1" i="0" u="none" strike="noStrike" cap="none" baseline="0">
                <a:solidFill>
                  <a:srgbClr val="3F3F3F"/>
                </a:solidFill>
                <a:latin typeface="Calibri"/>
                <a:ea typeface="Calibri"/>
                <a:cs typeface="Calibri"/>
                <a:sym typeface="Calibri"/>
              </a:rPr>
              <a:t>Intersections between </a:t>
            </a:r>
            <a:br>
              <a:rPr lang="en-US" sz="4800" b="1" i="0" u="none" strike="noStrike" cap="none" baseline="0">
                <a:solidFill>
                  <a:srgbClr val="3F3F3F"/>
                </a:solidFill>
                <a:latin typeface="Calibri"/>
                <a:ea typeface="Calibri"/>
                <a:cs typeface="Calibri"/>
                <a:sym typeface="Calibri"/>
              </a:rPr>
            </a:br>
            <a:r>
              <a:rPr lang="en-US" sz="4800" b="1" i="0" u="none" strike="noStrike" cap="none" baseline="0">
                <a:solidFill>
                  <a:srgbClr val="3F3F3F"/>
                </a:solidFill>
                <a:latin typeface="Calibri"/>
                <a:ea typeface="Calibri"/>
                <a:cs typeface="Calibri"/>
                <a:sym typeface="Calibri"/>
              </a:rPr>
              <a:t>openness and Learning Analytics</a:t>
            </a:r>
          </a:p>
        </p:txBody>
      </p:sp>
      <p:sp>
        <p:nvSpPr>
          <p:cNvPr id="251" name="Shape 251"/>
          <p:cNvSpPr txBox="1">
            <a:spLocks noGrp="1"/>
          </p:cNvSpPr>
          <p:nvPr>
            <p:ph type="body" idx="1"/>
          </p:nvPr>
        </p:nvSpPr>
        <p:spPr>
          <a:xfrm>
            <a:off x="1084216" y="1924775"/>
            <a:ext cx="10058399" cy="4189499"/>
          </a:xfrm>
          <a:prstGeom prst="rect">
            <a:avLst/>
          </a:prstGeom>
          <a:noFill/>
          <a:ln>
            <a:noFill/>
          </a:ln>
        </p:spPr>
        <p:txBody>
          <a:bodyPr lIns="0" tIns="45700" rIns="0" bIns="45700" anchor="t" anchorCtr="0">
            <a:noAutofit/>
          </a:bodyPr>
          <a:lstStyle/>
          <a:p>
            <a:pPr>
              <a:spcBef>
                <a:spcPts val="0"/>
              </a:spcBef>
              <a:spcAft>
                <a:spcPts val="0"/>
              </a:spcAft>
            </a:pPr>
            <a:r>
              <a:rPr lang="en-US" sz="2800" b="0" i="0" u="none" strike="noStrike" cap="none" baseline="0" dirty="0">
                <a:solidFill>
                  <a:srgbClr val="3F3F3F"/>
                </a:solidFill>
                <a:latin typeface="Calibri"/>
                <a:ea typeface="Calibri"/>
                <a:cs typeface="Calibri"/>
                <a:sym typeface="Calibri"/>
              </a:rPr>
              <a:t>Open Source Learning Analytics Software</a:t>
            </a:r>
          </a:p>
          <a:p>
            <a:pPr marL="647700" lvl="1" indent="-457200">
              <a:spcBef>
                <a:spcPts val="400"/>
              </a:spcBef>
              <a:spcAft>
                <a:spcPts val="0"/>
              </a:spcAft>
              <a:buSzPct val="100000"/>
            </a:pPr>
            <a:r>
              <a:rPr lang="en-US" sz="2600" b="0" i="0" u="none" strike="noStrike" cap="none" baseline="0" dirty="0">
                <a:solidFill>
                  <a:srgbClr val="3F3F3F"/>
                </a:solidFill>
                <a:latin typeface="Calibri"/>
                <a:ea typeface="Calibri"/>
                <a:cs typeface="Calibri"/>
                <a:sym typeface="Calibri"/>
              </a:rPr>
              <a:t>Weka, Kettle, Pentaho, R, Python etc.</a:t>
            </a:r>
          </a:p>
          <a:p>
            <a:pPr>
              <a:spcBef>
                <a:spcPts val="1600"/>
              </a:spcBef>
              <a:spcAft>
                <a:spcPts val="0"/>
              </a:spcAft>
            </a:pPr>
            <a:r>
              <a:rPr lang="en-US" sz="2800" b="0" i="0" u="none" strike="noStrike" cap="none" baseline="0" dirty="0">
                <a:solidFill>
                  <a:srgbClr val="3F3F3F"/>
                </a:solidFill>
                <a:latin typeface="Calibri"/>
                <a:ea typeface="Calibri"/>
                <a:cs typeface="Calibri"/>
                <a:sym typeface="Calibri"/>
              </a:rPr>
              <a:t>Open Standards and APIs for Learning Analytics</a:t>
            </a:r>
          </a:p>
          <a:p>
            <a:pPr marL="647700" lvl="1" indent="-457200">
              <a:spcBef>
                <a:spcPts val="400"/>
              </a:spcBef>
              <a:spcAft>
                <a:spcPts val="0"/>
              </a:spcAft>
              <a:buSzPct val="100000"/>
            </a:pPr>
            <a:r>
              <a:rPr lang="en-US" sz="2600" b="0" i="0" u="none" strike="noStrike" cap="none" baseline="0" dirty="0">
                <a:solidFill>
                  <a:srgbClr val="3F3F3F"/>
                </a:solidFill>
                <a:latin typeface="Calibri"/>
                <a:ea typeface="Calibri"/>
                <a:cs typeface="Calibri"/>
                <a:sym typeface="Calibri"/>
              </a:rPr>
              <a:t>Experience </a:t>
            </a:r>
            <a:r>
              <a:rPr lang="en-US" sz="2600" b="0" i="0" u="none" strike="noStrike" cap="none" baseline="0" dirty="0" smtClean="0">
                <a:solidFill>
                  <a:srgbClr val="3F3F3F"/>
                </a:solidFill>
                <a:latin typeface="Calibri"/>
                <a:ea typeface="Calibri"/>
                <a:cs typeface="Calibri"/>
                <a:sym typeface="Calibri"/>
              </a:rPr>
              <a:t>API (</a:t>
            </a:r>
            <a:r>
              <a:rPr lang="en-US" sz="2600" b="0" i="0" u="none" strike="noStrike" cap="none" baseline="0" dirty="0" err="1" smtClean="0">
                <a:solidFill>
                  <a:srgbClr val="3F3F3F"/>
                </a:solidFill>
                <a:latin typeface="Calibri"/>
                <a:ea typeface="Calibri"/>
                <a:cs typeface="Calibri"/>
                <a:sym typeface="Calibri"/>
              </a:rPr>
              <a:t>xAPI</a:t>
            </a:r>
            <a:r>
              <a:rPr lang="en-US" sz="2600" b="0" i="0" u="none" strike="noStrike" cap="none" baseline="0" dirty="0" smtClean="0">
                <a:solidFill>
                  <a:srgbClr val="3F3F3F"/>
                </a:solidFill>
                <a:latin typeface="Calibri"/>
                <a:ea typeface="Calibri"/>
                <a:cs typeface="Calibri"/>
                <a:sym typeface="Calibri"/>
              </a:rPr>
              <a:t>), </a:t>
            </a:r>
            <a:r>
              <a:rPr lang="en-US" sz="2600" b="0" i="0" u="none" strike="noStrike" cap="none" baseline="0" dirty="0">
                <a:solidFill>
                  <a:srgbClr val="3F3F3F"/>
                </a:solidFill>
                <a:latin typeface="Calibri"/>
                <a:ea typeface="Calibri"/>
                <a:cs typeface="Calibri"/>
                <a:sym typeface="Calibri"/>
              </a:rPr>
              <a:t>IMS Caliper/Sensor API</a:t>
            </a:r>
          </a:p>
          <a:p>
            <a:pPr>
              <a:spcBef>
                <a:spcPts val="1600"/>
              </a:spcBef>
              <a:spcAft>
                <a:spcPts val="0"/>
              </a:spcAft>
            </a:pPr>
            <a:r>
              <a:rPr lang="en-US" sz="2800" b="0" i="0" u="none" strike="noStrike" cap="none" baseline="0" dirty="0">
                <a:solidFill>
                  <a:srgbClr val="3F3F3F"/>
                </a:solidFill>
                <a:latin typeface="Calibri"/>
                <a:ea typeface="Calibri"/>
                <a:cs typeface="Calibri"/>
                <a:sym typeface="Calibri"/>
              </a:rPr>
              <a:t>Open Models - Predictive models, knowledge maps, PMML etc.</a:t>
            </a:r>
          </a:p>
          <a:p>
            <a:pPr>
              <a:spcBef>
                <a:spcPts val="1400"/>
              </a:spcBef>
              <a:spcAft>
                <a:spcPts val="0"/>
              </a:spcAft>
            </a:pPr>
            <a:r>
              <a:rPr lang="en-US" sz="2800" b="0" i="0" u="none" strike="noStrike" cap="none" baseline="0" dirty="0">
                <a:solidFill>
                  <a:srgbClr val="3F3F3F"/>
                </a:solidFill>
                <a:latin typeface="Calibri"/>
                <a:ea typeface="Calibri"/>
                <a:cs typeface="Calibri"/>
                <a:sym typeface="Calibri"/>
              </a:rPr>
              <a:t>Open Content/Access – Journals, whitepapers, policies documents</a:t>
            </a:r>
          </a:p>
          <a:p>
            <a:pPr>
              <a:spcBef>
                <a:spcPts val="1400"/>
              </a:spcBef>
              <a:spcAft>
                <a:spcPts val="0"/>
              </a:spcAft>
            </a:pPr>
            <a:r>
              <a:rPr lang="en-US" sz="2800" b="0" i="0" u="none" strike="noStrike" cap="none" baseline="0" dirty="0">
                <a:solidFill>
                  <a:srgbClr val="3F3F3F"/>
                </a:solidFill>
                <a:latin typeface="Calibri"/>
                <a:ea typeface="Calibri"/>
                <a:cs typeface="Calibri"/>
                <a:sym typeface="Calibri"/>
              </a:rPr>
              <a:t>Openness or Transparency with regards to Ethics/Privacy</a:t>
            </a:r>
          </a:p>
          <a:p>
            <a:pPr>
              <a:spcBef>
                <a:spcPts val="1400"/>
              </a:spcBef>
              <a:spcAft>
                <a:spcPts val="0"/>
              </a:spcAft>
            </a:pPr>
            <a:r>
              <a:rPr lang="en-US" sz="2800" b="1" i="0" u="none" strike="noStrike" cap="none" baseline="0" dirty="0">
                <a:solidFill>
                  <a:srgbClr val="3F3F3F"/>
                </a:solidFill>
                <a:latin typeface="Calibri"/>
                <a:ea typeface="Calibri"/>
                <a:cs typeface="Calibri"/>
                <a:sym typeface="Calibri"/>
              </a:rPr>
              <a:t>NOT</a:t>
            </a:r>
            <a:r>
              <a:rPr lang="en-US" sz="2800" b="0" i="0" u="none" strike="noStrike" cap="none" baseline="0" dirty="0">
                <a:solidFill>
                  <a:srgbClr val="3F3F3F"/>
                </a:solidFill>
                <a:latin typeface="Calibri"/>
                <a:ea typeface="Calibri"/>
                <a:cs typeface="Calibri"/>
                <a:sym typeface="Calibri"/>
              </a:rPr>
              <a:t> anti-commercial – Commercial ecosystems help sustain OSS</a:t>
            </a:r>
          </a:p>
          <a:p>
            <a:pPr marL="91440" marR="0" lvl="0" indent="60960" algn="l" rtl="0">
              <a:lnSpc>
                <a:spcPct val="90000"/>
              </a:lnSpc>
              <a:spcBef>
                <a:spcPts val="1400"/>
              </a:spcBef>
              <a:spcAft>
                <a:spcPts val="200"/>
              </a:spcAft>
              <a:buClr>
                <a:schemeClr val="accent1"/>
              </a:buClr>
              <a:buFont typeface="Calibri"/>
              <a:buNone/>
            </a:pPr>
            <a:endParaRPr sz="2400" b="0" i="0" u="none" strike="noStrike" cap="none" baseline="0" dirty="0">
              <a:solidFill>
                <a:srgbClr val="3F3F3F"/>
              </a:solidFill>
              <a:latin typeface="Calibri"/>
              <a:ea typeface="Calibri"/>
              <a:cs typeface="Calibri"/>
              <a:sym typeface="Calibri"/>
            </a:endParaRPr>
          </a:p>
        </p:txBody>
      </p:sp>
      <p:pic>
        <p:nvPicPr>
          <p:cNvPr id="252" name="Shape 252"/>
          <p:cNvPicPr preferRelativeResize="0"/>
          <p:nvPr/>
        </p:nvPicPr>
        <p:blipFill rotWithShape="1">
          <a:blip r:embed="rId3">
            <a:alphaModFix/>
          </a:blip>
          <a:srcRect/>
          <a:stretch/>
        </p:blipFill>
        <p:spPr>
          <a:xfrm>
            <a:off x="9266829" y="2047605"/>
            <a:ext cx="2486999" cy="1730700"/>
          </a:xfrm>
          <a:prstGeom prst="rect">
            <a:avLst/>
          </a:prstGeom>
          <a:noFill/>
          <a:ln>
            <a:noFill/>
          </a:ln>
        </p:spPr>
      </p:pic>
    </p:spTree>
    <p:extLst>
      <p:ext uri="{BB962C8B-B14F-4D97-AF65-F5344CB8AC3E}">
        <p14:creationId xmlns:p14="http://schemas.microsoft.com/office/powerpoint/2010/main" val="4285474799"/>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ctrTitle"/>
          </p:nvPr>
        </p:nvSpPr>
        <p:spPr>
          <a:xfrm>
            <a:off x="1097279" y="758952"/>
            <a:ext cx="10058399" cy="3566159"/>
          </a:xfrm>
          <a:prstGeom prst="rect">
            <a:avLst/>
          </a:prstGeom>
          <a:noFill/>
          <a:ln>
            <a:noFill/>
          </a:ln>
        </p:spPr>
        <p:txBody>
          <a:bodyPr lIns="91425" tIns="45700" rIns="91425" bIns="45700" anchor="b" anchorCtr="0">
            <a:noAutofit/>
          </a:bodyPr>
          <a:lstStyle/>
          <a:p>
            <a:pPr marL="0" marR="0" lvl="0" indent="0" algn="ctr" rtl="0">
              <a:lnSpc>
                <a:spcPct val="85000"/>
              </a:lnSpc>
              <a:spcBef>
                <a:spcPts val="0"/>
              </a:spcBef>
              <a:buClr>
                <a:srgbClr val="262626"/>
              </a:buClr>
              <a:buSzPct val="25000"/>
              <a:buFont typeface="Calibri"/>
              <a:buNone/>
            </a:pPr>
            <a:r>
              <a:rPr lang="en-US" sz="8000" b="1" i="0" u="sng" strike="noStrike" cap="none" baseline="0">
                <a:solidFill>
                  <a:srgbClr val="262626"/>
                </a:solidFill>
                <a:latin typeface="Calibri"/>
                <a:ea typeface="Calibri"/>
                <a:cs typeface="Calibri"/>
                <a:sym typeface="Calibri"/>
              </a:rPr>
              <a:t>Lesson Learned #2</a:t>
            </a:r>
            <a:br>
              <a:rPr lang="en-US" sz="8000" b="1" i="0" u="sng" strike="noStrike" cap="none" baseline="0">
                <a:solidFill>
                  <a:srgbClr val="262626"/>
                </a:solidFill>
                <a:latin typeface="Calibri"/>
                <a:ea typeface="Calibri"/>
                <a:cs typeface="Calibri"/>
                <a:sym typeface="Calibri"/>
              </a:rPr>
            </a:br>
            <a:r>
              <a:rPr lang="en-US" sz="8000" b="0" i="0" u="none" strike="noStrike" cap="none" baseline="0">
                <a:solidFill>
                  <a:srgbClr val="262626"/>
                </a:solidFill>
                <a:latin typeface="Calibri"/>
                <a:ea typeface="Calibri"/>
                <a:cs typeface="Calibri"/>
                <a:sym typeface="Calibri"/>
              </a:rPr>
              <a:t>Software Silos Limit Learning Analytics</a:t>
            </a:r>
          </a:p>
        </p:txBody>
      </p:sp>
    </p:spTree>
    <p:extLst>
      <p:ext uri="{BB962C8B-B14F-4D97-AF65-F5344CB8AC3E}">
        <p14:creationId xmlns:p14="http://schemas.microsoft.com/office/powerpoint/2010/main" val="1830872565"/>
      </p:ext>
    </p:extLst>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xfrm>
            <a:off x="1097279" y="325932"/>
            <a:ext cx="10058399"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3F3F3F"/>
              </a:buClr>
              <a:buSzPct val="25000"/>
              <a:buFont typeface="Calibri"/>
              <a:buNone/>
            </a:pPr>
            <a:r>
              <a:rPr lang="en-US" sz="4800" b="1" i="0" u="none" strike="noStrike" cap="none" baseline="0">
                <a:solidFill>
                  <a:srgbClr val="3F3F3F"/>
                </a:solidFill>
                <a:latin typeface="Calibri"/>
                <a:ea typeface="Calibri"/>
                <a:cs typeface="Calibri"/>
                <a:sym typeface="Calibri"/>
              </a:rPr>
              <a:t>Software Silos vs. Platforms</a:t>
            </a:r>
          </a:p>
        </p:txBody>
      </p:sp>
      <p:sp>
        <p:nvSpPr>
          <p:cNvPr id="263" name="Shape 263"/>
          <p:cNvSpPr txBox="1">
            <a:spLocks noGrp="1"/>
          </p:cNvSpPr>
          <p:nvPr>
            <p:ph type="body" idx="1"/>
          </p:nvPr>
        </p:nvSpPr>
        <p:spPr>
          <a:xfrm>
            <a:off x="1097279" y="1845733"/>
            <a:ext cx="10058399" cy="4309406"/>
          </a:xfrm>
          <a:prstGeom prst="rect">
            <a:avLst/>
          </a:prstGeom>
          <a:noFill/>
          <a:ln>
            <a:noFill/>
          </a:ln>
        </p:spPr>
        <p:txBody>
          <a:bodyPr lIns="0" tIns="45700" rIns="0" bIns="45700" anchor="t" anchorCtr="0">
            <a:noAutofit/>
          </a:bodyPr>
          <a:lstStyle/>
          <a:p>
            <a:pPr>
              <a:spcBef>
                <a:spcPts val="0"/>
              </a:spcBef>
              <a:spcAft>
                <a:spcPts val="0"/>
              </a:spcAft>
            </a:pPr>
            <a:r>
              <a:rPr lang="en-US" sz="2800" b="0" i="0" u="none" strike="noStrike" cap="none" baseline="0" dirty="0">
                <a:solidFill>
                  <a:srgbClr val="3F3F3F"/>
                </a:solidFill>
                <a:latin typeface="Calibri"/>
                <a:ea typeface="Calibri"/>
                <a:cs typeface="Calibri"/>
                <a:sym typeface="Calibri"/>
              </a:rPr>
              <a:t>Many learning analytics solutions today are</a:t>
            </a:r>
            <a:br>
              <a:rPr lang="en-US" sz="2800" b="0" i="0" u="none" strike="noStrike" cap="none" baseline="0" dirty="0">
                <a:solidFill>
                  <a:srgbClr val="3F3F3F"/>
                </a:solidFill>
                <a:latin typeface="Calibri"/>
                <a:ea typeface="Calibri"/>
                <a:cs typeface="Calibri"/>
                <a:sym typeface="Calibri"/>
              </a:rPr>
            </a:br>
            <a:r>
              <a:rPr lang="en-US" sz="2800" b="0" i="0" u="none" strike="noStrike" cap="none" baseline="0" dirty="0">
                <a:solidFill>
                  <a:srgbClr val="3F3F3F"/>
                </a:solidFill>
                <a:latin typeface="Calibri"/>
                <a:ea typeface="Calibri"/>
                <a:cs typeface="Calibri"/>
                <a:sym typeface="Calibri"/>
              </a:rPr>
              <a:t> “tool” or “software-centric”</a:t>
            </a:r>
          </a:p>
          <a:p>
            <a:pPr marL="533400" lvl="1" indent="-342900">
              <a:spcBef>
                <a:spcPts val="400"/>
              </a:spcBef>
              <a:spcAft>
                <a:spcPts val="0"/>
              </a:spcAft>
              <a:buSzPct val="100000"/>
            </a:pPr>
            <a:r>
              <a:rPr lang="en-US" sz="2000" b="0" i="0" u="none" strike="noStrike" cap="none" baseline="0" dirty="0">
                <a:solidFill>
                  <a:srgbClr val="3F3F3F"/>
                </a:solidFill>
                <a:latin typeface="Calibri"/>
                <a:ea typeface="Calibri"/>
                <a:cs typeface="Calibri"/>
                <a:sym typeface="Calibri"/>
              </a:rPr>
              <a:t>Analytics tools are built into existing software such as the </a:t>
            </a:r>
            <a:br>
              <a:rPr lang="en-US" sz="2000" b="0" i="0" u="none" strike="noStrike" cap="none" baseline="0" dirty="0">
                <a:solidFill>
                  <a:srgbClr val="3F3F3F"/>
                </a:solidFill>
                <a:latin typeface="Calibri"/>
                <a:ea typeface="Calibri"/>
                <a:cs typeface="Calibri"/>
                <a:sym typeface="Calibri"/>
              </a:rPr>
            </a:br>
            <a:r>
              <a:rPr lang="en-US" sz="2000" b="0" i="0" u="none" strike="noStrike" cap="none" baseline="0" dirty="0">
                <a:solidFill>
                  <a:srgbClr val="3F3F3F"/>
                </a:solidFill>
                <a:latin typeface="Calibri"/>
                <a:ea typeface="Calibri"/>
                <a:cs typeface="Calibri"/>
                <a:sym typeface="Calibri"/>
              </a:rPr>
              <a:t>Learning Management System (LMS)</a:t>
            </a:r>
          </a:p>
          <a:p>
            <a:pPr>
              <a:spcBef>
                <a:spcPts val="1600"/>
              </a:spcBef>
              <a:spcAft>
                <a:spcPts val="0"/>
              </a:spcAft>
            </a:pPr>
            <a:r>
              <a:rPr lang="en-US" sz="2800" b="0" i="0" u="none" strike="noStrike" cap="none" baseline="0" dirty="0">
                <a:solidFill>
                  <a:srgbClr val="3F3F3F"/>
                </a:solidFill>
                <a:latin typeface="Calibri"/>
                <a:ea typeface="Calibri"/>
                <a:cs typeface="Calibri"/>
                <a:sym typeface="Calibri"/>
              </a:rPr>
              <a:t>Can make it harder to capture data and </a:t>
            </a:r>
            <a:br>
              <a:rPr lang="en-US" sz="2800" b="0" i="0" u="none" strike="noStrike" cap="none" baseline="0" dirty="0">
                <a:solidFill>
                  <a:srgbClr val="3F3F3F"/>
                </a:solidFill>
                <a:latin typeface="Calibri"/>
                <a:ea typeface="Calibri"/>
                <a:cs typeface="Calibri"/>
                <a:sym typeface="Calibri"/>
              </a:rPr>
            </a:br>
            <a:r>
              <a:rPr lang="en-US" sz="2800" b="0" i="0" u="none" strike="noStrike" cap="none" baseline="0" dirty="0">
                <a:solidFill>
                  <a:srgbClr val="3F3F3F"/>
                </a:solidFill>
                <a:latin typeface="Calibri"/>
                <a:ea typeface="Calibri"/>
                <a:cs typeface="Calibri"/>
                <a:sym typeface="Calibri"/>
              </a:rPr>
              <a:t>integrate across systems (limits Big Data)</a:t>
            </a:r>
          </a:p>
          <a:p>
            <a:pPr>
              <a:spcBef>
                <a:spcPts val="1400"/>
              </a:spcBef>
              <a:spcAft>
                <a:spcPts val="0"/>
              </a:spcAft>
            </a:pPr>
            <a:r>
              <a:rPr lang="en-US" sz="2800" b="0" i="0" u="none" strike="noStrike" cap="none" baseline="0" dirty="0">
                <a:solidFill>
                  <a:srgbClr val="3F3F3F"/>
                </a:solidFill>
                <a:latin typeface="Calibri"/>
                <a:ea typeface="Calibri"/>
                <a:cs typeface="Calibri"/>
                <a:sym typeface="Calibri"/>
              </a:rPr>
              <a:t>A platform solution would allow institutions </a:t>
            </a:r>
            <a:br>
              <a:rPr lang="en-US" sz="2800" b="0" i="0" u="none" strike="noStrike" cap="none" baseline="0" dirty="0">
                <a:solidFill>
                  <a:srgbClr val="3F3F3F"/>
                </a:solidFill>
                <a:latin typeface="Calibri"/>
                <a:ea typeface="Calibri"/>
                <a:cs typeface="Calibri"/>
                <a:sym typeface="Calibri"/>
              </a:rPr>
            </a:br>
            <a:r>
              <a:rPr lang="en-US" sz="2800" b="0" i="0" u="none" strike="noStrike" cap="none" baseline="0" dirty="0">
                <a:solidFill>
                  <a:srgbClr val="3F3F3F"/>
                </a:solidFill>
                <a:latin typeface="Calibri"/>
                <a:ea typeface="Calibri"/>
                <a:cs typeface="Calibri"/>
                <a:sym typeface="Calibri"/>
              </a:rPr>
              <a:t>to collect data from across many systems</a:t>
            </a:r>
          </a:p>
          <a:p>
            <a:pPr marL="533400" lvl="1" indent="-342900">
              <a:spcBef>
                <a:spcPts val="400"/>
              </a:spcBef>
              <a:spcAft>
                <a:spcPts val="0"/>
              </a:spcAft>
              <a:buSzPct val="100000"/>
            </a:pPr>
            <a:r>
              <a:rPr lang="en-US" sz="2000" b="0" i="0" u="none" strike="noStrike" cap="none" baseline="0" dirty="0">
                <a:solidFill>
                  <a:srgbClr val="3F3F3F"/>
                </a:solidFill>
                <a:latin typeface="Calibri"/>
                <a:ea typeface="Calibri"/>
                <a:cs typeface="Calibri"/>
                <a:sym typeface="Calibri"/>
              </a:rPr>
              <a:t>A “modularized platform” approach allows institutions to use all or just some components</a:t>
            </a:r>
          </a:p>
          <a:p>
            <a:pPr marL="533400" lvl="1" indent="-342900">
              <a:spcBef>
                <a:spcPts val="600"/>
              </a:spcBef>
              <a:buSzPct val="100000"/>
            </a:pPr>
            <a:r>
              <a:rPr lang="en-US" sz="2000" b="0" i="0" u="none" strike="noStrike" cap="none" baseline="0" dirty="0">
                <a:solidFill>
                  <a:srgbClr val="3F3F3F"/>
                </a:solidFill>
                <a:latin typeface="Calibri"/>
                <a:ea typeface="Calibri"/>
                <a:cs typeface="Calibri"/>
                <a:sym typeface="Calibri"/>
              </a:rPr>
              <a:t>Integration points allow data to “flow” in for processing and results to flow out</a:t>
            </a:r>
          </a:p>
        </p:txBody>
      </p:sp>
      <p:pic>
        <p:nvPicPr>
          <p:cNvPr id="264" name="Shape 264"/>
          <p:cNvPicPr preferRelativeResize="0"/>
          <p:nvPr/>
        </p:nvPicPr>
        <p:blipFill rotWithShape="1">
          <a:blip r:embed="rId3">
            <a:alphaModFix/>
          </a:blip>
          <a:srcRect/>
          <a:stretch/>
        </p:blipFill>
        <p:spPr>
          <a:xfrm>
            <a:off x="7833815" y="2326950"/>
            <a:ext cx="4063235" cy="2057013"/>
          </a:xfrm>
          <a:prstGeom prst="rect">
            <a:avLst/>
          </a:prstGeom>
          <a:noFill/>
          <a:ln>
            <a:noFill/>
          </a:ln>
        </p:spPr>
      </p:pic>
    </p:spTree>
    <p:extLst>
      <p:ext uri="{BB962C8B-B14F-4D97-AF65-F5344CB8AC3E}">
        <p14:creationId xmlns:p14="http://schemas.microsoft.com/office/powerpoint/2010/main" val="2071221915"/>
      </p:ext>
    </p:extLst>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Overview and updates</a:t>
            </a:r>
            <a:endParaRPr lang="en-US" i="1" dirty="0"/>
          </a:p>
        </p:txBody>
      </p:sp>
      <p:sp>
        <p:nvSpPr>
          <p:cNvPr id="4" name="Title 3"/>
          <p:cNvSpPr>
            <a:spLocks noGrp="1"/>
          </p:cNvSpPr>
          <p:nvPr>
            <p:ph type="title"/>
          </p:nvPr>
        </p:nvSpPr>
        <p:spPr/>
        <p:txBody>
          <a:bodyPr>
            <a:normAutofit/>
          </a:bodyPr>
          <a:lstStyle/>
          <a:p>
            <a:r>
              <a:rPr lang="en-US" sz="7200" dirty="0" smtClean="0"/>
              <a:t>Apereo Learning </a:t>
            </a:r>
            <a:br>
              <a:rPr lang="en-US" sz="7200" dirty="0" smtClean="0"/>
            </a:br>
            <a:r>
              <a:rPr lang="en-US" sz="7200" dirty="0" smtClean="0"/>
              <a:t>Analytics Initiative (LAI)</a:t>
            </a:r>
            <a:endParaRPr lang="en-US" sz="7200" dirty="0"/>
          </a:p>
        </p:txBody>
      </p:sp>
      <p:pic>
        <p:nvPicPr>
          <p:cNvPr id="6" name="Picture Placeholder 6"/>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7211052" y="82296"/>
            <a:ext cx="4075692" cy="3085447"/>
          </a:xfrm>
          <a:prstGeom prst="rect">
            <a:avLst/>
          </a:prstGeom>
        </p:spPr>
      </p:pic>
    </p:spTree>
    <p:extLst>
      <p:ext uri="{BB962C8B-B14F-4D97-AF65-F5344CB8AC3E}">
        <p14:creationId xmlns:p14="http://schemas.microsoft.com/office/powerpoint/2010/main" val="22184821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0219" y="125710"/>
            <a:ext cx="7335206" cy="1591696"/>
          </a:xfrm>
        </p:spPr>
        <p:txBody>
          <a:bodyPr anchor="t"/>
          <a:lstStyle/>
          <a:p>
            <a:pPr algn="ctr"/>
            <a:r>
              <a:rPr lang="en-US" b="1" dirty="0" smtClean="0">
                <a:solidFill>
                  <a:schemeClr val="tx1">
                    <a:lumMod val="75000"/>
                    <a:lumOff val="25000"/>
                  </a:schemeClr>
                </a:solidFill>
              </a:rPr>
              <a:t>Modular Components of an </a:t>
            </a:r>
            <a:br>
              <a:rPr lang="en-US" b="1" dirty="0" smtClean="0">
                <a:solidFill>
                  <a:schemeClr val="tx1">
                    <a:lumMod val="75000"/>
                    <a:lumOff val="25000"/>
                  </a:schemeClr>
                </a:solidFill>
              </a:rPr>
            </a:br>
            <a:r>
              <a:rPr lang="en-US" b="1" dirty="0" smtClean="0">
                <a:solidFill>
                  <a:schemeClr val="tx1">
                    <a:lumMod val="75000"/>
                    <a:lumOff val="25000"/>
                  </a:schemeClr>
                </a:solidFill>
              </a:rPr>
              <a:t>Open Learning Analytics Platform</a:t>
            </a:r>
            <a:endParaRPr lang="en-US" b="1" dirty="0">
              <a:solidFill>
                <a:schemeClr val="tx1">
                  <a:lumMod val="75000"/>
                  <a:lumOff val="25000"/>
                </a:schemeClr>
              </a:solidFill>
            </a:endParaRPr>
          </a:p>
        </p:txBody>
      </p:sp>
      <p:pic>
        <p:nvPicPr>
          <p:cNvPr id="7" name="Picture Placeholder 6"/>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4090219" y="1065648"/>
            <a:ext cx="7904177" cy="5531095"/>
          </a:xfrm>
        </p:spPr>
      </p:pic>
      <p:sp>
        <p:nvSpPr>
          <p:cNvPr id="5" name="Text Placeholder 4"/>
          <p:cNvSpPr>
            <a:spLocks noGrp="1"/>
          </p:cNvSpPr>
          <p:nvPr>
            <p:ph type="body" sz="half" idx="2"/>
          </p:nvPr>
        </p:nvSpPr>
        <p:spPr>
          <a:xfrm>
            <a:off x="177421" y="270164"/>
            <a:ext cx="3651541" cy="6417240"/>
          </a:xfrm>
        </p:spPr>
        <p:txBody>
          <a:bodyPr>
            <a:normAutofit/>
          </a:bodyPr>
          <a:lstStyle/>
          <a:p>
            <a:pPr lvl="0"/>
            <a:r>
              <a:rPr lang="en-US" sz="3000" b="1" i="1" dirty="0" smtClean="0">
                <a:solidFill>
                  <a:schemeClr val="tx1"/>
                </a:solidFill>
              </a:rPr>
              <a:t>Collection</a:t>
            </a:r>
            <a:r>
              <a:rPr lang="en-US" sz="3000" dirty="0" smtClean="0">
                <a:solidFill>
                  <a:schemeClr val="tx1"/>
                </a:solidFill>
              </a:rPr>
              <a:t> </a:t>
            </a:r>
            <a:r>
              <a:rPr lang="en-US" sz="1800" dirty="0" smtClean="0">
                <a:solidFill>
                  <a:schemeClr val="tx1"/>
                </a:solidFill>
              </a:rPr>
              <a:t>– Standards-based data capture from any potential source using Experience API and/or IMS Caliper/Senor API</a:t>
            </a:r>
          </a:p>
          <a:p>
            <a:pPr lvl="0"/>
            <a:r>
              <a:rPr lang="en-US" sz="3000" b="1" i="1" dirty="0">
                <a:solidFill>
                  <a:schemeClr val="tx1"/>
                </a:solidFill>
              </a:rPr>
              <a:t>Storage</a:t>
            </a:r>
            <a:r>
              <a:rPr lang="en-US" sz="1800" dirty="0" smtClean="0">
                <a:solidFill>
                  <a:schemeClr val="tx1"/>
                </a:solidFill>
              </a:rPr>
              <a:t> – Single repository for all learning-related data using Learning Record Store (LRS) standard.</a:t>
            </a:r>
          </a:p>
          <a:p>
            <a:pPr lvl="0"/>
            <a:r>
              <a:rPr lang="en-US" sz="3000" b="1" i="1" dirty="0">
                <a:solidFill>
                  <a:schemeClr val="tx1"/>
                </a:solidFill>
              </a:rPr>
              <a:t>Analysis</a:t>
            </a:r>
            <a:r>
              <a:rPr lang="en-US" sz="1800" dirty="0" smtClean="0">
                <a:solidFill>
                  <a:schemeClr val="tx1"/>
                </a:solidFill>
              </a:rPr>
              <a:t> – Flexible Learning Analytics Processor (LAP) that can handle data mining, data processing (ETL), predictive model scoring and reporting.</a:t>
            </a:r>
          </a:p>
          <a:p>
            <a:pPr lvl="0"/>
            <a:r>
              <a:rPr lang="en-US" sz="3000" b="1" i="1" dirty="0">
                <a:solidFill>
                  <a:schemeClr val="tx1"/>
                </a:solidFill>
              </a:rPr>
              <a:t>Communication</a:t>
            </a:r>
            <a:r>
              <a:rPr lang="en-US" sz="1800" dirty="0" smtClean="0">
                <a:solidFill>
                  <a:schemeClr val="tx1"/>
                </a:solidFill>
              </a:rPr>
              <a:t> – Dashboard technology for displaying LAP output.</a:t>
            </a:r>
          </a:p>
          <a:p>
            <a:pPr lvl="0"/>
            <a:r>
              <a:rPr lang="en-US" sz="3000" b="1" i="1" dirty="0">
                <a:solidFill>
                  <a:schemeClr val="tx1"/>
                </a:solidFill>
              </a:rPr>
              <a:t>Action</a:t>
            </a:r>
            <a:r>
              <a:rPr lang="en-US" sz="1800" dirty="0" smtClean="0">
                <a:solidFill>
                  <a:schemeClr val="tx1"/>
                </a:solidFill>
              </a:rPr>
              <a:t> – LAP output can be fed into other systems to trigger alerts, etc.</a:t>
            </a:r>
          </a:p>
          <a:p>
            <a:endParaRPr lang="en-US" dirty="0"/>
          </a:p>
        </p:txBody>
      </p:sp>
      <p:sp>
        <p:nvSpPr>
          <p:cNvPr id="3" name="TextBox 2"/>
          <p:cNvSpPr txBox="1"/>
          <p:nvPr/>
        </p:nvSpPr>
        <p:spPr>
          <a:xfrm>
            <a:off x="10221686" y="5829568"/>
            <a:ext cx="1511453" cy="646331"/>
          </a:xfrm>
          <a:prstGeom prst="rect">
            <a:avLst/>
          </a:prstGeom>
          <a:ln w="3810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b="1" dirty="0" smtClean="0"/>
              <a:t>Library of Open Models</a:t>
            </a:r>
            <a:endParaRPr lang="en-US" b="1" dirty="0"/>
          </a:p>
        </p:txBody>
      </p:sp>
      <p:sp>
        <p:nvSpPr>
          <p:cNvPr id="8" name="Right Arrow 7"/>
          <p:cNvSpPr/>
          <p:nvPr/>
        </p:nvSpPr>
        <p:spPr>
          <a:xfrm rot="16200000">
            <a:off x="10401300" y="5057514"/>
            <a:ext cx="1152225"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62628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147663" cy="1450757"/>
          </a:xfrm>
        </p:spPr>
        <p:txBody>
          <a:bodyPr/>
          <a:lstStyle/>
          <a:p>
            <a:r>
              <a:rPr lang="en-US" dirty="0" smtClean="0"/>
              <a:t>Apereo Learning Analytics Initiative (LAI)</a:t>
            </a:r>
            <a:endParaRPr lang="en-US" dirty="0"/>
          </a:p>
        </p:txBody>
      </p:sp>
      <p:sp>
        <p:nvSpPr>
          <p:cNvPr id="3" name="Content Placeholder 2"/>
          <p:cNvSpPr>
            <a:spLocks noGrp="1"/>
          </p:cNvSpPr>
          <p:nvPr>
            <p:ph idx="1"/>
          </p:nvPr>
        </p:nvSpPr>
        <p:spPr>
          <a:xfrm>
            <a:off x="1097280" y="1845734"/>
            <a:ext cx="10058400" cy="4478866"/>
          </a:xfrm>
        </p:spPr>
        <p:txBody>
          <a:bodyPr>
            <a:normAutofit/>
          </a:bodyPr>
          <a:lstStyle/>
          <a:p>
            <a:pPr>
              <a:lnSpc>
                <a:spcPts val="2400"/>
              </a:lnSpc>
            </a:pPr>
            <a:r>
              <a:rPr lang="en-US" sz="2400" b="1" dirty="0" smtClean="0"/>
              <a:t>Goal: </a:t>
            </a:r>
            <a:r>
              <a:rPr lang="en-US" sz="2400" dirty="0" smtClean="0"/>
              <a:t>Operationalize </a:t>
            </a:r>
            <a:r>
              <a:rPr lang="en-US" sz="2400" b="1" i="1" dirty="0" smtClean="0"/>
              <a:t>outcomes from Learning Analytics research </a:t>
            </a:r>
            <a:r>
              <a:rPr lang="en-US" sz="2400" dirty="0" smtClean="0"/>
              <a:t>as </a:t>
            </a:r>
            <a:br>
              <a:rPr lang="en-US" sz="2400" dirty="0" smtClean="0"/>
            </a:br>
            <a:r>
              <a:rPr lang="en-US" sz="2400" dirty="0" smtClean="0"/>
              <a:t>means to develop, maintain and sustain modular components that </a:t>
            </a:r>
            <a:br>
              <a:rPr lang="en-US" sz="2400" dirty="0" smtClean="0"/>
            </a:br>
            <a:r>
              <a:rPr lang="en-US" sz="2400" dirty="0" smtClean="0"/>
              <a:t>integrate to support an </a:t>
            </a:r>
            <a:r>
              <a:rPr lang="en-US" sz="2400" b="1" i="1" dirty="0" smtClean="0"/>
              <a:t>open modular platform for Learning Analytics</a:t>
            </a:r>
          </a:p>
          <a:p>
            <a:pPr>
              <a:lnSpc>
                <a:spcPts val="2400"/>
              </a:lnSpc>
            </a:pPr>
            <a:r>
              <a:rPr lang="en-US" b="1" dirty="0" smtClean="0"/>
              <a:t>Current Apereo LAI Related Projects</a:t>
            </a:r>
          </a:p>
          <a:p>
            <a:pPr lvl="1">
              <a:lnSpc>
                <a:spcPts val="2400"/>
              </a:lnSpc>
            </a:pPr>
            <a:r>
              <a:rPr lang="en-US" b="1" dirty="0" smtClean="0"/>
              <a:t>Marist College </a:t>
            </a:r>
            <a:r>
              <a:rPr lang="en-US" dirty="0" smtClean="0"/>
              <a:t>– </a:t>
            </a:r>
            <a:r>
              <a:rPr lang="en-US" b="1" dirty="0" smtClean="0">
                <a:solidFill>
                  <a:schemeClr val="accent5"/>
                </a:solidFill>
              </a:rPr>
              <a:t>Learning Analytics Processor </a:t>
            </a:r>
            <a:r>
              <a:rPr lang="en-US" dirty="0" smtClean="0"/>
              <a:t>(LAP) </a:t>
            </a:r>
          </a:p>
          <a:p>
            <a:pPr lvl="1">
              <a:lnSpc>
                <a:spcPts val="2400"/>
              </a:lnSpc>
            </a:pPr>
            <a:r>
              <a:rPr lang="en-US" b="1" dirty="0" err="1" smtClean="0"/>
              <a:t>Unicon</a:t>
            </a:r>
            <a:r>
              <a:rPr lang="en-US" dirty="0" smtClean="0"/>
              <a:t> – </a:t>
            </a:r>
            <a:r>
              <a:rPr lang="en-US" b="1" dirty="0" err="1" smtClean="0">
                <a:solidFill>
                  <a:schemeClr val="accent5"/>
                </a:solidFill>
              </a:rPr>
              <a:t>OpenLRS</a:t>
            </a:r>
            <a:r>
              <a:rPr lang="en-US" dirty="0" smtClean="0"/>
              <a:t> (Learning Record Store) and </a:t>
            </a:r>
            <a:r>
              <a:rPr lang="en-US" b="1" dirty="0" smtClean="0">
                <a:solidFill>
                  <a:schemeClr val="accent2"/>
                </a:solidFill>
              </a:rPr>
              <a:t>Student Success Plan </a:t>
            </a:r>
            <a:r>
              <a:rPr lang="en-US" dirty="0" smtClean="0"/>
              <a:t>(SSP)</a:t>
            </a:r>
          </a:p>
          <a:p>
            <a:pPr lvl="1">
              <a:lnSpc>
                <a:spcPts val="2400"/>
              </a:lnSpc>
            </a:pPr>
            <a:r>
              <a:rPr lang="en-US" b="1" dirty="0" smtClean="0"/>
              <a:t>University </a:t>
            </a:r>
            <a:r>
              <a:rPr lang="en-US" b="1" dirty="0"/>
              <a:t>of Amsterdam </a:t>
            </a:r>
            <a:r>
              <a:rPr lang="en-US" dirty="0"/>
              <a:t>– </a:t>
            </a:r>
            <a:r>
              <a:rPr lang="en-US" dirty="0" err="1"/>
              <a:t>Larrisa</a:t>
            </a:r>
            <a:r>
              <a:rPr lang="en-US" dirty="0"/>
              <a:t> (open-source Learning Record Store</a:t>
            </a:r>
            <a:r>
              <a:rPr lang="en-US" dirty="0" smtClean="0"/>
              <a:t>)</a:t>
            </a:r>
            <a:endParaRPr lang="en-US" dirty="0"/>
          </a:p>
          <a:p>
            <a:pPr lvl="1">
              <a:lnSpc>
                <a:spcPts val="2400"/>
              </a:lnSpc>
            </a:pPr>
            <a:r>
              <a:rPr lang="en-US" b="1" dirty="0" smtClean="0"/>
              <a:t>Uniformed Services University </a:t>
            </a:r>
            <a:r>
              <a:rPr lang="en-US" dirty="0" smtClean="0"/>
              <a:t>– </a:t>
            </a:r>
            <a:r>
              <a:rPr lang="en-US" b="1" dirty="0" err="1" smtClean="0">
                <a:solidFill>
                  <a:schemeClr val="accent5"/>
                </a:solidFill>
              </a:rPr>
              <a:t>OpenDashboard</a:t>
            </a:r>
            <a:endParaRPr lang="en-US" b="1" dirty="0" smtClean="0">
              <a:solidFill>
                <a:schemeClr val="accent5"/>
              </a:solidFill>
            </a:endParaRPr>
          </a:p>
          <a:p>
            <a:pPr>
              <a:lnSpc>
                <a:spcPts val="2400"/>
              </a:lnSpc>
            </a:pPr>
            <a:r>
              <a:rPr lang="en-US" b="1" dirty="0" smtClean="0"/>
              <a:t>Join </a:t>
            </a:r>
            <a:r>
              <a:rPr lang="en-US" b="1" dirty="0"/>
              <a:t>the mailing list: </a:t>
            </a:r>
            <a:r>
              <a:rPr lang="en-US" dirty="0" smtClean="0"/>
              <a:t>analytics@apereo.org</a:t>
            </a:r>
            <a:r>
              <a:rPr lang="en-US" b="1" dirty="0" smtClean="0"/>
              <a:t/>
            </a:r>
            <a:br>
              <a:rPr lang="en-US" b="1" dirty="0" smtClean="0"/>
            </a:br>
            <a:r>
              <a:rPr lang="en-US" i="1" dirty="0" smtClean="0"/>
              <a:t>(subscribe </a:t>
            </a:r>
            <a:r>
              <a:rPr lang="en-US" i="1" dirty="0"/>
              <a:t>by sending a message to analytics+subscribe@apereo.org)</a:t>
            </a:r>
            <a:r>
              <a:rPr lang="en-US" dirty="0" smtClean="0"/>
              <a:t/>
            </a:r>
            <a:br>
              <a:rPr lang="en-US" dirty="0" smtClean="0"/>
            </a:br>
            <a:r>
              <a:rPr lang="en-US" b="1" dirty="0"/>
              <a:t>Wiki Page</a:t>
            </a:r>
            <a:r>
              <a:rPr lang="en-US" dirty="0"/>
              <a:t>: https://</a:t>
            </a:r>
            <a:r>
              <a:rPr lang="en-US" dirty="0" smtClean="0"/>
              <a:t>confluence.sakaiproject.org/x/rIB_BQ</a:t>
            </a:r>
            <a:r>
              <a:rPr lang="en-US" i="1" dirty="0"/>
              <a:t/>
            </a:r>
            <a:br>
              <a:rPr lang="en-US" i="1" dirty="0"/>
            </a:br>
            <a:r>
              <a:rPr lang="en-US" b="1" dirty="0" smtClean="0"/>
              <a:t>GitHub</a:t>
            </a:r>
            <a:r>
              <a:rPr lang="en-US" b="1" dirty="0"/>
              <a:t>: </a:t>
            </a:r>
            <a:r>
              <a:rPr lang="en-US" dirty="0"/>
              <a:t>https://github.com/Apereo-Learning-Analytics-Initiative</a:t>
            </a:r>
            <a:endParaRPr lang="en-US" dirty="0" smtClean="0"/>
          </a:p>
        </p:txBody>
      </p:sp>
      <p:sp>
        <p:nvSpPr>
          <p:cNvPr id="5" name="TextBox 4"/>
          <p:cNvSpPr txBox="1"/>
          <p:nvPr/>
        </p:nvSpPr>
        <p:spPr>
          <a:xfrm>
            <a:off x="9164030" y="3715835"/>
            <a:ext cx="2615184" cy="369332"/>
          </a:xfrm>
          <a:prstGeom prst="rect">
            <a:avLst/>
          </a:prstGeom>
          <a:solidFill>
            <a:schemeClr val="accent5"/>
          </a:solidFill>
        </p:spPr>
        <p:txBody>
          <a:bodyPr wrap="square" rtlCol="0">
            <a:spAutoFit/>
          </a:bodyPr>
          <a:lstStyle/>
          <a:p>
            <a:pPr algn="ctr"/>
            <a:r>
              <a:rPr lang="en-US" dirty="0" smtClean="0">
                <a:solidFill>
                  <a:schemeClr val="bg1"/>
                </a:solidFill>
              </a:rPr>
              <a:t>Apereo Incubation Project</a:t>
            </a:r>
            <a:endParaRPr lang="en-US" dirty="0">
              <a:solidFill>
                <a:schemeClr val="bg1"/>
              </a:solidFill>
            </a:endParaRPr>
          </a:p>
        </p:txBody>
      </p:sp>
      <p:sp>
        <p:nvSpPr>
          <p:cNvPr id="7" name="TextBox 6"/>
          <p:cNvSpPr txBox="1"/>
          <p:nvPr/>
        </p:nvSpPr>
        <p:spPr>
          <a:xfrm>
            <a:off x="9164030" y="4103455"/>
            <a:ext cx="2615184" cy="369332"/>
          </a:xfrm>
          <a:prstGeom prst="rect">
            <a:avLst/>
          </a:prstGeom>
          <a:solidFill>
            <a:schemeClr val="accent2"/>
          </a:solidFill>
        </p:spPr>
        <p:txBody>
          <a:bodyPr wrap="square" rtlCol="0">
            <a:spAutoFit/>
          </a:bodyPr>
          <a:lstStyle/>
          <a:p>
            <a:pPr algn="ctr"/>
            <a:r>
              <a:rPr lang="en-US" dirty="0" smtClean="0">
                <a:solidFill>
                  <a:schemeClr val="bg1"/>
                </a:solidFill>
              </a:rPr>
              <a:t>Apereo Endorsed Project</a:t>
            </a:r>
            <a:endParaRPr lang="en-US" dirty="0">
              <a:solidFill>
                <a:schemeClr val="bg1"/>
              </a:solidFill>
            </a:endParaRPr>
          </a:p>
        </p:txBody>
      </p:sp>
      <p:pic>
        <p:nvPicPr>
          <p:cNvPr id="6"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39067" y="1931497"/>
            <a:ext cx="1888366" cy="81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9208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Presentation Overview</a:t>
            </a:r>
            <a:endParaRPr lang="en-US" b="1" dirty="0"/>
          </a:p>
        </p:txBody>
      </p:sp>
      <p:sp>
        <p:nvSpPr>
          <p:cNvPr id="3" name="Content Placeholder 2"/>
          <p:cNvSpPr>
            <a:spLocks noGrp="1"/>
          </p:cNvSpPr>
          <p:nvPr>
            <p:ph idx="1"/>
          </p:nvPr>
        </p:nvSpPr>
        <p:spPr/>
        <p:txBody>
          <a:bodyPr>
            <a:normAutofit/>
          </a:bodyPr>
          <a:lstStyle/>
          <a:p>
            <a:pPr>
              <a:lnSpc>
                <a:spcPct val="150000"/>
              </a:lnSpc>
            </a:pPr>
            <a:r>
              <a:rPr lang="en-US" sz="2800" dirty="0"/>
              <a:t>Introduction – Why is Big Data and Analytics of Interest</a:t>
            </a:r>
            <a:r>
              <a:rPr lang="en-US" sz="2800" dirty="0" smtClean="0"/>
              <a:t>?</a:t>
            </a:r>
            <a:endParaRPr lang="en-US" sz="2800" dirty="0" smtClean="0"/>
          </a:p>
          <a:p>
            <a:pPr>
              <a:lnSpc>
                <a:spcPct val="150000"/>
              </a:lnSpc>
            </a:pPr>
            <a:r>
              <a:rPr lang="en-US" sz="2800" dirty="0" smtClean="0"/>
              <a:t>Historical </a:t>
            </a:r>
            <a:r>
              <a:rPr lang="en-US" sz="2800" dirty="0" smtClean="0"/>
              <a:t>Context – Open Academic Analytics Initiative (OAAI)</a:t>
            </a:r>
          </a:p>
          <a:p>
            <a:pPr>
              <a:lnSpc>
                <a:spcPct val="150000"/>
              </a:lnSpc>
            </a:pPr>
            <a:r>
              <a:rPr lang="en-US" sz="2800" dirty="0" smtClean="0"/>
              <a:t>Overview </a:t>
            </a:r>
            <a:r>
              <a:rPr lang="en-US" sz="2800" dirty="0" smtClean="0"/>
              <a:t>of Apereo Learning Analytics Initiative</a:t>
            </a:r>
          </a:p>
          <a:p>
            <a:pPr>
              <a:lnSpc>
                <a:spcPct val="150000"/>
              </a:lnSpc>
            </a:pPr>
            <a:r>
              <a:rPr lang="en-US" sz="2800" dirty="0" smtClean="0"/>
              <a:t>Current and Future Projects</a:t>
            </a:r>
          </a:p>
          <a:p>
            <a:pPr>
              <a:lnSpc>
                <a:spcPct val="150000"/>
              </a:lnSpc>
            </a:pPr>
            <a:r>
              <a:rPr lang="en-US" sz="2800" dirty="0" smtClean="0"/>
              <a:t>Question and Answer</a:t>
            </a:r>
          </a:p>
        </p:txBody>
      </p:sp>
    </p:spTree>
    <p:extLst>
      <p:ext uri="{BB962C8B-B14F-4D97-AF65-F5344CB8AC3E}">
        <p14:creationId xmlns:p14="http://schemas.microsoft.com/office/powerpoint/2010/main" val="17796222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0219" y="125710"/>
            <a:ext cx="7335206" cy="1591696"/>
          </a:xfrm>
        </p:spPr>
        <p:txBody>
          <a:bodyPr anchor="t"/>
          <a:lstStyle/>
          <a:p>
            <a:pPr algn="ctr"/>
            <a:r>
              <a:rPr lang="en-US" b="1" dirty="0" smtClean="0">
                <a:solidFill>
                  <a:schemeClr val="tx1">
                    <a:lumMod val="75000"/>
                    <a:lumOff val="25000"/>
                  </a:schemeClr>
                </a:solidFill>
              </a:rPr>
              <a:t>Modular Components of an </a:t>
            </a:r>
            <a:br>
              <a:rPr lang="en-US" b="1" dirty="0" smtClean="0">
                <a:solidFill>
                  <a:schemeClr val="tx1">
                    <a:lumMod val="75000"/>
                    <a:lumOff val="25000"/>
                  </a:schemeClr>
                </a:solidFill>
              </a:rPr>
            </a:br>
            <a:r>
              <a:rPr lang="en-US" b="1" dirty="0" smtClean="0">
                <a:solidFill>
                  <a:schemeClr val="tx1">
                    <a:lumMod val="75000"/>
                    <a:lumOff val="25000"/>
                  </a:schemeClr>
                </a:solidFill>
              </a:rPr>
              <a:t>Open Learning Analytics Platform</a:t>
            </a:r>
            <a:endParaRPr lang="en-US" b="1" dirty="0">
              <a:solidFill>
                <a:schemeClr val="tx1">
                  <a:lumMod val="75000"/>
                  <a:lumOff val="25000"/>
                </a:schemeClr>
              </a:solidFill>
            </a:endParaRPr>
          </a:p>
        </p:txBody>
      </p:sp>
      <p:pic>
        <p:nvPicPr>
          <p:cNvPr id="7" name="Picture Placeholder 6"/>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4090219" y="1065648"/>
            <a:ext cx="7904177" cy="5531095"/>
          </a:xfrm>
        </p:spPr>
      </p:pic>
      <p:sp>
        <p:nvSpPr>
          <p:cNvPr id="5" name="Text Placeholder 4"/>
          <p:cNvSpPr>
            <a:spLocks noGrp="1"/>
          </p:cNvSpPr>
          <p:nvPr>
            <p:ph type="body" sz="half" idx="2"/>
          </p:nvPr>
        </p:nvSpPr>
        <p:spPr>
          <a:xfrm>
            <a:off x="177421" y="270164"/>
            <a:ext cx="3651541" cy="6417240"/>
          </a:xfrm>
        </p:spPr>
        <p:txBody>
          <a:bodyPr>
            <a:normAutofit/>
          </a:bodyPr>
          <a:lstStyle/>
          <a:p>
            <a:pPr lvl="0"/>
            <a:r>
              <a:rPr lang="en-US" sz="3000" b="1" i="1" dirty="0" smtClean="0">
                <a:solidFill>
                  <a:schemeClr val="tx1"/>
                </a:solidFill>
              </a:rPr>
              <a:t>Collection</a:t>
            </a:r>
            <a:r>
              <a:rPr lang="en-US" sz="3000" dirty="0" smtClean="0">
                <a:solidFill>
                  <a:schemeClr val="tx1"/>
                </a:solidFill>
              </a:rPr>
              <a:t> </a:t>
            </a:r>
            <a:r>
              <a:rPr lang="en-US" sz="1800" dirty="0" smtClean="0">
                <a:solidFill>
                  <a:schemeClr val="tx1"/>
                </a:solidFill>
              </a:rPr>
              <a:t>– Standards-based data capture from any potential source using Experience API and/or IMS Caliper/Senor API</a:t>
            </a:r>
          </a:p>
          <a:p>
            <a:pPr lvl="0"/>
            <a:r>
              <a:rPr lang="en-US" sz="3000" b="1" i="1" dirty="0">
                <a:solidFill>
                  <a:schemeClr val="tx1"/>
                </a:solidFill>
              </a:rPr>
              <a:t>Storage</a:t>
            </a:r>
            <a:r>
              <a:rPr lang="en-US" sz="1800" dirty="0" smtClean="0">
                <a:solidFill>
                  <a:schemeClr val="tx1"/>
                </a:solidFill>
              </a:rPr>
              <a:t> – Single repository for all learning-related data using Learning Record Store (LRS) standard.</a:t>
            </a:r>
          </a:p>
          <a:p>
            <a:pPr lvl="0"/>
            <a:r>
              <a:rPr lang="en-US" sz="3000" b="1" i="1" dirty="0">
                <a:solidFill>
                  <a:schemeClr val="tx1"/>
                </a:solidFill>
              </a:rPr>
              <a:t>Analysis</a:t>
            </a:r>
            <a:r>
              <a:rPr lang="en-US" sz="1800" dirty="0" smtClean="0">
                <a:solidFill>
                  <a:schemeClr val="tx1"/>
                </a:solidFill>
              </a:rPr>
              <a:t> – Flexible Learning Analytics Processor (LAP) that can handle data mining, data processing (ETL), predictive model scoring and reporting.</a:t>
            </a:r>
          </a:p>
          <a:p>
            <a:pPr lvl="0"/>
            <a:r>
              <a:rPr lang="en-US" sz="3000" b="1" i="1" dirty="0">
                <a:solidFill>
                  <a:schemeClr val="tx1"/>
                </a:solidFill>
              </a:rPr>
              <a:t>Communication</a:t>
            </a:r>
            <a:r>
              <a:rPr lang="en-US" sz="1800" dirty="0" smtClean="0">
                <a:solidFill>
                  <a:schemeClr val="tx1"/>
                </a:solidFill>
              </a:rPr>
              <a:t> – Dashboard technology for displaying LAP output.</a:t>
            </a:r>
          </a:p>
          <a:p>
            <a:pPr lvl="0"/>
            <a:r>
              <a:rPr lang="en-US" sz="3000" b="1" i="1" dirty="0">
                <a:solidFill>
                  <a:schemeClr val="tx1"/>
                </a:solidFill>
              </a:rPr>
              <a:t>Action</a:t>
            </a:r>
            <a:r>
              <a:rPr lang="en-US" sz="1800" dirty="0" smtClean="0">
                <a:solidFill>
                  <a:schemeClr val="tx1"/>
                </a:solidFill>
              </a:rPr>
              <a:t> – LAP output can be fed into other systems to trigger alerts, etc.</a:t>
            </a:r>
          </a:p>
          <a:p>
            <a:endParaRPr lang="en-US" dirty="0"/>
          </a:p>
        </p:txBody>
      </p:sp>
      <p:sp>
        <p:nvSpPr>
          <p:cNvPr id="3" name="TextBox 2"/>
          <p:cNvSpPr txBox="1"/>
          <p:nvPr/>
        </p:nvSpPr>
        <p:spPr>
          <a:xfrm>
            <a:off x="10221686" y="5829568"/>
            <a:ext cx="1511453" cy="646331"/>
          </a:xfrm>
          <a:prstGeom prst="rect">
            <a:avLst/>
          </a:prstGeom>
          <a:ln w="3810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b="1" dirty="0" smtClean="0"/>
              <a:t>Library of Open Models</a:t>
            </a:r>
            <a:endParaRPr lang="en-US" b="1" dirty="0"/>
          </a:p>
        </p:txBody>
      </p:sp>
      <p:sp>
        <p:nvSpPr>
          <p:cNvPr id="8" name="Right Arrow 7"/>
          <p:cNvSpPr/>
          <p:nvPr/>
        </p:nvSpPr>
        <p:spPr>
          <a:xfrm rot="16200000">
            <a:off x="10401300" y="5057514"/>
            <a:ext cx="1152225"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915806" y="3605047"/>
            <a:ext cx="2301765" cy="8933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t>OpenDashboard</a:t>
            </a:r>
            <a:endParaRPr lang="en-US" sz="2400" dirty="0"/>
          </a:p>
        </p:txBody>
      </p:sp>
      <p:sp>
        <p:nvSpPr>
          <p:cNvPr id="11" name="Rounded Rectangle 10"/>
          <p:cNvSpPr/>
          <p:nvPr/>
        </p:nvSpPr>
        <p:spPr>
          <a:xfrm>
            <a:off x="7083972" y="1629104"/>
            <a:ext cx="2007476" cy="12927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OpenLRS</a:t>
            </a:r>
            <a:r>
              <a:rPr lang="en-US" sz="3200" dirty="0" smtClean="0"/>
              <a:t> &amp; </a:t>
            </a:r>
            <a:r>
              <a:rPr lang="en-US" sz="3200" dirty="0" err="1" smtClean="0"/>
              <a:t>Larrisa</a:t>
            </a:r>
            <a:endParaRPr lang="en-US" sz="3200" dirty="0"/>
          </a:p>
        </p:txBody>
      </p:sp>
      <p:sp>
        <p:nvSpPr>
          <p:cNvPr id="13" name="Rounded Rectangle 12"/>
          <p:cNvSpPr/>
          <p:nvPr/>
        </p:nvSpPr>
        <p:spPr>
          <a:xfrm>
            <a:off x="10176186" y="3308997"/>
            <a:ext cx="1602452" cy="14854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Learning Analytics Processor (LAP)</a:t>
            </a:r>
            <a:endParaRPr lang="en-US" sz="2400" dirty="0"/>
          </a:p>
        </p:txBody>
      </p:sp>
      <p:sp>
        <p:nvSpPr>
          <p:cNvPr id="14" name="Rounded Rectangle 13"/>
          <p:cNvSpPr/>
          <p:nvPr/>
        </p:nvSpPr>
        <p:spPr>
          <a:xfrm>
            <a:off x="7189074" y="5181599"/>
            <a:ext cx="1802053" cy="11035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Student Success Plan</a:t>
            </a:r>
            <a:endParaRPr lang="en-US" sz="2400" dirty="0"/>
          </a:p>
        </p:txBody>
      </p:sp>
    </p:spTree>
    <p:extLst>
      <p:ext uri="{BB962C8B-B14F-4D97-AF65-F5344CB8AC3E}">
        <p14:creationId xmlns:p14="http://schemas.microsoft.com/office/powerpoint/2010/main" val="56097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3" grpId="0" animBg="1"/>
      <p:bldP spid="1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Shape 321"/>
          <p:cNvSpPr txBox="1">
            <a:spLocks noGrp="1"/>
          </p:cNvSpPr>
          <p:nvPr>
            <p:ph type="title"/>
          </p:nvPr>
        </p:nvSpPr>
        <p:spPr/>
        <p:txBody>
          <a:bodyPr/>
          <a:lstStyle/>
          <a:p>
            <a:pPr lvl="0"/>
            <a:r>
              <a:rPr lang="en-US" b="1" dirty="0" smtClean="0">
                <a:sym typeface="Calibri"/>
              </a:rPr>
              <a:t>Learning Analytics </a:t>
            </a:r>
            <a:r>
              <a:rPr lang="en-US" b="1" dirty="0" smtClean="0">
                <a:sym typeface="Calibri"/>
              </a:rPr>
              <a:t>Processor (LAP)</a:t>
            </a:r>
            <a:endParaRPr lang="en-US" b="1" dirty="0">
              <a:sym typeface="Calibri"/>
            </a:endParaRPr>
          </a:p>
        </p:txBody>
      </p:sp>
      <p:grpSp>
        <p:nvGrpSpPr>
          <p:cNvPr id="322" name="Shape 322"/>
          <p:cNvGrpSpPr/>
          <p:nvPr/>
        </p:nvGrpSpPr>
        <p:grpSpPr>
          <a:xfrm>
            <a:off x="1073978" y="1652275"/>
            <a:ext cx="10494617" cy="4583700"/>
            <a:chOff x="660141" y="2057401"/>
            <a:chExt cx="7993462" cy="3962396"/>
          </a:xfrm>
        </p:grpSpPr>
        <p:sp>
          <p:nvSpPr>
            <p:cNvPr id="323" name="Shape 323"/>
            <p:cNvSpPr/>
            <p:nvPr/>
          </p:nvSpPr>
          <p:spPr>
            <a:xfrm>
              <a:off x="805004" y="3180546"/>
              <a:ext cx="762000" cy="1149780"/>
            </a:xfrm>
            <a:prstGeom prst="roundRect">
              <a:avLst>
                <a:gd name="adj" fmla="val 16667"/>
              </a:avLst>
            </a:prstGeom>
            <a:solidFill>
              <a:srgbClr val="27304E">
                <a:alpha val="95686"/>
              </a:srgbClr>
            </a:solidFill>
            <a:ln w="25400" cap="flat" cmpd="sng">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600" b="0" i="0" u="none" strike="noStrike" cap="none" baseline="0" dirty="0" smtClean="0">
                  <a:solidFill>
                    <a:schemeClr val="lt1"/>
                  </a:solidFill>
                  <a:latin typeface="Calibri"/>
                  <a:ea typeface="Calibri"/>
                  <a:cs typeface="Calibri"/>
                  <a:sym typeface="Calibri"/>
                </a:rPr>
                <a:t>LMS</a:t>
              </a:r>
              <a:br>
                <a:rPr lang="en-US" sz="1600" b="0" i="0" u="none" strike="noStrike" cap="none" baseline="0" dirty="0" smtClean="0">
                  <a:solidFill>
                    <a:schemeClr val="lt1"/>
                  </a:solidFill>
                  <a:latin typeface="Calibri"/>
                  <a:ea typeface="Calibri"/>
                  <a:cs typeface="Calibri"/>
                  <a:sym typeface="Calibri"/>
                </a:rPr>
              </a:br>
              <a:r>
                <a:rPr lang="en-US" sz="1600" b="0" i="0" u="none" strike="noStrike" cap="none" baseline="0" dirty="0" smtClean="0">
                  <a:solidFill>
                    <a:schemeClr val="lt1"/>
                  </a:solidFill>
                  <a:latin typeface="Calibri"/>
                  <a:ea typeface="Calibri"/>
                  <a:cs typeface="Calibri"/>
                  <a:sym typeface="Calibri"/>
                </a:rPr>
                <a:t>Admin </a:t>
              </a:r>
              <a:r>
                <a:rPr lang="en-US" sz="1600" b="0" i="0" u="none" strike="noStrike" cap="none" baseline="0" dirty="0">
                  <a:solidFill>
                    <a:schemeClr val="lt1"/>
                  </a:solidFill>
                  <a:latin typeface="Calibri"/>
                  <a:ea typeface="Calibri"/>
                  <a:cs typeface="Calibri"/>
                  <a:sym typeface="Calibri"/>
                </a:rPr>
                <a:t>tool</a:t>
              </a:r>
            </a:p>
          </p:txBody>
        </p:sp>
        <p:cxnSp>
          <p:nvCxnSpPr>
            <p:cNvPr id="324" name="Shape 324"/>
            <p:cNvCxnSpPr/>
            <p:nvPr/>
          </p:nvCxnSpPr>
          <p:spPr>
            <a:xfrm>
              <a:off x="1490804" y="3432792"/>
              <a:ext cx="381000" cy="0"/>
            </a:xfrm>
            <a:prstGeom prst="straightConnector1">
              <a:avLst/>
            </a:prstGeom>
            <a:noFill/>
            <a:ln w="12700" cap="flat" cmpd="sng">
              <a:solidFill>
                <a:schemeClr val="accent1"/>
              </a:solidFill>
              <a:prstDash val="solid"/>
              <a:round/>
              <a:headEnd type="none" w="med" len="med"/>
              <a:tailEnd type="stealth" w="lg" len="lg"/>
            </a:ln>
          </p:spPr>
        </p:cxnSp>
        <p:cxnSp>
          <p:nvCxnSpPr>
            <p:cNvPr id="325" name="Shape 325"/>
            <p:cNvCxnSpPr/>
            <p:nvPr/>
          </p:nvCxnSpPr>
          <p:spPr>
            <a:xfrm>
              <a:off x="1490804" y="3720237"/>
              <a:ext cx="381000" cy="0"/>
            </a:xfrm>
            <a:prstGeom prst="straightConnector1">
              <a:avLst/>
            </a:prstGeom>
            <a:noFill/>
            <a:ln w="12700" cap="flat" cmpd="sng">
              <a:solidFill>
                <a:schemeClr val="accent1"/>
              </a:solidFill>
              <a:prstDash val="solid"/>
              <a:round/>
              <a:headEnd type="none" w="med" len="med"/>
              <a:tailEnd type="stealth" w="lg" len="lg"/>
            </a:ln>
          </p:spPr>
        </p:cxnSp>
        <p:sp>
          <p:nvSpPr>
            <p:cNvPr id="326" name="Shape 326"/>
            <p:cNvSpPr/>
            <p:nvPr/>
          </p:nvSpPr>
          <p:spPr>
            <a:xfrm>
              <a:off x="1871805" y="3253025"/>
              <a:ext cx="762000" cy="862335"/>
            </a:xfrm>
            <a:prstGeom prst="flowChartDocument">
              <a:avLst/>
            </a:prstGeom>
            <a:gradFill>
              <a:gsLst>
                <a:gs pos="0">
                  <a:srgbClr val="B8D8D6"/>
                </a:gs>
                <a:gs pos="45000">
                  <a:srgbClr val="C7E1DF"/>
                </a:gs>
                <a:gs pos="100000">
                  <a:srgbClr val="CBE7E5"/>
                </a:gs>
              </a:gsLst>
              <a:path path="circle">
                <a:fillToRect l="50000" t="50000" r="50000" b="50000"/>
              </a:path>
              <a:tileRect/>
            </a:gradFill>
            <a:ln w="12700" cap="flat" cmpd="sng">
              <a:solidFill>
                <a:schemeClr val="accent6"/>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200" b="1" i="0" u="none" strike="noStrike" cap="none" baseline="0" dirty="0">
                  <a:solidFill>
                    <a:schemeClr val="dk1"/>
                  </a:solidFill>
                  <a:latin typeface="Calibri"/>
                  <a:ea typeface="Calibri"/>
                  <a:cs typeface="Calibri"/>
                  <a:sym typeface="Calibri"/>
                </a:rPr>
                <a:t>activities.csv</a:t>
              </a:r>
            </a:p>
          </p:txBody>
        </p:sp>
        <p:sp>
          <p:nvSpPr>
            <p:cNvPr id="327" name="Shape 327"/>
            <p:cNvSpPr/>
            <p:nvPr/>
          </p:nvSpPr>
          <p:spPr>
            <a:xfrm>
              <a:off x="2176604" y="3790752"/>
              <a:ext cx="762000" cy="862335"/>
            </a:xfrm>
            <a:prstGeom prst="flowChartDocument">
              <a:avLst/>
            </a:prstGeom>
            <a:gradFill>
              <a:gsLst>
                <a:gs pos="0">
                  <a:srgbClr val="B8D8D6"/>
                </a:gs>
                <a:gs pos="45000">
                  <a:srgbClr val="C7E1DF"/>
                </a:gs>
                <a:gs pos="100000">
                  <a:srgbClr val="CBE7E5"/>
                </a:gs>
              </a:gsLst>
              <a:path path="circle">
                <a:fillToRect l="50000" t="50000" r="50000" b="50000"/>
              </a:path>
              <a:tileRect/>
            </a:gradFill>
            <a:ln w="12700" cap="flat" cmpd="sng">
              <a:solidFill>
                <a:schemeClr val="accent6"/>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200" b="1" i="0" u="none" strike="noStrike" cap="none" baseline="0" dirty="0">
                  <a:solidFill>
                    <a:schemeClr val="dk1"/>
                  </a:solidFill>
                  <a:latin typeface="Calibri"/>
                  <a:ea typeface="Calibri"/>
                  <a:cs typeface="Calibri"/>
                  <a:sym typeface="Calibri"/>
                </a:rPr>
                <a:t>grades.csv</a:t>
              </a:r>
            </a:p>
          </p:txBody>
        </p:sp>
        <p:sp>
          <p:nvSpPr>
            <p:cNvPr id="328" name="Shape 328"/>
            <p:cNvSpPr/>
            <p:nvPr/>
          </p:nvSpPr>
          <p:spPr>
            <a:xfrm>
              <a:off x="3624405" y="3289069"/>
              <a:ext cx="3429000" cy="1006057"/>
            </a:xfrm>
            <a:prstGeom prst="roundRect">
              <a:avLst>
                <a:gd name="adj" fmla="val 16667"/>
              </a:avLst>
            </a:prstGeom>
            <a:solidFill>
              <a:schemeClr val="dk2">
                <a:alpha val="91764"/>
              </a:schemeClr>
            </a:solidFill>
            <a:ln w="25400" cap="flat" cmpd="sng">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b="0" i="0" u="none" strike="noStrike" cap="none" baseline="0" dirty="0">
                  <a:solidFill>
                    <a:schemeClr val="lt1"/>
                  </a:solidFill>
                  <a:latin typeface="Calibri"/>
                  <a:ea typeface="Calibri"/>
                  <a:cs typeface="Calibri"/>
                  <a:sym typeface="Calibri"/>
                </a:rPr>
                <a:t>Learning Analytics Processor (LAP)</a:t>
              </a:r>
            </a:p>
          </p:txBody>
        </p:sp>
        <p:sp>
          <p:nvSpPr>
            <p:cNvPr id="329" name="Shape 329"/>
            <p:cNvSpPr/>
            <p:nvPr/>
          </p:nvSpPr>
          <p:spPr>
            <a:xfrm>
              <a:off x="7358204" y="3720237"/>
              <a:ext cx="762000" cy="862335"/>
            </a:xfrm>
            <a:prstGeom prst="flowChartDocument">
              <a:avLst/>
            </a:prstGeom>
            <a:gradFill>
              <a:gsLst>
                <a:gs pos="0">
                  <a:srgbClr val="B8D8D6"/>
                </a:gs>
                <a:gs pos="45000">
                  <a:srgbClr val="C7E1DF"/>
                </a:gs>
                <a:gs pos="100000">
                  <a:srgbClr val="CBE7E5"/>
                </a:gs>
              </a:gsLst>
              <a:path path="circle">
                <a:fillToRect l="50000" t="50000" r="50000" b="50000"/>
              </a:path>
              <a:tileRect/>
            </a:gradFill>
            <a:ln w="12700" cap="flat" cmpd="sng">
              <a:solidFill>
                <a:schemeClr val="accent6"/>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dirty="0">
                  <a:solidFill>
                    <a:schemeClr val="dk1"/>
                  </a:solidFill>
                  <a:latin typeface="Calibri"/>
                  <a:ea typeface="Calibri"/>
                  <a:cs typeface="Calibri"/>
                  <a:sym typeface="Calibri"/>
                </a:rPr>
                <a:t>Student ID, Course ID, Risk Rating</a:t>
              </a:r>
            </a:p>
          </p:txBody>
        </p:sp>
        <p:sp>
          <p:nvSpPr>
            <p:cNvPr id="330" name="Shape 330"/>
            <p:cNvSpPr/>
            <p:nvPr/>
          </p:nvSpPr>
          <p:spPr>
            <a:xfrm>
              <a:off x="2024205" y="5157462"/>
              <a:ext cx="762000" cy="862335"/>
            </a:xfrm>
            <a:prstGeom prst="flowChartDocument">
              <a:avLst/>
            </a:prstGeom>
            <a:gradFill>
              <a:gsLst>
                <a:gs pos="0">
                  <a:srgbClr val="AAE3D2"/>
                </a:gs>
                <a:gs pos="45000">
                  <a:srgbClr val="BBEADC"/>
                </a:gs>
                <a:gs pos="100000">
                  <a:srgbClr val="BEF1E1"/>
                </a:gs>
              </a:gsLst>
              <a:path path="circle">
                <a:fillToRect l="50000" t="50000" r="50000" b="50000"/>
              </a:path>
              <a:tileRect/>
            </a:gradFill>
            <a:ln w="12700" cap="flat" cmpd="sng">
              <a:solidFill>
                <a:schemeClr val="accent4"/>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dirty="0">
                  <a:solidFill>
                    <a:schemeClr val="dk1"/>
                  </a:solidFill>
                  <a:latin typeface="Calibri"/>
                  <a:ea typeface="Calibri"/>
                  <a:cs typeface="Calibri"/>
                  <a:sym typeface="Calibri"/>
                </a:rPr>
                <a:t>Demographics from SIS</a:t>
              </a:r>
            </a:p>
          </p:txBody>
        </p:sp>
        <p:cxnSp>
          <p:nvCxnSpPr>
            <p:cNvPr id="331" name="Shape 331"/>
            <p:cNvCxnSpPr>
              <a:stCxn id="330" idx="0"/>
            </p:cNvCxnSpPr>
            <p:nvPr/>
          </p:nvCxnSpPr>
          <p:spPr>
            <a:xfrm rot="10800000">
              <a:off x="2405205" y="4726362"/>
              <a:ext cx="0" cy="431100"/>
            </a:xfrm>
            <a:prstGeom prst="straightConnector1">
              <a:avLst/>
            </a:prstGeom>
            <a:noFill/>
            <a:ln w="12700" cap="flat" cmpd="sng">
              <a:solidFill>
                <a:schemeClr val="accent1"/>
              </a:solidFill>
              <a:prstDash val="solid"/>
              <a:round/>
              <a:headEnd type="none" w="med" len="med"/>
              <a:tailEnd type="stealth" w="lg" len="lg"/>
            </a:ln>
          </p:spPr>
        </p:cxnSp>
        <p:sp>
          <p:nvSpPr>
            <p:cNvPr id="333" name="Shape 333"/>
            <p:cNvSpPr/>
            <p:nvPr/>
          </p:nvSpPr>
          <p:spPr>
            <a:xfrm>
              <a:off x="2733331" y="2834435"/>
              <a:ext cx="967273" cy="454632"/>
            </a:xfrm>
            <a:custGeom>
              <a:avLst/>
              <a:gdLst/>
              <a:ahLst/>
              <a:cxnLst/>
              <a:rect l="0" t="0" r="0" b="0"/>
              <a:pathLst>
                <a:path w="457200" h="181947" extrusionOk="0">
                  <a:moveTo>
                    <a:pt x="457200" y="181947"/>
                  </a:moveTo>
                  <a:cubicBezTo>
                    <a:pt x="369336" y="95638"/>
                    <a:pt x="281473" y="9330"/>
                    <a:pt x="205273" y="4665"/>
                  </a:cubicBezTo>
                  <a:cubicBezTo>
                    <a:pt x="129073" y="0"/>
                    <a:pt x="64536" y="76977"/>
                    <a:pt x="0" y="153955"/>
                  </a:cubicBezTo>
                </a:path>
              </a:pathLst>
            </a:custGeom>
            <a:noFill/>
            <a:ln w="12700" cap="flat" cmpd="sng">
              <a:solidFill>
                <a:schemeClr val="accent1"/>
              </a:solidFill>
              <a:prstDash val="solid"/>
              <a:round/>
              <a:headEnd type="triangl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335" name="Shape 335"/>
            <p:cNvSpPr/>
            <p:nvPr/>
          </p:nvSpPr>
          <p:spPr>
            <a:xfrm>
              <a:off x="660141" y="2563125"/>
              <a:ext cx="1051726" cy="561863"/>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000" b="1" i="0" u="none" strike="noStrike" cap="none" baseline="0" dirty="0" smtClean="0">
                  <a:solidFill>
                    <a:schemeClr val="accent1"/>
                  </a:solidFill>
                  <a:latin typeface="Calibri"/>
                  <a:ea typeface="Calibri"/>
                  <a:cs typeface="Calibri"/>
                  <a:sym typeface="Calibri"/>
                </a:rPr>
                <a:t>#1 – Data Extract</a:t>
              </a:r>
              <a:endParaRPr lang="en-US" sz="2000" b="1" i="0" u="none" strike="noStrike" cap="none" baseline="0" dirty="0">
                <a:solidFill>
                  <a:schemeClr val="accent1"/>
                </a:solidFill>
                <a:latin typeface="Calibri"/>
                <a:ea typeface="Calibri"/>
                <a:cs typeface="Calibri"/>
                <a:sym typeface="Calibri"/>
              </a:endParaRPr>
            </a:p>
          </p:txBody>
        </p:sp>
        <p:sp>
          <p:nvSpPr>
            <p:cNvPr id="336" name="Shape 336"/>
            <p:cNvSpPr/>
            <p:nvPr/>
          </p:nvSpPr>
          <p:spPr>
            <a:xfrm>
              <a:off x="2252805" y="2389714"/>
              <a:ext cx="1879467" cy="299888"/>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000" b="1" i="0" u="none" strike="noStrike" cap="none" baseline="0" dirty="0" smtClean="0">
                  <a:solidFill>
                    <a:schemeClr val="accent1"/>
                  </a:solidFill>
                  <a:latin typeface="Calibri"/>
                  <a:ea typeface="Calibri"/>
                  <a:cs typeface="Calibri"/>
                  <a:sym typeface="Calibri"/>
                </a:rPr>
                <a:t>#2 – ETL</a:t>
              </a:r>
              <a:r>
                <a:rPr lang="en-US" sz="2000" b="1" i="0" u="none" strike="noStrike" cap="none" dirty="0" smtClean="0">
                  <a:solidFill>
                    <a:schemeClr val="accent1"/>
                  </a:solidFill>
                  <a:latin typeface="Calibri"/>
                  <a:ea typeface="Calibri"/>
                  <a:cs typeface="Calibri"/>
                  <a:sym typeface="Calibri"/>
                </a:rPr>
                <a:t> Processing</a:t>
              </a:r>
              <a:endParaRPr lang="en-US" sz="2000" b="1" i="0" u="none" strike="noStrike" cap="none" baseline="0" dirty="0">
                <a:solidFill>
                  <a:schemeClr val="accent1"/>
                </a:solidFill>
                <a:latin typeface="Calibri"/>
                <a:ea typeface="Calibri"/>
                <a:cs typeface="Calibri"/>
                <a:sym typeface="Calibri"/>
              </a:endParaRPr>
            </a:p>
          </p:txBody>
        </p:sp>
        <p:sp>
          <p:nvSpPr>
            <p:cNvPr id="337" name="Shape 337"/>
            <p:cNvSpPr/>
            <p:nvPr/>
          </p:nvSpPr>
          <p:spPr>
            <a:xfrm>
              <a:off x="4344025" y="4364164"/>
              <a:ext cx="1947380" cy="288923"/>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000" b="1" i="0" u="none" strike="noStrike" cap="none" baseline="0" dirty="0" smtClean="0">
                  <a:solidFill>
                    <a:schemeClr val="accent1"/>
                  </a:solidFill>
                  <a:latin typeface="Calibri"/>
                  <a:ea typeface="Calibri"/>
                  <a:cs typeface="Calibri"/>
                  <a:sym typeface="Calibri"/>
                </a:rPr>
                <a:t>#3 – Model Scoring</a:t>
              </a:r>
              <a:endParaRPr lang="en-US" sz="2000" b="1" i="0" u="none" strike="noStrike" cap="none" baseline="0" dirty="0">
                <a:solidFill>
                  <a:schemeClr val="accent1"/>
                </a:solidFill>
                <a:latin typeface="Calibri"/>
                <a:ea typeface="Calibri"/>
                <a:cs typeface="Calibri"/>
                <a:sym typeface="Calibri"/>
              </a:endParaRPr>
            </a:p>
          </p:txBody>
        </p:sp>
        <p:sp>
          <p:nvSpPr>
            <p:cNvPr id="338" name="Shape 338"/>
            <p:cNvSpPr/>
            <p:nvPr/>
          </p:nvSpPr>
          <p:spPr>
            <a:xfrm>
              <a:off x="5605605" y="2570457"/>
              <a:ext cx="762000" cy="862335"/>
            </a:xfrm>
            <a:prstGeom prst="flowChartDocument">
              <a:avLst/>
            </a:prstGeom>
            <a:gradFill>
              <a:gsLst>
                <a:gs pos="0">
                  <a:srgbClr val="AAE3D2"/>
                </a:gs>
                <a:gs pos="45000">
                  <a:srgbClr val="BBEADC"/>
                </a:gs>
                <a:gs pos="100000">
                  <a:srgbClr val="BEF1E1"/>
                </a:gs>
              </a:gsLst>
              <a:path path="circle">
                <a:fillToRect l="50000" t="50000" r="50000" b="50000"/>
              </a:path>
              <a:tileRect/>
            </a:gradFill>
            <a:ln w="12700" cap="flat" cmpd="sng">
              <a:solidFill>
                <a:schemeClr val="accent4"/>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dirty="0">
                  <a:solidFill>
                    <a:schemeClr val="dk1"/>
                  </a:solidFill>
                  <a:latin typeface="Calibri"/>
                  <a:ea typeface="Calibri"/>
                  <a:cs typeface="Calibri"/>
                  <a:sym typeface="Calibri"/>
                </a:rPr>
                <a:t>OAAI XML</a:t>
              </a:r>
            </a:p>
          </p:txBody>
        </p:sp>
        <p:sp>
          <p:nvSpPr>
            <p:cNvPr id="340" name="Shape 340"/>
            <p:cNvSpPr/>
            <p:nvPr/>
          </p:nvSpPr>
          <p:spPr>
            <a:xfrm>
              <a:off x="7053404" y="2849566"/>
              <a:ext cx="1558400" cy="35617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000" b="1" dirty="0">
                  <a:solidFill>
                    <a:schemeClr val="accent1"/>
                  </a:solidFill>
                  <a:latin typeface="Calibri"/>
                  <a:ea typeface="Calibri"/>
                  <a:cs typeface="Calibri"/>
                  <a:sym typeface="Calibri"/>
                </a:rPr>
                <a:t>#</a:t>
              </a:r>
              <a:r>
                <a:rPr lang="en-US" sz="2000" b="1" i="0" u="none" strike="noStrike" cap="none" baseline="0" dirty="0" smtClean="0">
                  <a:solidFill>
                    <a:schemeClr val="accent1"/>
                  </a:solidFill>
                  <a:latin typeface="Calibri"/>
                  <a:ea typeface="Calibri"/>
                  <a:cs typeface="Calibri"/>
                  <a:sym typeface="Calibri"/>
                </a:rPr>
                <a:t>4 - Output</a:t>
              </a:r>
              <a:endParaRPr lang="en-US" sz="2000" b="1" i="0" u="none" strike="noStrike" cap="none" baseline="0" dirty="0">
                <a:solidFill>
                  <a:schemeClr val="accent1"/>
                </a:solidFill>
                <a:latin typeface="Calibri"/>
                <a:ea typeface="Calibri"/>
                <a:cs typeface="Calibri"/>
                <a:sym typeface="Calibri"/>
              </a:endParaRPr>
            </a:p>
          </p:txBody>
        </p:sp>
        <p:grpSp>
          <p:nvGrpSpPr>
            <p:cNvPr id="342" name="Shape 342"/>
            <p:cNvGrpSpPr/>
            <p:nvPr/>
          </p:nvGrpSpPr>
          <p:grpSpPr>
            <a:xfrm>
              <a:off x="6193438" y="2057401"/>
              <a:ext cx="740761" cy="1200876"/>
              <a:chOff x="6302833" y="4479592"/>
              <a:chExt cx="740761" cy="636690"/>
            </a:xfrm>
          </p:grpSpPr>
          <p:cxnSp>
            <p:nvCxnSpPr>
              <p:cNvPr id="343" name="Shape 343"/>
              <p:cNvCxnSpPr/>
              <p:nvPr/>
            </p:nvCxnSpPr>
            <p:spPr>
              <a:xfrm>
                <a:off x="6570310" y="4582882"/>
                <a:ext cx="0" cy="228600"/>
              </a:xfrm>
              <a:prstGeom prst="straightConnector1">
                <a:avLst/>
              </a:prstGeom>
              <a:noFill/>
              <a:ln w="12700" cap="flat" cmpd="sng">
                <a:solidFill>
                  <a:schemeClr val="accent1"/>
                </a:solidFill>
                <a:prstDash val="solid"/>
                <a:round/>
                <a:headEnd type="none" w="med" len="med"/>
                <a:tailEnd type="none" w="med" len="med"/>
              </a:ln>
            </p:spPr>
          </p:cxnSp>
          <p:cxnSp>
            <p:nvCxnSpPr>
              <p:cNvPr id="344" name="Shape 344"/>
              <p:cNvCxnSpPr/>
              <p:nvPr/>
            </p:nvCxnSpPr>
            <p:spPr>
              <a:xfrm>
                <a:off x="6570310" y="4887682"/>
                <a:ext cx="0" cy="228600"/>
              </a:xfrm>
              <a:prstGeom prst="straightConnector1">
                <a:avLst/>
              </a:prstGeom>
              <a:noFill/>
              <a:ln w="12700" cap="flat" cmpd="sng">
                <a:solidFill>
                  <a:schemeClr val="accent1"/>
                </a:solidFill>
                <a:prstDash val="solid"/>
                <a:round/>
                <a:headEnd type="none" w="med" len="med"/>
                <a:tailEnd type="none" w="med" len="med"/>
              </a:ln>
            </p:spPr>
          </p:cxnSp>
          <p:cxnSp>
            <p:nvCxnSpPr>
              <p:cNvPr id="345" name="Shape 345"/>
              <p:cNvCxnSpPr/>
              <p:nvPr/>
            </p:nvCxnSpPr>
            <p:spPr>
              <a:xfrm>
                <a:off x="6599854" y="4850358"/>
                <a:ext cx="228600" cy="0"/>
              </a:xfrm>
              <a:prstGeom prst="straightConnector1">
                <a:avLst/>
              </a:prstGeom>
              <a:noFill/>
              <a:ln w="12700" cap="flat" cmpd="sng">
                <a:solidFill>
                  <a:schemeClr val="accent1"/>
                </a:solidFill>
                <a:prstDash val="solid"/>
                <a:round/>
                <a:headEnd type="none" w="med" len="med"/>
                <a:tailEnd type="none" w="med" len="med"/>
              </a:ln>
            </p:spPr>
          </p:cxnSp>
          <p:cxnSp>
            <p:nvCxnSpPr>
              <p:cNvPr id="346" name="Shape 346"/>
              <p:cNvCxnSpPr/>
              <p:nvPr/>
            </p:nvCxnSpPr>
            <p:spPr>
              <a:xfrm>
                <a:off x="6302833" y="4848807"/>
                <a:ext cx="228600" cy="0"/>
              </a:xfrm>
              <a:prstGeom prst="straightConnector1">
                <a:avLst/>
              </a:prstGeom>
              <a:noFill/>
              <a:ln w="12700" cap="flat" cmpd="sng">
                <a:solidFill>
                  <a:schemeClr val="accent1"/>
                </a:solidFill>
                <a:prstDash val="solid"/>
                <a:round/>
                <a:headEnd type="none" w="med" len="med"/>
                <a:tailEnd type="none" w="med" len="med"/>
              </a:ln>
            </p:spPr>
          </p:cxnSp>
          <p:cxnSp>
            <p:nvCxnSpPr>
              <p:cNvPr id="347" name="Shape 347"/>
              <p:cNvCxnSpPr/>
              <p:nvPr/>
            </p:nvCxnSpPr>
            <p:spPr>
              <a:xfrm rot="10800000" flipH="1">
                <a:off x="6629400" y="4724400"/>
                <a:ext cx="76199" cy="76199"/>
              </a:xfrm>
              <a:prstGeom prst="straightConnector1">
                <a:avLst/>
              </a:prstGeom>
              <a:noFill/>
              <a:ln w="12700" cap="flat" cmpd="sng">
                <a:solidFill>
                  <a:schemeClr val="accent1"/>
                </a:solidFill>
                <a:prstDash val="solid"/>
                <a:round/>
                <a:headEnd type="none" w="med" len="med"/>
                <a:tailEnd type="none" w="med" len="med"/>
              </a:ln>
            </p:spPr>
          </p:cxnSp>
          <p:cxnSp>
            <p:nvCxnSpPr>
              <p:cNvPr id="348" name="Shape 348"/>
              <p:cNvCxnSpPr/>
              <p:nvPr/>
            </p:nvCxnSpPr>
            <p:spPr>
              <a:xfrm>
                <a:off x="6620068" y="4897014"/>
                <a:ext cx="85531" cy="85531"/>
              </a:xfrm>
              <a:prstGeom prst="straightConnector1">
                <a:avLst/>
              </a:prstGeom>
              <a:noFill/>
              <a:ln w="12700" cap="flat" cmpd="sng">
                <a:solidFill>
                  <a:schemeClr val="accent1"/>
                </a:solidFill>
                <a:prstDash val="solid"/>
                <a:round/>
                <a:headEnd type="none" w="med" len="med"/>
                <a:tailEnd type="none" w="med" len="med"/>
              </a:ln>
            </p:spPr>
          </p:cxnSp>
          <p:cxnSp>
            <p:nvCxnSpPr>
              <p:cNvPr id="349" name="Shape 349"/>
              <p:cNvCxnSpPr/>
              <p:nvPr/>
            </p:nvCxnSpPr>
            <p:spPr>
              <a:xfrm>
                <a:off x="6400800" y="4677744"/>
                <a:ext cx="113524" cy="113524"/>
              </a:xfrm>
              <a:prstGeom prst="straightConnector1">
                <a:avLst/>
              </a:prstGeom>
              <a:noFill/>
              <a:ln w="12700" cap="flat" cmpd="sng">
                <a:solidFill>
                  <a:schemeClr val="accent1"/>
                </a:solidFill>
                <a:prstDash val="solid"/>
                <a:round/>
                <a:headEnd type="none" w="med" len="med"/>
                <a:tailEnd type="none" w="med" len="med"/>
              </a:ln>
            </p:spPr>
          </p:cxnSp>
          <p:cxnSp>
            <p:nvCxnSpPr>
              <p:cNvPr id="350" name="Shape 350"/>
              <p:cNvCxnSpPr/>
              <p:nvPr/>
            </p:nvCxnSpPr>
            <p:spPr>
              <a:xfrm rot="10800000" flipH="1">
                <a:off x="6458337" y="4904792"/>
                <a:ext cx="76199" cy="76199"/>
              </a:xfrm>
              <a:prstGeom prst="straightConnector1">
                <a:avLst/>
              </a:prstGeom>
              <a:noFill/>
              <a:ln w="12700" cap="flat" cmpd="sng">
                <a:solidFill>
                  <a:schemeClr val="accent1"/>
                </a:solidFill>
                <a:prstDash val="solid"/>
                <a:round/>
                <a:headEnd type="none" w="med" len="med"/>
                <a:tailEnd type="none" w="med" len="med"/>
              </a:ln>
            </p:spPr>
          </p:cxnSp>
          <p:sp>
            <p:nvSpPr>
              <p:cNvPr id="351" name="Shape 351"/>
              <p:cNvSpPr txBox="1"/>
              <p:nvPr/>
            </p:nvSpPr>
            <p:spPr>
              <a:xfrm>
                <a:off x="6642409" y="4536196"/>
                <a:ext cx="304799" cy="40626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a:solidFill>
                      <a:srgbClr val="487B78"/>
                    </a:solidFill>
                    <a:latin typeface="Calibri"/>
                    <a:ea typeface="Calibri"/>
                    <a:cs typeface="Calibri"/>
                    <a:sym typeface="Calibri"/>
                  </a:rPr>
                  <a:t>.</a:t>
                </a:r>
              </a:p>
            </p:txBody>
          </p:sp>
          <p:sp>
            <p:nvSpPr>
              <p:cNvPr id="352" name="Shape 352"/>
              <p:cNvSpPr/>
              <p:nvPr/>
            </p:nvSpPr>
            <p:spPr>
              <a:xfrm>
                <a:off x="6714154" y="4479592"/>
                <a:ext cx="248785"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a:solidFill>
                      <a:srgbClr val="487B78"/>
                    </a:solidFill>
                    <a:latin typeface="Calibri"/>
                    <a:ea typeface="Calibri"/>
                    <a:cs typeface="Calibri"/>
                    <a:sym typeface="Calibri"/>
                  </a:rPr>
                  <a:t>.</a:t>
                </a:r>
              </a:p>
            </p:txBody>
          </p:sp>
          <p:sp>
            <p:nvSpPr>
              <p:cNvPr id="353" name="Shape 353"/>
              <p:cNvSpPr/>
              <p:nvPr/>
            </p:nvSpPr>
            <p:spPr>
              <a:xfrm>
                <a:off x="6794809" y="4716264"/>
                <a:ext cx="248785"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a:solidFill>
                      <a:srgbClr val="487B78"/>
                    </a:solidFill>
                    <a:latin typeface="Calibri"/>
                    <a:ea typeface="Calibri"/>
                    <a:cs typeface="Calibri"/>
                    <a:sym typeface="Calibri"/>
                  </a:rPr>
                  <a:t>.</a:t>
                </a:r>
              </a:p>
            </p:txBody>
          </p:sp>
        </p:grpSp>
        <p:sp>
          <p:nvSpPr>
            <p:cNvPr id="354" name="Shape 354"/>
            <p:cNvSpPr/>
            <p:nvPr/>
          </p:nvSpPr>
          <p:spPr>
            <a:xfrm>
              <a:off x="6133346" y="2098771"/>
              <a:ext cx="248785" cy="766267"/>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a:solidFill>
                    <a:srgbClr val="487B78"/>
                  </a:solidFill>
                  <a:latin typeface="Calibri"/>
                  <a:ea typeface="Calibri"/>
                  <a:cs typeface="Calibri"/>
                  <a:sym typeface="Calibri"/>
                </a:rPr>
                <a:t>.</a:t>
              </a:r>
            </a:p>
          </p:txBody>
        </p:sp>
        <p:cxnSp>
          <p:nvCxnSpPr>
            <p:cNvPr id="356" name="Shape 356"/>
            <p:cNvCxnSpPr/>
            <p:nvPr/>
          </p:nvCxnSpPr>
          <p:spPr>
            <a:xfrm>
              <a:off x="6977204" y="3576514"/>
              <a:ext cx="381000" cy="0"/>
            </a:xfrm>
            <a:prstGeom prst="straightConnector1">
              <a:avLst/>
            </a:prstGeom>
            <a:noFill/>
            <a:ln w="12700" cap="flat" cmpd="sng">
              <a:solidFill>
                <a:schemeClr val="accent1"/>
              </a:solidFill>
              <a:prstDash val="solid"/>
              <a:round/>
              <a:headEnd type="none" w="med" len="med"/>
              <a:tailEnd type="stealth" w="lg" len="lg"/>
            </a:ln>
          </p:spPr>
        </p:cxnSp>
        <p:sp>
          <p:nvSpPr>
            <p:cNvPr id="357" name="Shape 357"/>
            <p:cNvSpPr txBox="1"/>
            <p:nvPr/>
          </p:nvSpPr>
          <p:spPr>
            <a:xfrm>
              <a:off x="7282004" y="3289069"/>
              <a:ext cx="1371599" cy="2769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1" i="0" u="none" strike="noStrike" cap="none" baseline="0">
                  <a:solidFill>
                    <a:schemeClr val="dk1"/>
                  </a:solidFill>
                  <a:latin typeface="Calibri"/>
                  <a:ea typeface="Calibri"/>
                  <a:cs typeface="Calibri"/>
                  <a:sym typeface="Calibri"/>
                </a:rPr>
                <a:t>RESTful API</a:t>
              </a:r>
            </a:p>
          </p:txBody>
        </p:sp>
      </p:grpSp>
    </p:spTree>
    <p:extLst>
      <p:ext uri="{BB962C8B-B14F-4D97-AF65-F5344CB8AC3E}">
        <p14:creationId xmlns:p14="http://schemas.microsoft.com/office/powerpoint/2010/main" val="3126530832"/>
      </p:ext>
    </p:extLst>
  </p:cSld>
  <p:clrMapOvr>
    <a:masterClrMapping/>
  </p:clrMapOvr>
  <p:transition spd="slow">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Student Success Plan (SSP)</a:t>
            </a:r>
            <a:endParaRPr lang="en-US" b="1" dirty="0"/>
          </a:p>
        </p:txBody>
      </p:sp>
      <p:pic>
        <p:nvPicPr>
          <p:cNvPr id="6" name="Picture 5"/>
          <p:cNvPicPr>
            <a:picLocks noChangeAspect="1"/>
          </p:cNvPicPr>
          <p:nvPr/>
        </p:nvPicPr>
        <p:blipFill>
          <a:blip r:embed="rId2"/>
          <a:stretch>
            <a:fillRect/>
          </a:stretch>
        </p:blipFill>
        <p:spPr>
          <a:xfrm>
            <a:off x="1870900" y="1977303"/>
            <a:ext cx="8511159" cy="4084787"/>
          </a:xfrm>
          <a:prstGeom prst="rect">
            <a:avLst/>
          </a:prstGeom>
        </p:spPr>
      </p:pic>
    </p:spTree>
    <p:extLst>
      <p:ext uri="{BB962C8B-B14F-4D97-AF65-F5344CB8AC3E}">
        <p14:creationId xmlns:p14="http://schemas.microsoft.com/office/powerpoint/2010/main" val="199502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OpenDashboard</a:t>
            </a:r>
            <a:endParaRPr lang="en-US" b="1" dirty="0"/>
          </a:p>
        </p:txBody>
      </p:sp>
      <p:pic>
        <p:nvPicPr>
          <p:cNvPr id="3074" name="Picture 2" descr="Displaying rosterview.png"/>
          <p:cNvPicPr>
            <a:picLocks noChangeAspect="1" noChangeArrowheads="1"/>
          </p:cNvPicPr>
          <p:nvPr/>
        </p:nvPicPr>
        <p:blipFill rotWithShape="1">
          <a:blip r:embed="rId2">
            <a:extLst>
              <a:ext uri="{28A0092B-C50C-407E-A947-70E740481C1C}">
                <a14:useLocalDpi xmlns:a14="http://schemas.microsoft.com/office/drawing/2010/main" val="0"/>
              </a:ext>
            </a:extLst>
          </a:blip>
          <a:srcRect t="5702" b="11993"/>
          <a:stretch/>
        </p:blipFill>
        <p:spPr bwMode="auto">
          <a:xfrm>
            <a:off x="1659309" y="2029968"/>
            <a:ext cx="8934342" cy="3776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1027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Activity Radar</a:t>
            </a:r>
            <a:endParaRPr lang="en-US" dirty="0"/>
          </a:p>
        </p:txBody>
      </p:sp>
      <p:sp>
        <p:nvSpPr>
          <p:cNvPr id="5" name="Text Placeholder 4"/>
          <p:cNvSpPr>
            <a:spLocks noGrp="1"/>
          </p:cNvSpPr>
          <p:nvPr>
            <p:ph type="body" idx="1"/>
          </p:nvPr>
        </p:nvSpPr>
        <p:spPr/>
        <p:txBody>
          <a:bodyPr/>
          <a:lstStyle/>
          <a:p>
            <a:pPr algn="ctr"/>
            <a:r>
              <a:rPr lang="en-US" b="1" dirty="0"/>
              <a:t>Video demonstration - https://youtu.be/m-4NbxXllpY</a:t>
            </a:r>
          </a:p>
        </p:txBody>
      </p:sp>
      <p:pic>
        <p:nvPicPr>
          <p:cNvPr id="3" name="Picture 2"/>
          <p:cNvPicPr>
            <a:picLocks noChangeAspect="1"/>
          </p:cNvPicPr>
          <p:nvPr/>
        </p:nvPicPr>
        <p:blipFill>
          <a:blip r:embed="rId2"/>
          <a:stretch>
            <a:fillRect/>
          </a:stretch>
        </p:blipFill>
        <p:spPr>
          <a:xfrm>
            <a:off x="4280137" y="228600"/>
            <a:ext cx="3692685" cy="2876174"/>
          </a:xfrm>
          <a:prstGeom prst="rect">
            <a:avLst/>
          </a:prstGeom>
        </p:spPr>
      </p:pic>
    </p:spTree>
    <p:extLst>
      <p:ext uri="{BB962C8B-B14F-4D97-AF65-F5344CB8AC3E}">
        <p14:creationId xmlns:p14="http://schemas.microsoft.com/office/powerpoint/2010/main" val="20347273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Shape 389"/>
          <p:cNvSpPr txBox="1">
            <a:spLocks noGrp="1"/>
          </p:cNvSpPr>
          <p:nvPr>
            <p:ph type="title"/>
          </p:nvPr>
        </p:nvSpPr>
        <p:spPr/>
        <p:txBody>
          <a:bodyPr/>
          <a:lstStyle/>
          <a:p>
            <a:pPr lvl="0"/>
            <a:r>
              <a:rPr lang="en-US" b="1" dirty="0" smtClean="0">
                <a:sym typeface="Calibri"/>
              </a:rPr>
              <a:t>LAK15 Hackathon - Open Dashboards</a:t>
            </a:r>
            <a:endParaRPr lang="en-US" b="1" dirty="0">
              <a:sym typeface="Calibri"/>
            </a:endParaRPr>
          </a:p>
        </p:txBody>
      </p:sp>
      <p:pic>
        <p:nvPicPr>
          <p:cNvPr id="390" name="Shape 390"/>
          <p:cNvPicPr preferRelativeResize="0"/>
          <p:nvPr/>
        </p:nvPicPr>
        <p:blipFill rotWithShape="1">
          <a:blip r:embed="rId3">
            <a:alphaModFix/>
          </a:blip>
          <a:srcRect/>
          <a:stretch/>
        </p:blipFill>
        <p:spPr>
          <a:xfrm>
            <a:off x="5965239" y="2053311"/>
            <a:ext cx="5572592" cy="3347411"/>
          </a:xfrm>
          <a:prstGeom prst="rect">
            <a:avLst/>
          </a:prstGeom>
          <a:noFill/>
          <a:ln>
            <a:noFill/>
          </a:ln>
        </p:spPr>
      </p:pic>
      <p:pic>
        <p:nvPicPr>
          <p:cNvPr id="391" name="Shape 391"/>
          <p:cNvPicPr preferRelativeResize="0"/>
          <p:nvPr/>
        </p:nvPicPr>
        <p:blipFill rotWithShape="1">
          <a:blip r:embed="rId4">
            <a:alphaModFix/>
          </a:blip>
          <a:srcRect/>
          <a:stretch/>
        </p:blipFill>
        <p:spPr>
          <a:xfrm>
            <a:off x="765456" y="2037652"/>
            <a:ext cx="5232993" cy="3607861"/>
          </a:xfrm>
          <a:prstGeom prst="rect">
            <a:avLst/>
          </a:prstGeom>
          <a:noFill/>
          <a:ln>
            <a:noFill/>
          </a:ln>
        </p:spPr>
      </p:pic>
      <p:sp>
        <p:nvSpPr>
          <p:cNvPr id="392" name="Shape 392"/>
          <p:cNvSpPr txBox="1"/>
          <p:nvPr/>
        </p:nvSpPr>
        <p:spPr>
          <a:xfrm>
            <a:off x="1622029" y="5722012"/>
            <a:ext cx="3703123"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1" i="0" u="none" strike="noStrike" cap="none" baseline="0">
                <a:solidFill>
                  <a:schemeClr val="dk1"/>
                </a:solidFill>
                <a:latin typeface="Calibri"/>
                <a:ea typeface="Calibri"/>
                <a:cs typeface="Calibri"/>
                <a:sym typeface="Calibri"/>
              </a:rPr>
              <a:t>Early Alert Insights Chart</a:t>
            </a:r>
          </a:p>
        </p:txBody>
      </p:sp>
      <p:sp>
        <p:nvSpPr>
          <p:cNvPr id="393" name="Shape 393"/>
          <p:cNvSpPr txBox="1"/>
          <p:nvPr/>
        </p:nvSpPr>
        <p:spPr>
          <a:xfrm>
            <a:off x="6747634" y="5553123"/>
            <a:ext cx="4790197" cy="64633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1" i="0" u="none" strike="noStrike" cap="none" baseline="0">
                <a:solidFill>
                  <a:schemeClr val="dk1"/>
                </a:solidFill>
                <a:latin typeface="Calibri"/>
                <a:ea typeface="Calibri"/>
                <a:cs typeface="Calibri"/>
                <a:sym typeface="Calibri"/>
              </a:rPr>
              <a:t>Course Engagement Pathways – Resource &amp; Content Access</a:t>
            </a:r>
          </a:p>
        </p:txBody>
      </p:sp>
    </p:spTree>
    <p:extLst>
      <p:ext uri="{BB962C8B-B14F-4D97-AF65-F5344CB8AC3E}">
        <p14:creationId xmlns:p14="http://schemas.microsoft.com/office/powerpoint/2010/main" val="645430986"/>
      </p:ext>
    </p:extLst>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Current &amp; Future </a:t>
            </a:r>
            <a:r>
              <a:rPr lang="en-US" dirty="0" smtClean="0"/>
              <a:t>Projects</a:t>
            </a:r>
            <a:endParaRPr lang="en-US" dirty="0"/>
          </a:p>
        </p:txBody>
      </p:sp>
      <p:sp>
        <p:nvSpPr>
          <p:cNvPr id="4" name="Text Placeholder 3"/>
          <p:cNvSpPr>
            <a:spLocks noGrp="1"/>
          </p:cNvSpPr>
          <p:nvPr>
            <p:ph type="body" idx="1"/>
          </p:nvPr>
        </p:nvSpPr>
        <p:spPr/>
        <p:txBody>
          <a:bodyPr/>
          <a:lstStyle/>
          <a:p>
            <a:r>
              <a:rPr lang="en-US" dirty="0" smtClean="0"/>
              <a:t>Apereo learning analytics initiative</a:t>
            </a:r>
            <a:endParaRPr lang="en-US" dirty="0"/>
          </a:p>
        </p:txBody>
      </p:sp>
      <p:pic>
        <p:nvPicPr>
          <p:cNvPr id="5" name="Picture 8" descr="http://brand.ncsu.edu/assets/logos/ncstate-brick-2x2-red-rg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03228" y="503317"/>
            <a:ext cx="1921369" cy="9243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upload.wikimedia.org/wikipedia/commons/thumb/c/c6/Moodle-logo.svg/744px-Moodle-logo.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03228" y="1683296"/>
            <a:ext cx="2040572" cy="53482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Jis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83987" y="2462310"/>
            <a:ext cx="1506152" cy="873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2909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North Carolina State University</a:t>
            </a:r>
            <a:endParaRPr lang="en-US" b="1" dirty="0"/>
          </a:p>
        </p:txBody>
      </p:sp>
      <p:sp>
        <p:nvSpPr>
          <p:cNvPr id="3" name="Content Placeholder 2"/>
          <p:cNvSpPr>
            <a:spLocks noGrp="1"/>
          </p:cNvSpPr>
          <p:nvPr>
            <p:ph idx="1"/>
          </p:nvPr>
        </p:nvSpPr>
        <p:spPr/>
        <p:txBody>
          <a:bodyPr>
            <a:normAutofit/>
          </a:bodyPr>
          <a:lstStyle/>
          <a:p>
            <a:r>
              <a:rPr lang="en-US" dirty="0" smtClean="0"/>
              <a:t>Began exploring Learning Analytics about two years ago</a:t>
            </a:r>
          </a:p>
          <a:p>
            <a:r>
              <a:rPr lang="en-US" dirty="0" smtClean="0"/>
              <a:t>Decided to conduct initial </a:t>
            </a:r>
            <a:r>
              <a:rPr lang="en-US" b="1" dirty="0" smtClean="0"/>
              <a:t>Data Model </a:t>
            </a:r>
            <a:r>
              <a:rPr lang="en-US" b="1" dirty="0" smtClean="0"/>
              <a:t>Analysis </a:t>
            </a:r>
            <a:r>
              <a:rPr lang="en-US" dirty="0" smtClean="0"/>
              <a:t>as a “Phase One” project</a:t>
            </a:r>
          </a:p>
          <a:p>
            <a:pPr lvl="1"/>
            <a:r>
              <a:rPr lang="en-US" dirty="0" smtClean="0"/>
              <a:t>Ran small sample (500+ records) of historical data through the Marist predictive </a:t>
            </a:r>
            <a:r>
              <a:rPr lang="en-US" dirty="0" smtClean="0"/>
              <a:t>model</a:t>
            </a:r>
          </a:p>
          <a:p>
            <a:r>
              <a:rPr lang="en-US" dirty="0" smtClean="0"/>
              <a:t>Phase </a:t>
            </a:r>
            <a:r>
              <a:rPr lang="en-US" dirty="0" smtClean="0"/>
              <a:t>One Data Model </a:t>
            </a:r>
            <a:r>
              <a:rPr lang="en-US" dirty="0" smtClean="0"/>
              <a:t>Analysis </a:t>
            </a:r>
            <a:r>
              <a:rPr lang="en-US" dirty="0" smtClean="0"/>
              <a:t>Results…</a:t>
            </a:r>
          </a:p>
          <a:p>
            <a:pPr lvl="1"/>
            <a:r>
              <a:rPr lang="en-US" b="1" dirty="0" smtClean="0"/>
              <a:t>Model accuracy</a:t>
            </a:r>
            <a:r>
              <a:rPr lang="en-US" dirty="0" smtClean="0"/>
              <a:t>: 75 – 77%</a:t>
            </a:r>
          </a:p>
          <a:p>
            <a:pPr lvl="1"/>
            <a:r>
              <a:rPr lang="en-US" b="1" dirty="0" smtClean="0"/>
              <a:t>Recall rates: </a:t>
            </a:r>
            <a:r>
              <a:rPr lang="en-US" dirty="0" smtClean="0"/>
              <a:t>88 – 90% </a:t>
            </a:r>
          </a:p>
          <a:p>
            <a:pPr lvl="1"/>
            <a:r>
              <a:rPr lang="en-US" b="1" dirty="0" smtClean="0"/>
              <a:t>False positives: </a:t>
            </a:r>
            <a:r>
              <a:rPr lang="en-US" dirty="0" smtClean="0"/>
              <a:t>25 – 26%</a:t>
            </a:r>
          </a:p>
          <a:p>
            <a:r>
              <a:rPr lang="en-US" dirty="0"/>
              <a:t>Created necessary Extraction, Transformation and Loading (ETL) processes for Moodle</a:t>
            </a:r>
          </a:p>
          <a:p>
            <a:r>
              <a:rPr lang="en-US" dirty="0"/>
              <a:t>Allowed them to address policy and data access issues without a high-stakes deployment</a:t>
            </a:r>
          </a:p>
          <a:p>
            <a:r>
              <a:rPr lang="en-US" dirty="0" smtClean="0"/>
              <a:t>NC State is now starting a Phase Two </a:t>
            </a:r>
            <a:r>
              <a:rPr lang="en-US" dirty="0" smtClean="0"/>
              <a:t>project </a:t>
            </a:r>
            <a:r>
              <a:rPr lang="en-US" dirty="0" smtClean="0"/>
              <a:t>to prepare for large scale deployment</a:t>
            </a:r>
          </a:p>
          <a:p>
            <a:endParaRPr lang="en-US" dirty="0"/>
          </a:p>
        </p:txBody>
      </p:sp>
      <p:pic>
        <p:nvPicPr>
          <p:cNvPr id="1026" name="Picture 2" descr="https://upload.wikimedia.org/wikipedia/commons/thumb/c/c6/Moodle-logo.svg/744px-Moodle-logo.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00731" y="2516217"/>
            <a:ext cx="2040572" cy="5348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03067" y="1845734"/>
            <a:ext cx="1285875" cy="3810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marist.edu/publicaffairs/imc/graphics/For_Web/Nameplate/LowResLogoLr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39059" y="2226735"/>
            <a:ext cx="1405192" cy="28948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brand.ncsu.edu/assets/logos/ncstate-brick-2x2-red-rg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04750" y="178229"/>
            <a:ext cx="2642362" cy="127120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3062079" y="5868074"/>
            <a:ext cx="5297797"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en-US" sz="2000" b="1" dirty="0" smtClean="0">
                <a:solidFill>
                  <a:schemeClr val="bg1"/>
                </a:solidFill>
              </a:rPr>
              <a:t>Recent Webinar: </a:t>
            </a:r>
            <a:r>
              <a:rPr lang="en-US" sz="2000" dirty="0" smtClean="0">
                <a:solidFill>
                  <a:schemeClr val="bg1"/>
                </a:solidFill>
              </a:rPr>
              <a:t>https</a:t>
            </a:r>
            <a:r>
              <a:rPr lang="en-US" sz="2000" dirty="0">
                <a:solidFill>
                  <a:schemeClr val="bg1"/>
                </a:solidFill>
              </a:rPr>
              <a:t>://youtu.be/ODPTjNcqNuo</a:t>
            </a:r>
          </a:p>
        </p:txBody>
      </p:sp>
    </p:spTree>
    <p:extLst>
      <p:ext uri="{BB962C8B-B14F-4D97-AF65-F5344CB8AC3E}">
        <p14:creationId xmlns:p14="http://schemas.microsoft.com/office/powerpoint/2010/main" val="37830215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279391" y="125012"/>
            <a:ext cx="7835688" cy="5708859"/>
            <a:chOff x="4279391" y="125012"/>
            <a:chExt cx="7835688" cy="5708859"/>
          </a:xfrm>
        </p:grpSpPr>
        <p:pic>
          <p:nvPicPr>
            <p:cNvPr id="1026" name="Picture 2" descr="http://analytics.jiscinvolve.org/wp/files/2015/06/architecture-with-vendors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9391" y="125012"/>
              <a:ext cx="7835688" cy="570885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marist.edu/publicaffairs/imc/graphics/For_Web/Nameplate/MaristLogoRe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09239" y="1943701"/>
              <a:ext cx="914400" cy="18630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www.marist.edu/publicaffairs/imc/graphics/For_Web/Nameplate/MaristLogoRe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27136" y="449976"/>
              <a:ext cx="914400" cy="1863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www.marist.edu/publicaffairs/imc/graphics/For_Web/Nameplate/MaristLogoRe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27136" y="2278776"/>
              <a:ext cx="914400" cy="18630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www.marist.edu/publicaffairs/imc/graphics/For_Web/Nameplate/MaristLogoRe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27080" y="4101480"/>
              <a:ext cx="914400" cy="18630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Jis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5170" y="3289407"/>
              <a:ext cx="1133475" cy="657226"/>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TextBox 4"/>
          <p:cNvSpPr txBox="1"/>
          <p:nvPr/>
        </p:nvSpPr>
        <p:spPr>
          <a:xfrm>
            <a:off x="118151" y="447781"/>
            <a:ext cx="4069800" cy="538609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b="1" dirty="0" err="1" smtClean="0"/>
              <a:t>Jisc</a:t>
            </a:r>
            <a:r>
              <a:rPr lang="en-US" sz="2800" b="1" dirty="0" smtClean="0"/>
              <a:t> National Learning Analytics Project</a:t>
            </a:r>
          </a:p>
          <a:p>
            <a:endParaRPr lang="en-US" dirty="0"/>
          </a:p>
          <a:p>
            <a:pPr marL="285750" indent="-285750">
              <a:lnSpc>
                <a:spcPct val="150000"/>
              </a:lnSpc>
              <a:buFont typeface="Arial" panose="020B0604020202020204" pitchFamily="34" charset="0"/>
              <a:buChar char="•"/>
            </a:pPr>
            <a:r>
              <a:rPr lang="en-US" dirty="0" smtClean="0"/>
              <a:t>Government funded non-profit that provides technology services to all of UK higher education</a:t>
            </a:r>
            <a:endParaRPr lang="en-US" dirty="0"/>
          </a:p>
          <a:p>
            <a:pPr marL="285750" indent="-285750">
              <a:lnSpc>
                <a:spcPct val="150000"/>
              </a:lnSpc>
              <a:buFont typeface="Arial" panose="020B0604020202020204" pitchFamily="34" charset="0"/>
              <a:buChar char="•"/>
            </a:pPr>
            <a:r>
              <a:rPr lang="en-US" dirty="0" smtClean="0"/>
              <a:t>Adopted much of the Apereo LAI platform and openness strategy</a:t>
            </a:r>
          </a:p>
          <a:p>
            <a:pPr marL="285750" indent="-285750">
              <a:lnSpc>
                <a:spcPct val="150000"/>
              </a:lnSpc>
              <a:buFont typeface="Arial" panose="020B0604020202020204" pitchFamily="34" charset="0"/>
              <a:buChar char="•"/>
            </a:pPr>
            <a:r>
              <a:rPr lang="en-US" dirty="0" smtClean="0"/>
              <a:t>Funding two-year project to create a highly scalable cloud-based learning analytics service</a:t>
            </a:r>
          </a:p>
          <a:p>
            <a:pPr marL="285750" indent="-285750">
              <a:lnSpc>
                <a:spcPct val="150000"/>
              </a:lnSpc>
              <a:buFont typeface="Arial" panose="020B0604020202020204" pitchFamily="34" charset="0"/>
              <a:buChar char="•"/>
            </a:pPr>
            <a:r>
              <a:rPr lang="en-US" b="1" dirty="0" smtClean="0"/>
              <a:t>All work released under open licenses</a:t>
            </a:r>
          </a:p>
          <a:p>
            <a:pPr marL="285750" indent="-285750">
              <a:lnSpc>
                <a:spcPct val="150000"/>
              </a:lnSpc>
              <a:buFont typeface="Arial" panose="020B0604020202020204" pitchFamily="34" charset="0"/>
              <a:buChar char="•"/>
            </a:pPr>
            <a:r>
              <a:rPr lang="en-US" dirty="0" smtClean="0"/>
              <a:t>Initial code release in </a:t>
            </a:r>
            <a:r>
              <a:rPr lang="en-US" dirty="0" smtClean="0"/>
              <a:t>late Spring </a:t>
            </a:r>
            <a:r>
              <a:rPr lang="en-US" dirty="0" smtClean="0"/>
              <a:t>2016</a:t>
            </a:r>
          </a:p>
        </p:txBody>
      </p:sp>
      <p:sp>
        <p:nvSpPr>
          <p:cNvPr id="2" name="Rectangle 1"/>
          <p:cNvSpPr/>
          <p:nvPr/>
        </p:nvSpPr>
        <p:spPr>
          <a:xfrm>
            <a:off x="5572797" y="5910161"/>
            <a:ext cx="4640181"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pPr algn="ctr"/>
            <a:r>
              <a:rPr lang="en-US" dirty="0" smtClean="0"/>
              <a:t>Project Blog: http</a:t>
            </a:r>
            <a:r>
              <a:rPr lang="en-US" dirty="0"/>
              <a:t>://analytics.jiscinvolve.org/wp</a:t>
            </a:r>
          </a:p>
        </p:txBody>
      </p:sp>
      <p:sp>
        <p:nvSpPr>
          <p:cNvPr id="11" name="Rounded Rectangle 10"/>
          <p:cNvSpPr/>
          <p:nvPr/>
        </p:nvSpPr>
        <p:spPr>
          <a:xfrm>
            <a:off x="9768164" y="1295778"/>
            <a:ext cx="1798275" cy="6479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t>OpenDashboard</a:t>
            </a:r>
            <a:endParaRPr lang="en-US" sz="1400" dirty="0"/>
          </a:p>
        </p:txBody>
      </p:sp>
      <p:sp>
        <p:nvSpPr>
          <p:cNvPr id="13" name="Rounded Rectangle 12"/>
          <p:cNvSpPr/>
          <p:nvPr/>
        </p:nvSpPr>
        <p:spPr>
          <a:xfrm>
            <a:off x="7308631" y="1788919"/>
            <a:ext cx="1018505" cy="9797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Learning Analytics Processor (LAP)</a:t>
            </a:r>
            <a:endParaRPr lang="en-US" sz="1400" dirty="0"/>
          </a:p>
        </p:txBody>
      </p:sp>
      <p:sp>
        <p:nvSpPr>
          <p:cNvPr id="14" name="Rounded Rectangle 13"/>
          <p:cNvSpPr/>
          <p:nvPr/>
        </p:nvSpPr>
        <p:spPr>
          <a:xfrm>
            <a:off x="7199648" y="177768"/>
            <a:ext cx="1236469" cy="8531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Student Success Plan</a:t>
            </a:r>
            <a:endParaRPr lang="en-US" sz="1400" dirty="0"/>
          </a:p>
        </p:txBody>
      </p:sp>
    </p:spTree>
    <p:extLst>
      <p:ext uri="{BB962C8B-B14F-4D97-AF65-F5344CB8AC3E}">
        <p14:creationId xmlns:p14="http://schemas.microsoft.com/office/powerpoint/2010/main" val="201163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097" r="546" b="6013"/>
          <a:stretch/>
        </p:blipFill>
        <p:spPr>
          <a:xfrm>
            <a:off x="402337" y="2076105"/>
            <a:ext cx="6501383" cy="3635431"/>
          </a:xfrm>
          <a:prstGeom prst="rect">
            <a:avLst/>
          </a:prstGeom>
        </p:spPr>
      </p:pic>
      <p:sp>
        <p:nvSpPr>
          <p:cNvPr id="6" name="Title 5"/>
          <p:cNvSpPr>
            <a:spLocks noGrp="1"/>
          </p:cNvSpPr>
          <p:nvPr>
            <p:ph type="title"/>
          </p:nvPr>
        </p:nvSpPr>
        <p:spPr/>
        <p:txBody>
          <a:bodyPr/>
          <a:lstStyle/>
          <a:p>
            <a:pPr algn="ctr"/>
            <a:r>
              <a:rPr lang="en-US" b="1" dirty="0" smtClean="0"/>
              <a:t>Apereo – </a:t>
            </a:r>
            <a:r>
              <a:rPr lang="en-US" b="1" dirty="0" err="1" smtClean="0"/>
              <a:t>Jisc</a:t>
            </a:r>
            <a:r>
              <a:rPr lang="en-US" b="1" dirty="0" smtClean="0"/>
              <a:t> Sponsored</a:t>
            </a:r>
            <a:br>
              <a:rPr lang="en-US" b="1" dirty="0" smtClean="0"/>
            </a:br>
            <a:r>
              <a:rPr lang="en-US" b="1" i="1" dirty="0" smtClean="0"/>
              <a:t>Learning Analytics Hackathon</a:t>
            </a:r>
            <a:endParaRPr lang="en-US" b="1" i="1" dirty="0"/>
          </a:p>
        </p:txBody>
      </p:sp>
      <p:sp>
        <p:nvSpPr>
          <p:cNvPr id="8" name="Content Placeholder 7"/>
          <p:cNvSpPr>
            <a:spLocks noGrp="1"/>
          </p:cNvSpPr>
          <p:nvPr>
            <p:ph sz="half" idx="2"/>
          </p:nvPr>
        </p:nvSpPr>
        <p:spPr>
          <a:xfrm>
            <a:off x="7040880" y="1680972"/>
            <a:ext cx="4745736" cy="4425696"/>
          </a:xfrm>
        </p:spPr>
        <p:txBody>
          <a:bodyPr>
            <a:noAutofit/>
          </a:bodyPr>
          <a:lstStyle/>
          <a:p>
            <a:pPr algn="ctr">
              <a:lnSpc>
                <a:spcPct val="150000"/>
              </a:lnSpc>
            </a:pPr>
            <a:r>
              <a:rPr lang="en-US" dirty="0"/>
              <a:t>Two </a:t>
            </a:r>
            <a:r>
              <a:rPr lang="en-US" dirty="0" smtClean="0"/>
              <a:t>organizations </a:t>
            </a:r>
            <a:r>
              <a:rPr lang="en-US" dirty="0"/>
              <a:t>leading the way worldwide in </a:t>
            </a:r>
            <a:r>
              <a:rPr lang="en-US" b="1" dirty="0"/>
              <a:t>developing open architectures for learning analytics </a:t>
            </a:r>
            <a:r>
              <a:rPr lang="en-US" dirty="0"/>
              <a:t>are coming together at LAK16 in Edinburgh for a </a:t>
            </a:r>
            <a:r>
              <a:rPr lang="en-US" b="1" dirty="0"/>
              <a:t>two-day hackathon on April 25-26, 2016</a:t>
            </a:r>
            <a:r>
              <a:rPr lang="en-US" dirty="0"/>
              <a:t>. </a:t>
            </a:r>
            <a:r>
              <a:rPr lang="en-US" dirty="0" err="1"/>
              <a:t>Jisc</a:t>
            </a:r>
            <a:r>
              <a:rPr lang="en-US" dirty="0"/>
              <a:t> and Apereo will put the growing ecosystem of learning analytics products </a:t>
            </a:r>
            <a:r>
              <a:rPr lang="en-US" dirty="0" smtClean="0"/>
              <a:t>through </a:t>
            </a:r>
            <a:r>
              <a:rPr lang="en-US" dirty="0"/>
              <a:t>their paces </a:t>
            </a:r>
            <a:r>
              <a:rPr lang="en-US" b="1" dirty="0"/>
              <a:t>with experimental big data</a:t>
            </a:r>
            <a:r>
              <a:rPr lang="en-US" dirty="0"/>
              <a:t> coming from learning management systems, student record systems and other sources.</a:t>
            </a:r>
          </a:p>
        </p:txBody>
      </p:sp>
      <p:sp>
        <p:nvSpPr>
          <p:cNvPr id="9" name="Rectangle 8"/>
          <p:cNvSpPr/>
          <p:nvPr/>
        </p:nvSpPr>
        <p:spPr>
          <a:xfrm>
            <a:off x="1282411" y="5788671"/>
            <a:ext cx="4741234" cy="523220"/>
          </a:xfrm>
          <a:prstGeom prst="rect">
            <a:avLst/>
          </a:prstGeom>
        </p:spPr>
        <p:txBody>
          <a:bodyPr wrap="none">
            <a:spAutoFit/>
          </a:bodyPr>
          <a:lstStyle/>
          <a:p>
            <a:r>
              <a:rPr lang="en-US" sz="2800" b="1" dirty="0"/>
              <a:t>http://lak16.solaresearch.org/</a:t>
            </a:r>
          </a:p>
        </p:txBody>
      </p:sp>
    </p:spTree>
    <p:extLst>
      <p:ext uri="{BB962C8B-B14F-4D97-AF65-F5344CB8AC3E}">
        <p14:creationId xmlns:p14="http://schemas.microsoft.com/office/powerpoint/2010/main" val="2257036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t>Why is Big Data and Analytics so Important in the United States?</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268043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79" y="758952"/>
            <a:ext cx="10341863" cy="3566160"/>
          </a:xfrm>
        </p:spPr>
        <p:txBody>
          <a:bodyPr/>
          <a:lstStyle/>
          <a:p>
            <a:pPr algn="ctr"/>
            <a:r>
              <a:rPr lang="en-US" dirty="0" smtClean="0"/>
              <a:t>Looking to learn more?</a:t>
            </a:r>
            <a:endParaRPr lang="en-US" dirty="0"/>
          </a:p>
        </p:txBody>
      </p:sp>
      <p:sp>
        <p:nvSpPr>
          <p:cNvPr id="4" name="Subtitle 3"/>
          <p:cNvSpPr>
            <a:spLocks noGrp="1"/>
          </p:cNvSpPr>
          <p:nvPr>
            <p:ph type="subTitle" idx="1"/>
          </p:nvPr>
        </p:nvSpPr>
        <p:spPr>
          <a:xfrm>
            <a:off x="1008610" y="4446476"/>
            <a:ext cx="10430533" cy="1350819"/>
          </a:xfrm>
        </p:spPr>
        <p:txBody>
          <a:bodyPr/>
          <a:lstStyle/>
          <a:p>
            <a:pPr algn="ctr"/>
            <a:endParaRPr lang="en-US" b="1" dirty="0" smtClean="0"/>
          </a:p>
          <a:p>
            <a:pPr algn="ct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8720" y="208471"/>
            <a:ext cx="3014194" cy="3014194"/>
          </a:xfrm>
          <a:prstGeom prst="rect">
            <a:avLst/>
          </a:prstGeom>
        </p:spPr>
      </p:pic>
      <p:sp>
        <p:nvSpPr>
          <p:cNvPr id="6" name="Rectangle 5"/>
          <p:cNvSpPr/>
          <p:nvPr/>
        </p:nvSpPr>
        <p:spPr>
          <a:xfrm>
            <a:off x="5207508" y="807627"/>
            <a:ext cx="5545836" cy="181588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2800" b="1" dirty="0"/>
              <a:t>Join the mailing </a:t>
            </a:r>
            <a:r>
              <a:rPr lang="en-US" sz="2800" b="1" dirty="0" smtClean="0"/>
              <a:t>list!</a:t>
            </a:r>
            <a:br>
              <a:rPr lang="en-US" sz="2800" b="1" dirty="0" smtClean="0"/>
            </a:br>
            <a:r>
              <a:rPr lang="en-US" sz="2800" dirty="0" smtClean="0"/>
              <a:t>analytics@apereo.org</a:t>
            </a:r>
            <a:r>
              <a:rPr lang="en-US" sz="2800" b="1" dirty="0"/>
              <a:t/>
            </a:r>
            <a:br>
              <a:rPr lang="en-US" sz="2800" b="1" dirty="0"/>
            </a:br>
            <a:r>
              <a:rPr lang="en-US" sz="2800" i="1" dirty="0"/>
              <a:t>(subscribe by sending a message to analytics+subscribe@apereo.org</a:t>
            </a:r>
            <a:r>
              <a:rPr lang="en-US" sz="2800" i="1" dirty="0" smtClean="0"/>
              <a:t>)</a:t>
            </a:r>
            <a:endParaRPr lang="en-US" sz="2800" dirty="0"/>
          </a:p>
        </p:txBody>
      </p:sp>
      <p:sp>
        <p:nvSpPr>
          <p:cNvPr id="7" name="Rectangle 6"/>
          <p:cNvSpPr/>
          <p:nvPr/>
        </p:nvSpPr>
        <p:spPr>
          <a:xfrm>
            <a:off x="1913138" y="4373787"/>
            <a:ext cx="8621475" cy="1969770"/>
          </a:xfrm>
          <a:prstGeom prst="rect">
            <a:avLst/>
          </a:prstGeom>
        </p:spPr>
        <p:txBody>
          <a:bodyPr wrap="square">
            <a:spAutoFit/>
          </a:bodyPr>
          <a:lstStyle/>
          <a:p>
            <a:pPr algn="ctr"/>
            <a:r>
              <a:rPr lang="en-US" sz="3600" b="1" dirty="0"/>
              <a:t>Apereo Learning Analytics </a:t>
            </a:r>
            <a:r>
              <a:rPr lang="en-US" sz="3600" b="1" dirty="0" smtClean="0"/>
              <a:t>Initiative</a:t>
            </a:r>
          </a:p>
          <a:p>
            <a:pPr algn="ctr"/>
            <a:r>
              <a:rPr lang="en-US" sz="2400" b="1" dirty="0" smtClean="0"/>
              <a:t>Wiki: </a:t>
            </a:r>
            <a:r>
              <a:rPr lang="en-US" sz="2400" dirty="0" smtClean="0"/>
              <a:t>https</a:t>
            </a:r>
            <a:r>
              <a:rPr lang="en-US" sz="2400" dirty="0"/>
              <a:t>://</a:t>
            </a:r>
            <a:r>
              <a:rPr lang="en-US" sz="2400" dirty="0" smtClean="0"/>
              <a:t>confluence.sakaiproject.org/x/rIB_BQ</a:t>
            </a:r>
            <a:r>
              <a:rPr lang="en-US" sz="2400" b="1" dirty="0" smtClean="0"/>
              <a:t/>
            </a:r>
            <a:br>
              <a:rPr lang="en-US" sz="2400" b="1" dirty="0" smtClean="0"/>
            </a:br>
            <a:r>
              <a:rPr lang="en-US" sz="2400" b="1" dirty="0" smtClean="0"/>
              <a:t>GitHub: </a:t>
            </a:r>
            <a:r>
              <a:rPr lang="en-US" sz="2400" dirty="0" smtClean="0"/>
              <a:t>https</a:t>
            </a:r>
            <a:r>
              <a:rPr lang="en-US" sz="2400" dirty="0"/>
              <a:t>://github.com/Apereo-Learning-Analytics-Initiative</a:t>
            </a:r>
          </a:p>
          <a:p>
            <a:pPr algn="ctr"/>
            <a:r>
              <a:rPr lang="en-US" sz="1400" dirty="0" smtClean="0"/>
              <a:t/>
            </a:r>
            <a:br>
              <a:rPr lang="en-US" sz="1400" dirty="0" smtClean="0"/>
            </a:br>
            <a:r>
              <a:rPr lang="en-US" sz="2400" dirty="0" smtClean="0"/>
              <a:t>Josh Baron: </a:t>
            </a:r>
            <a:r>
              <a:rPr lang="en-US" sz="2400" b="1" dirty="0" smtClean="0"/>
              <a:t>Josh.Baron@marist.edu </a:t>
            </a:r>
            <a:endParaRPr lang="en-US" sz="2400" b="1" dirty="0"/>
          </a:p>
        </p:txBody>
      </p:sp>
    </p:spTree>
    <p:extLst>
      <p:ext uri="{BB962C8B-B14F-4D97-AF65-F5344CB8AC3E}">
        <p14:creationId xmlns:p14="http://schemas.microsoft.com/office/powerpoint/2010/main" val="34814244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t>Slide Archive</a:t>
            </a:r>
            <a:r>
              <a:rPr lang="en-US" dirty="0" smtClean="0"/>
              <a:t/>
            </a:r>
            <a:br>
              <a:rPr lang="en-US" dirty="0" smtClean="0"/>
            </a:br>
            <a:r>
              <a:rPr lang="en-US" dirty="0" smtClean="0"/>
              <a:t>Will Use Only if Needed</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366759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97279" y="758952"/>
            <a:ext cx="10561321" cy="3566160"/>
          </a:xfrm>
        </p:spPr>
        <p:txBody>
          <a:bodyPr/>
          <a:lstStyle/>
          <a:p>
            <a:r>
              <a:rPr lang="en-US" dirty="0" smtClean="0"/>
              <a:t>Strategic Considerations</a:t>
            </a:r>
            <a:endParaRPr lang="en-US" dirty="0"/>
          </a:p>
        </p:txBody>
      </p:sp>
      <p:sp>
        <p:nvSpPr>
          <p:cNvPr id="5" name="Text Placeholder 4"/>
          <p:cNvSpPr>
            <a:spLocks noGrp="1"/>
          </p:cNvSpPr>
          <p:nvPr>
            <p:ph type="body" idx="1"/>
          </p:nvPr>
        </p:nvSpPr>
        <p:spPr/>
        <p:txBody>
          <a:bodyPr/>
          <a:lstStyle/>
          <a:p>
            <a:r>
              <a:rPr lang="en-US" b="1" i="1" dirty="0" smtClean="0"/>
              <a:t>Learning </a:t>
            </a:r>
            <a:r>
              <a:rPr lang="en-US" b="1" i="1" dirty="0"/>
              <a:t>Analytics: Fueling Actionable Intelligence</a:t>
            </a:r>
            <a:endParaRPr lang="en-US" dirty="0"/>
          </a:p>
        </p:txBody>
      </p:sp>
      <p:pic>
        <p:nvPicPr>
          <p:cNvPr id="3074" name="Picture 2" descr="http://www.alfa.org/assnfe/images/magArticles/leaderlesson_5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8054" y="758952"/>
            <a:ext cx="3176851" cy="20301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41855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p:txBody>
          <a:bodyPr/>
          <a:lstStyle/>
          <a:p>
            <a:r>
              <a:rPr lang="en-US" b="1" dirty="0" smtClean="0">
                <a:sym typeface="Questrial"/>
              </a:rPr>
              <a:t>Strategic Considerations</a:t>
            </a:r>
            <a:endParaRPr lang="en-US" b="1" dirty="0">
              <a:sym typeface="Questrial"/>
            </a:endParaRPr>
          </a:p>
        </p:txBody>
      </p:sp>
      <p:sp>
        <p:nvSpPr>
          <p:cNvPr id="266" name="Shape 266"/>
          <p:cNvSpPr txBox="1"/>
          <p:nvPr/>
        </p:nvSpPr>
        <p:spPr>
          <a:xfrm>
            <a:off x="825232" y="4275223"/>
            <a:ext cx="3706711" cy="1569660"/>
          </a:xfrm>
          <a:prstGeom prst="rect">
            <a:avLst/>
          </a:prstGeom>
          <a:noFill/>
          <a:ln>
            <a:noFill/>
          </a:ln>
        </p:spPr>
        <p:txBody>
          <a:bodyPr lIns="91425" tIns="45700" rIns="91425" bIns="45700" anchor="t" anchorCtr="0">
            <a:noAutofit/>
          </a:bodyPr>
          <a:lstStyle/>
          <a:p>
            <a:pPr algn="ctr">
              <a:buSzPct val="25000"/>
            </a:pPr>
            <a:r>
              <a:rPr lang="en-US" sz="3200" b="1" dirty="0" smtClean="0">
                <a:solidFill>
                  <a:schemeClr val="dk1"/>
                </a:solidFill>
                <a:latin typeface="Questrial"/>
                <a:ea typeface="Questrial"/>
                <a:cs typeface="Questrial"/>
                <a:sym typeface="Questrial"/>
              </a:rPr>
              <a:t>#2</a:t>
            </a:r>
            <a:endParaRPr lang="en-US" sz="3200" b="1" dirty="0">
              <a:solidFill>
                <a:schemeClr val="dk1"/>
              </a:solidFill>
              <a:latin typeface="Questrial"/>
              <a:ea typeface="Questrial"/>
              <a:cs typeface="Questrial"/>
              <a:sym typeface="Questrial"/>
            </a:endParaRPr>
          </a:p>
          <a:p>
            <a:pPr algn="ctr">
              <a:buSzPct val="25000"/>
            </a:pPr>
            <a:r>
              <a:rPr lang="en-US" sz="3200" b="1" dirty="0" smtClean="0">
                <a:solidFill>
                  <a:schemeClr val="dk1"/>
                </a:solidFill>
                <a:latin typeface="Questrial"/>
                <a:ea typeface="Questrial"/>
                <a:cs typeface="Questrial"/>
                <a:sym typeface="Questrial"/>
              </a:rPr>
              <a:t>Gaining Access to Learning Data</a:t>
            </a:r>
            <a:endParaRPr lang="en-US" sz="3200" b="1" dirty="0">
              <a:solidFill>
                <a:schemeClr val="dk1"/>
              </a:solidFill>
              <a:latin typeface="Questrial"/>
              <a:ea typeface="Questrial"/>
              <a:cs typeface="Questrial"/>
              <a:sym typeface="Questrial"/>
            </a:endParaRPr>
          </a:p>
        </p:txBody>
      </p:sp>
      <p:sp>
        <p:nvSpPr>
          <p:cNvPr id="267" name="Shape 267"/>
          <p:cNvSpPr txBox="1"/>
          <p:nvPr/>
        </p:nvSpPr>
        <p:spPr>
          <a:xfrm>
            <a:off x="8221979" y="4247732"/>
            <a:ext cx="3673168" cy="1597151"/>
          </a:xfrm>
          <a:prstGeom prst="rect">
            <a:avLst/>
          </a:prstGeom>
          <a:noFill/>
          <a:ln>
            <a:noFill/>
          </a:ln>
        </p:spPr>
        <p:txBody>
          <a:bodyPr lIns="91425" tIns="45700" rIns="91425" bIns="45700" anchor="t" anchorCtr="0">
            <a:noAutofit/>
          </a:bodyPr>
          <a:lstStyle/>
          <a:p>
            <a:pPr algn="ctr">
              <a:buSzPct val="25000"/>
            </a:pPr>
            <a:r>
              <a:rPr lang="en-US" sz="3200" b="1" dirty="0" smtClean="0">
                <a:solidFill>
                  <a:schemeClr val="dk1"/>
                </a:solidFill>
                <a:latin typeface="Questrial"/>
                <a:ea typeface="Questrial"/>
                <a:cs typeface="Questrial"/>
                <a:sym typeface="Questrial"/>
              </a:rPr>
              <a:t>#3</a:t>
            </a:r>
            <a:endParaRPr lang="en-US" sz="3200" b="1" dirty="0">
              <a:solidFill>
                <a:schemeClr val="dk1"/>
              </a:solidFill>
              <a:latin typeface="Questrial"/>
              <a:ea typeface="Questrial"/>
              <a:cs typeface="Questrial"/>
              <a:sym typeface="Questrial"/>
            </a:endParaRPr>
          </a:p>
          <a:p>
            <a:pPr algn="ctr">
              <a:buSzPct val="25000"/>
            </a:pPr>
            <a:r>
              <a:rPr lang="en-US" sz="3200" b="1" dirty="0" smtClean="0">
                <a:solidFill>
                  <a:schemeClr val="dk1"/>
                </a:solidFill>
                <a:latin typeface="Questrial"/>
                <a:ea typeface="Questrial"/>
                <a:cs typeface="Questrial"/>
                <a:sym typeface="Questrial"/>
              </a:rPr>
              <a:t>Ethics &amp; </a:t>
            </a:r>
            <a:br>
              <a:rPr lang="en-US" sz="3200" b="1" dirty="0" smtClean="0">
                <a:solidFill>
                  <a:schemeClr val="dk1"/>
                </a:solidFill>
                <a:latin typeface="Questrial"/>
                <a:ea typeface="Questrial"/>
                <a:cs typeface="Questrial"/>
                <a:sym typeface="Questrial"/>
              </a:rPr>
            </a:br>
            <a:r>
              <a:rPr lang="en-US" sz="3200" b="1" dirty="0" smtClean="0">
                <a:solidFill>
                  <a:schemeClr val="dk1"/>
                </a:solidFill>
                <a:latin typeface="Questrial"/>
                <a:ea typeface="Questrial"/>
                <a:cs typeface="Questrial"/>
                <a:sym typeface="Questrial"/>
              </a:rPr>
              <a:t>Privacy</a:t>
            </a:r>
            <a:endParaRPr lang="en-US" sz="3200" b="1" dirty="0">
              <a:solidFill>
                <a:schemeClr val="dk1"/>
              </a:solidFill>
              <a:latin typeface="Questrial"/>
              <a:ea typeface="Questrial"/>
              <a:cs typeface="Questrial"/>
              <a:sym typeface="Questrial"/>
            </a:endParaRPr>
          </a:p>
        </p:txBody>
      </p:sp>
      <p:sp>
        <p:nvSpPr>
          <p:cNvPr id="268" name="Shape 268"/>
          <p:cNvSpPr txBox="1"/>
          <p:nvPr/>
        </p:nvSpPr>
        <p:spPr>
          <a:xfrm>
            <a:off x="4187391" y="2058278"/>
            <a:ext cx="4190999" cy="2216945"/>
          </a:xfrm>
          <a:prstGeom prst="rect">
            <a:avLst/>
          </a:prstGeom>
          <a:noFill/>
          <a:ln>
            <a:noFill/>
          </a:ln>
        </p:spPr>
        <p:txBody>
          <a:bodyPr lIns="91425" tIns="45700" rIns="91425" bIns="45700" anchor="t" anchorCtr="0">
            <a:noAutofit/>
          </a:bodyPr>
          <a:lstStyle/>
          <a:p>
            <a:pPr algn="ctr">
              <a:buSzPct val="25000"/>
            </a:pPr>
            <a:r>
              <a:rPr lang="en-US" sz="3200" b="1" dirty="0" smtClean="0">
                <a:solidFill>
                  <a:schemeClr val="dk1"/>
                </a:solidFill>
                <a:latin typeface="Questrial"/>
                <a:ea typeface="Questrial"/>
                <a:cs typeface="Questrial"/>
                <a:sym typeface="Questrial"/>
              </a:rPr>
              <a:t>#1</a:t>
            </a:r>
            <a:endParaRPr lang="en-US" sz="3200" b="1" dirty="0">
              <a:solidFill>
                <a:schemeClr val="dk1"/>
              </a:solidFill>
              <a:latin typeface="Questrial"/>
              <a:ea typeface="Questrial"/>
              <a:cs typeface="Questrial"/>
              <a:sym typeface="Questrial"/>
            </a:endParaRPr>
          </a:p>
          <a:p>
            <a:pPr algn="ctr">
              <a:buSzPct val="25000"/>
            </a:pPr>
            <a:r>
              <a:rPr lang="en-US" sz="3200" b="1" dirty="0" smtClean="0">
                <a:solidFill>
                  <a:schemeClr val="dk1"/>
                </a:solidFill>
                <a:latin typeface="Questrial"/>
                <a:ea typeface="Questrial"/>
                <a:cs typeface="Questrial"/>
                <a:sym typeface="Questrial"/>
              </a:rPr>
              <a:t>Organizational Leadership, Culture &amp; Skills</a:t>
            </a:r>
            <a:endParaRPr lang="en-US" sz="3200" b="1" dirty="0">
              <a:solidFill>
                <a:schemeClr val="dk1"/>
              </a:solidFill>
              <a:latin typeface="Questrial"/>
              <a:ea typeface="Questrial"/>
              <a:cs typeface="Questrial"/>
              <a:sym typeface="Questrial"/>
            </a:endParaRPr>
          </a:p>
        </p:txBody>
      </p:sp>
    </p:spTree>
    <p:extLst>
      <p:ext uri="{BB962C8B-B14F-4D97-AF65-F5344CB8AC3E}">
        <p14:creationId xmlns:p14="http://schemas.microsoft.com/office/powerpoint/2010/main" val="3392171897"/>
      </p:ext>
    </p:extLst>
  </p:cSld>
  <p:clrMapOvr>
    <a:masterClrMapping/>
  </p:clrMapOvr>
  <p:transition spd="slow">
    <p:cu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Organizational Leadership, Culture &amp; Skills</a:t>
            </a:r>
            <a:endParaRPr lang="en-US" b="1" dirty="0"/>
          </a:p>
        </p:txBody>
      </p:sp>
      <p:sp>
        <p:nvSpPr>
          <p:cNvPr id="4" name="Content Placeholder 3"/>
          <p:cNvSpPr>
            <a:spLocks noGrp="1"/>
          </p:cNvSpPr>
          <p:nvPr>
            <p:ph idx="1"/>
          </p:nvPr>
        </p:nvSpPr>
        <p:spPr>
          <a:xfrm>
            <a:off x="1097280" y="1845734"/>
            <a:ext cx="10058400" cy="4347248"/>
          </a:xfrm>
        </p:spPr>
        <p:txBody>
          <a:bodyPr>
            <a:normAutofit/>
          </a:bodyPr>
          <a:lstStyle/>
          <a:p>
            <a:pPr>
              <a:lnSpc>
                <a:spcPts val="3400"/>
              </a:lnSpc>
            </a:pPr>
            <a:r>
              <a:rPr lang="en-US" sz="2800" dirty="0" smtClean="0"/>
              <a:t>Having a senior organizational champion can be critical </a:t>
            </a:r>
          </a:p>
          <a:p>
            <a:pPr lvl="1">
              <a:lnSpc>
                <a:spcPts val="3400"/>
              </a:lnSpc>
            </a:pPr>
            <a:r>
              <a:rPr lang="en-US" sz="2600" dirty="0" smtClean="0"/>
              <a:t>Breaking down data silos and support policy change</a:t>
            </a:r>
          </a:p>
          <a:p>
            <a:pPr lvl="1">
              <a:lnSpc>
                <a:spcPts val="3400"/>
              </a:lnSpc>
            </a:pPr>
            <a:r>
              <a:rPr lang="en-US" sz="2600" dirty="0" smtClean="0"/>
              <a:t>Addressing resource requirements</a:t>
            </a:r>
          </a:p>
          <a:p>
            <a:pPr lvl="1">
              <a:lnSpc>
                <a:spcPts val="3400"/>
              </a:lnSpc>
            </a:pPr>
            <a:r>
              <a:rPr lang="en-US" sz="2600" dirty="0" smtClean="0"/>
              <a:t>Develop a data-driven decision making culture</a:t>
            </a:r>
          </a:p>
          <a:p>
            <a:pPr>
              <a:lnSpc>
                <a:spcPts val="3400"/>
              </a:lnSpc>
            </a:pPr>
            <a:r>
              <a:rPr lang="en-US" sz="2800" dirty="0" smtClean="0"/>
              <a:t>Having division, faculty and student champions is also important</a:t>
            </a:r>
          </a:p>
          <a:p>
            <a:pPr lvl="1">
              <a:lnSpc>
                <a:spcPts val="3400"/>
              </a:lnSpc>
            </a:pPr>
            <a:r>
              <a:rPr lang="en-US" sz="2600" dirty="0" smtClean="0"/>
              <a:t>Coordination on data extraction, transformation and loading (ETL)</a:t>
            </a:r>
          </a:p>
          <a:p>
            <a:pPr lvl="1">
              <a:lnSpc>
                <a:spcPts val="3400"/>
              </a:lnSpc>
            </a:pPr>
            <a:r>
              <a:rPr lang="en-US" sz="2600" dirty="0" smtClean="0"/>
              <a:t>Assist with communication across entire community</a:t>
            </a:r>
          </a:p>
          <a:p>
            <a:pPr>
              <a:lnSpc>
                <a:spcPts val="3400"/>
              </a:lnSpc>
            </a:pPr>
            <a:r>
              <a:rPr lang="en-US" sz="2800" dirty="0" smtClean="0"/>
              <a:t>Investing in new skill sets is an imperative – see report for specifics</a:t>
            </a:r>
          </a:p>
          <a:p>
            <a:pPr>
              <a:lnSpc>
                <a:spcPts val="3400"/>
              </a:lnSpc>
            </a:pPr>
            <a:endParaRPr lang="en-US" sz="2800" dirty="0" smtClean="0"/>
          </a:p>
        </p:txBody>
      </p:sp>
    </p:spTree>
    <p:extLst>
      <p:ext uri="{BB962C8B-B14F-4D97-AF65-F5344CB8AC3E}">
        <p14:creationId xmlns:p14="http://schemas.microsoft.com/office/powerpoint/2010/main" val="1408184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Shape 293"/>
          <p:cNvSpPr txBox="1">
            <a:spLocks noGrp="1"/>
          </p:cNvSpPr>
          <p:nvPr>
            <p:ph type="title"/>
          </p:nvPr>
        </p:nvSpPr>
        <p:spPr/>
        <p:txBody>
          <a:bodyPr/>
          <a:lstStyle/>
          <a:p>
            <a:r>
              <a:rPr lang="en-US" b="1" dirty="0" smtClean="0">
                <a:sym typeface="Questrial"/>
              </a:rPr>
              <a:t>Graining Access to Learning Data</a:t>
            </a:r>
            <a:endParaRPr lang="en-US" b="1" dirty="0">
              <a:sym typeface="Questrial"/>
            </a:endParaRPr>
          </a:p>
        </p:txBody>
      </p:sp>
      <p:sp>
        <p:nvSpPr>
          <p:cNvPr id="294" name="Shape 294"/>
          <p:cNvSpPr txBox="1">
            <a:spLocks noGrp="1"/>
          </p:cNvSpPr>
          <p:nvPr>
            <p:ph type="body" idx="1"/>
          </p:nvPr>
        </p:nvSpPr>
        <p:spPr>
          <a:xfrm>
            <a:off x="1097280" y="1845734"/>
            <a:ext cx="10058400" cy="4480638"/>
          </a:xfrm>
        </p:spPr>
        <p:txBody>
          <a:bodyPr>
            <a:normAutofit/>
          </a:bodyPr>
          <a:lstStyle/>
          <a:p>
            <a:r>
              <a:rPr lang="en-US" sz="2800" b="1" u="sng" dirty="0" smtClean="0">
                <a:sym typeface="Questrial"/>
              </a:rPr>
              <a:t>Learning Data</a:t>
            </a:r>
            <a:r>
              <a:rPr lang="en-US" sz="2800" dirty="0" smtClean="0">
                <a:sym typeface="Questrial"/>
              </a:rPr>
              <a:t>: Data produced by learners as they engage in the learning process.</a:t>
            </a:r>
          </a:p>
          <a:p>
            <a:pPr lvl="1"/>
            <a:r>
              <a:rPr lang="en-US" sz="2400" dirty="0" smtClean="0">
                <a:sym typeface="Questrial"/>
              </a:rPr>
              <a:t>Examples: course grades, GPA, library data, LMS event log data, test scores</a:t>
            </a:r>
            <a:endParaRPr lang="en-US" sz="2400" dirty="0">
              <a:sym typeface="Questrial"/>
            </a:endParaRPr>
          </a:p>
          <a:p>
            <a:r>
              <a:rPr lang="en-US" sz="3000" dirty="0" smtClean="0">
                <a:sym typeface="Questrial"/>
              </a:rPr>
              <a:t>Learning data is the “fuel” on which LA runs</a:t>
            </a:r>
          </a:p>
          <a:p>
            <a:r>
              <a:rPr lang="en-US" sz="2800" dirty="0" smtClean="0">
                <a:sym typeface="Questrial"/>
              </a:rPr>
              <a:t>Access can be an implementation barrier</a:t>
            </a:r>
          </a:p>
          <a:p>
            <a:pPr lvl="1"/>
            <a:r>
              <a:rPr lang="en-US" sz="2400" dirty="0" smtClean="0">
                <a:sym typeface="Questrial"/>
              </a:rPr>
              <a:t>Data may have not been intended for LA use originally</a:t>
            </a:r>
          </a:p>
          <a:p>
            <a:pPr lvl="1"/>
            <a:r>
              <a:rPr lang="en-US" sz="2400" dirty="0" smtClean="0">
                <a:sym typeface="Questrial"/>
              </a:rPr>
              <a:t>Challenges extracting data from cloud-based SaaS</a:t>
            </a:r>
          </a:p>
          <a:p>
            <a:pPr lvl="1"/>
            <a:r>
              <a:rPr lang="en-US" sz="2400" dirty="0" smtClean="0">
                <a:sym typeface="Questrial"/>
              </a:rPr>
              <a:t>Data in local systems can be “hidden” or encrypted</a:t>
            </a:r>
          </a:p>
          <a:p>
            <a:r>
              <a:rPr lang="en-US" sz="2800" dirty="0" smtClean="0">
                <a:sym typeface="Questrial"/>
              </a:rPr>
              <a:t>Extracting sample data sets is often a good start</a:t>
            </a:r>
          </a:p>
          <a:p>
            <a:pPr lvl="1"/>
            <a:endParaRPr lang="en-US" dirty="0" smtClean="0">
              <a:sym typeface="Questrial"/>
            </a:endParaRPr>
          </a:p>
          <a:p>
            <a:endParaRPr lang="en-US" dirty="0" smtClean="0">
              <a:sym typeface="Questrial"/>
            </a:endParaRPr>
          </a:p>
          <a:p>
            <a:endParaRPr lang="en-US" dirty="0">
              <a:sym typeface="Questrial"/>
            </a:endParaRPr>
          </a:p>
        </p:txBody>
      </p:sp>
    </p:spTree>
    <p:extLst>
      <p:ext uri="{BB962C8B-B14F-4D97-AF65-F5344CB8AC3E}">
        <p14:creationId xmlns:p14="http://schemas.microsoft.com/office/powerpoint/2010/main" val="3138776180"/>
      </p:ext>
    </p:extLst>
  </p:cSld>
  <p:clrMapOvr>
    <a:masterClrMapping/>
  </p:clrMapOvr>
  <p:transition spd="slow">
    <p:cu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Shape 299"/>
          <p:cNvSpPr txBox="1">
            <a:spLocks noGrp="1"/>
          </p:cNvSpPr>
          <p:nvPr>
            <p:ph type="title"/>
          </p:nvPr>
        </p:nvSpPr>
        <p:spPr/>
        <p:txBody>
          <a:bodyPr/>
          <a:lstStyle/>
          <a:p>
            <a:r>
              <a:rPr lang="en-US" b="1" dirty="0" smtClean="0">
                <a:sym typeface="Questrial"/>
              </a:rPr>
              <a:t>Ethics and Privacy</a:t>
            </a:r>
            <a:endParaRPr lang="en-US" b="1" dirty="0">
              <a:sym typeface="Questrial"/>
            </a:endParaRPr>
          </a:p>
        </p:txBody>
      </p:sp>
      <p:sp>
        <p:nvSpPr>
          <p:cNvPr id="300" name="Shape 300"/>
          <p:cNvSpPr txBox="1">
            <a:spLocks noGrp="1"/>
          </p:cNvSpPr>
          <p:nvPr>
            <p:ph type="body" idx="1"/>
          </p:nvPr>
        </p:nvSpPr>
        <p:spPr>
          <a:xfrm>
            <a:off x="1097280" y="1845734"/>
            <a:ext cx="10058400" cy="4402666"/>
          </a:xfrm>
        </p:spPr>
        <p:txBody>
          <a:bodyPr>
            <a:noAutofit/>
          </a:bodyPr>
          <a:lstStyle/>
          <a:p>
            <a:r>
              <a:rPr lang="en-US" sz="2800" b="1" dirty="0" smtClean="0">
                <a:sym typeface="Questrial"/>
              </a:rPr>
              <a:t>Ethics</a:t>
            </a:r>
            <a:r>
              <a:rPr lang="en-US" sz="2800" dirty="0" smtClean="0">
                <a:sym typeface="Questrial"/>
              </a:rPr>
              <a:t>: Using LA for “good” and not “evil”</a:t>
            </a:r>
          </a:p>
          <a:p>
            <a:r>
              <a:rPr lang="en-US" sz="2800" b="1" dirty="0" smtClean="0">
                <a:sym typeface="Questrial"/>
              </a:rPr>
              <a:t>Privacy</a:t>
            </a:r>
            <a:r>
              <a:rPr lang="en-US" sz="2800" dirty="0" smtClean="0">
                <a:sym typeface="Questrial"/>
              </a:rPr>
              <a:t>: Balancing the need to protect confidential records while maximizing the benefits of LA.</a:t>
            </a:r>
          </a:p>
          <a:p>
            <a:r>
              <a:rPr lang="en-US" sz="2800" dirty="0" smtClean="0">
                <a:sym typeface="Questrial"/>
              </a:rPr>
              <a:t>Often requires new policies and procedures</a:t>
            </a:r>
          </a:p>
          <a:p>
            <a:r>
              <a:rPr lang="en-US" sz="2800" dirty="0" smtClean="0">
                <a:sym typeface="Questrial"/>
              </a:rPr>
              <a:t>Learning Analytics “task force” to address ethics and privacy issues</a:t>
            </a:r>
          </a:p>
          <a:p>
            <a:r>
              <a:rPr lang="en-US" sz="2800" dirty="0" err="1" smtClean="0"/>
              <a:t>Jisc</a:t>
            </a:r>
            <a:r>
              <a:rPr lang="en-US" sz="2800" dirty="0" smtClean="0"/>
              <a:t> Code of </a:t>
            </a:r>
            <a:r>
              <a:rPr lang="en-US" sz="2800" dirty="0"/>
              <a:t>Practice - </a:t>
            </a:r>
            <a:r>
              <a:rPr lang="en-US" sz="1800" dirty="0"/>
              <a:t>https://www.jisc.ac.uk/guides/code-of-practice-for-learning-analytics</a:t>
            </a:r>
            <a:endParaRPr lang="en-US" sz="2800" dirty="0" smtClean="0"/>
          </a:p>
          <a:p>
            <a:r>
              <a:rPr lang="en-US" sz="2800" dirty="0" smtClean="0"/>
              <a:t>SURF </a:t>
            </a:r>
            <a:r>
              <a:rPr lang="en-US" sz="2800" dirty="0"/>
              <a:t>Learning Analytics SIG </a:t>
            </a:r>
            <a:r>
              <a:rPr lang="en-US" sz="2400" dirty="0"/>
              <a:t>-</a:t>
            </a:r>
            <a:r>
              <a:rPr lang="en-US" sz="1600" dirty="0"/>
              <a:t> https://www.surfspace.nl/sig/18-learning-analytics/93-ethics/</a:t>
            </a:r>
          </a:p>
        </p:txBody>
      </p:sp>
    </p:spTree>
    <p:extLst>
      <p:ext uri="{BB962C8B-B14F-4D97-AF65-F5344CB8AC3E}">
        <p14:creationId xmlns:p14="http://schemas.microsoft.com/office/powerpoint/2010/main" val="714998255"/>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2037" y="1426028"/>
            <a:ext cx="7866062" cy="2727579"/>
          </a:xfrm>
          <a:prstGeom prst="rect">
            <a:avLst/>
          </a:prstGeom>
        </p:spPr>
        <p:txBody>
          <a:bodyPr>
            <a:noAutofit/>
          </a:bodyPr>
          <a:lstStyle/>
          <a:p>
            <a:pPr algn="ctr"/>
            <a:r>
              <a:rPr lang="en-US" sz="16600" b="1" dirty="0" smtClean="0">
                <a:solidFill>
                  <a:srgbClr val="B7002B"/>
                </a:solidFill>
              </a:rPr>
              <a:t>39%</a:t>
            </a:r>
            <a:endParaRPr lang="en-US" sz="16600" b="1" dirty="0">
              <a:solidFill>
                <a:srgbClr val="B7002B"/>
              </a:solidFill>
            </a:endParaRPr>
          </a:p>
        </p:txBody>
      </p:sp>
      <p:sp>
        <p:nvSpPr>
          <p:cNvPr id="3" name="Text Placeholder 2"/>
          <p:cNvSpPr>
            <a:spLocks noGrp="1"/>
          </p:cNvSpPr>
          <p:nvPr>
            <p:ph type="body" idx="4294967295"/>
          </p:nvPr>
        </p:nvSpPr>
        <p:spPr>
          <a:xfrm>
            <a:off x="146304" y="6004624"/>
            <a:ext cx="8529610" cy="315912"/>
          </a:xfrm>
          <a:prstGeom prst="rect">
            <a:avLst/>
          </a:prstGeom>
        </p:spPr>
        <p:txBody>
          <a:bodyPr/>
          <a:lstStyle/>
          <a:p>
            <a:pPr marL="0" indent="0">
              <a:buNone/>
            </a:pPr>
            <a:r>
              <a:rPr lang="en-US" sz="1200" dirty="0"/>
              <a:t>Reference: Integrated Postsecondary Education Data System (IPEDS) - https://nces.ed.gov/programs/digest/d14/tables/dt14_326.10.asp</a:t>
            </a:r>
          </a:p>
        </p:txBody>
      </p:sp>
    </p:spTree>
    <p:extLst>
      <p:ext uri="{BB962C8B-B14F-4D97-AF65-F5344CB8AC3E}">
        <p14:creationId xmlns:p14="http://schemas.microsoft.com/office/powerpoint/2010/main" val="3523820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9072" y="271630"/>
            <a:ext cx="8551316" cy="586283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72005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b="1" dirty="0" smtClean="0"/>
              <a:t>How can Learning Analytics help?</a:t>
            </a:r>
            <a:endParaRPr lang="en-US" b="1"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76916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breckcreate.org/wp-content/uploads/2015/04/BTTF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58810" y="2021883"/>
            <a:ext cx="7426779" cy="417957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70857" y="359229"/>
            <a:ext cx="10602686" cy="1569660"/>
          </a:xfrm>
          <a:prstGeom prst="rect">
            <a:avLst/>
          </a:prstGeom>
          <a:noFill/>
        </p:spPr>
        <p:txBody>
          <a:bodyPr wrap="square" rtlCol="0">
            <a:spAutoFit/>
          </a:bodyPr>
          <a:lstStyle/>
          <a:p>
            <a:pPr algn="ctr"/>
            <a:r>
              <a:rPr lang="en-US" sz="3200" b="1" dirty="0" smtClean="0"/>
              <a:t>“Marty, you are going to fail </a:t>
            </a:r>
            <a:r>
              <a:rPr lang="en-US" sz="3200" b="1" i="1" dirty="0" smtClean="0"/>
              <a:t>Introduction to Physics </a:t>
            </a:r>
            <a:r>
              <a:rPr lang="en-US" sz="3200" b="1" dirty="0" smtClean="0"/>
              <a:t>during your sophomore year, make sure you see a tutor after the first week of class and you’ll ace the final exam!”</a:t>
            </a:r>
            <a:endParaRPr lang="en-US" sz="3200" b="1" dirty="0"/>
          </a:p>
        </p:txBody>
      </p:sp>
    </p:spTree>
    <p:extLst>
      <p:ext uri="{BB962C8B-B14F-4D97-AF65-F5344CB8AC3E}">
        <p14:creationId xmlns:p14="http://schemas.microsoft.com/office/powerpoint/2010/main" val="3286243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is analytics being used in higher </a:t>
            </a:r>
            <a:r>
              <a:rPr lang="en-US" b="1" dirty="0" err="1" smtClean="0"/>
              <a:t>ed</a:t>
            </a:r>
            <a:r>
              <a:rPr lang="en-US" b="1" dirty="0" smtClean="0"/>
              <a:t>?</a:t>
            </a:r>
            <a:endParaRPr lang="en-US" b="1" dirty="0"/>
          </a:p>
        </p:txBody>
      </p:sp>
      <p:graphicFrame>
        <p:nvGraphicFramePr>
          <p:cNvPr id="8" name="Table 7"/>
          <p:cNvGraphicFramePr>
            <a:graphicFrameLocks noGrp="1"/>
          </p:cNvGraphicFramePr>
          <p:nvPr>
            <p:extLst/>
          </p:nvPr>
        </p:nvGraphicFramePr>
        <p:xfrm>
          <a:off x="1097280" y="2034540"/>
          <a:ext cx="10199914" cy="3535680"/>
        </p:xfrm>
        <a:graphic>
          <a:graphicData uri="http://schemas.openxmlformats.org/drawingml/2006/table">
            <a:tbl>
              <a:tblPr firstRow="1" bandRow="1">
                <a:tableStyleId>{5C22544A-7EE6-4342-B048-85BDC9FD1C3A}</a:tableStyleId>
              </a:tblPr>
              <a:tblGrid>
                <a:gridCol w="4955177"/>
                <a:gridCol w="5244737"/>
              </a:tblGrid>
              <a:tr h="432326">
                <a:tc>
                  <a:txBody>
                    <a:bodyPr/>
                    <a:lstStyle/>
                    <a:p>
                      <a:pPr algn="ctr"/>
                      <a:r>
                        <a:rPr lang="en-US" sz="3200" b="1" dirty="0" smtClean="0">
                          <a:solidFill>
                            <a:schemeClr val="tx1"/>
                          </a:solidFill>
                        </a:rPr>
                        <a:t>Academic Analytics</a:t>
                      </a:r>
                      <a:endParaRPr lang="en-US" sz="3200" dirty="0">
                        <a:solidFill>
                          <a:schemeClr val="tx1"/>
                        </a:solidFill>
                      </a:endParaRPr>
                    </a:p>
                  </a:txBody>
                  <a:tcPr/>
                </a:tc>
                <a:tc>
                  <a:txBody>
                    <a:bodyPr/>
                    <a:lstStyle/>
                    <a:p>
                      <a:pPr algn="ctr"/>
                      <a:r>
                        <a:rPr lang="en-US" sz="3200" b="1" dirty="0" smtClean="0">
                          <a:solidFill>
                            <a:schemeClr val="tx1"/>
                          </a:solidFill>
                        </a:rPr>
                        <a:t>Learning Analytics</a:t>
                      </a:r>
                      <a:endParaRPr lang="en-US" sz="3200" dirty="0">
                        <a:solidFill>
                          <a:schemeClr val="tx1"/>
                        </a:solidFill>
                      </a:endParaRPr>
                    </a:p>
                  </a:txBody>
                  <a:tcPr/>
                </a:tc>
              </a:tr>
              <a:tr h="9579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i="1" dirty="0" smtClean="0"/>
                        <a:t>A process for providing higher education institutions with the data necessary to </a:t>
                      </a:r>
                      <a:r>
                        <a:rPr lang="en-US" sz="2400" b="1" i="1" dirty="0" smtClean="0"/>
                        <a:t>support operational and financial decision making</a:t>
                      </a:r>
                      <a:r>
                        <a:rPr lang="en-US" sz="2400" i="1" dirty="0" smtClean="0"/>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i="1" dirty="0" smtClean="0"/>
                        <a:t>The use of analytic techniques to help target instructional, curricular, and support resources to </a:t>
                      </a:r>
                      <a:r>
                        <a:rPr lang="en-US" sz="2400" b="1" i="1" dirty="0" smtClean="0"/>
                        <a:t>support the achievement of specific learning goals</a:t>
                      </a:r>
                      <a:r>
                        <a:rPr lang="en-US" sz="2400" i="1" dirty="0" smtClean="0"/>
                        <a:t>*</a:t>
                      </a:r>
                    </a:p>
                  </a:txBody>
                  <a:tcPr/>
                </a:tc>
              </a:tr>
              <a:tr h="432326">
                <a:tc>
                  <a:txBody>
                    <a:bodyPr/>
                    <a:lstStyle/>
                    <a:p>
                      <a:pPr algn="ctr"/>
                      <a:r>
                        <a:rPr lang="en-US" sz="2000" dirty="0" smtClean="0"/>
                        <a:t>Focused</a:t>
                      </a:r>
                      <a:r>
                        <a:rPr lang="en-US" sz="2000" baseline="0" dirty="0" smtClean="0"/>
                        <a:t> on the </a:t>
                      </a:r>
                      <a:br>
                        <a:rPr lang="en-US" sz="2000" baseline="0" dirty="0" smtClean="0"/>
                      </a:br>
                      <a:r>
                        <a:rPr lang="en-US" sz="2000" b="1" baseline="0" dirty="0" smtClean="0"/>
                        <a:t>business of the institution</a:t>
                      </a:r>
                      <a:endParaRPr lang="en-US" sz="2000" b="1" dirty="0"/>
                    </a:p>
                  </a:txBody>
                  <a:tcPr/>
                </a:tc>
                <a:tc>
                  <a:txBody>
                    <a:bodyPr/>
                    <a:lstStyle/>
                    <a:p>
                      <a:pPr algn="ctr"/>
                      <a:r>
                        <a:rPr lang="en-US" sz="2000" dirty="0" smtClean="0"/>
                        <a:t>Focused on the </a:t>
                      </a:r>
                      <a:r>
                        <a:rPr lang="en-US" sz="2000" b="1" dirty="0" smtClean="0"/>
                        <a:t>student and </a:t>
                      </a:r>
                      <a:br>
                        <a:rPr lang="en-US" sz="2000" b="1" dirty="0" smtClean="0"/>
                      </a:br>
                      <a:r>
                        <a:rPr lang="en-US" sz="2000" b="1" dirty="0" smtClean="0"/>
                        <a:t>their learning behaviors</a:t>
                      </a:r>
                      <a:endParaRPr lang="en-US" sz="2000" b="1" dirty="0"/>
                    </a:p>
                  </a:txBody>
                  <a:tcPr/>
                </a:tc>
              </a:tr>
              <a:tr h="432326">
                <a:tc>
                  <a:txBody>
                    <a:bodyPr/>
                    <a:lstStyle/>
                    <a:p>
                      <a:pPr algn="ctr"/>
                      <a:r>
                        <a:rPr lang="en-US" sz="2000" b="1" dirty="0" smtClean="0"/>
                        <a:t>Management/executives</a:t>
                      </a:r>
                      <a:r>
                        <a:rPr lang="en-US" sz="2000" baseline="0" dirty="0" smtClean="0"/>
                        <a:t> are </a:t>
                      </a:r>
                      <a:br>
                        <a:rPr lang="en-US" sz="2000" baseline="0" dirty="0" smtClean="0"/>
                      </a:br>
                      <a:r>
                        <a:rPr lang="en-US" sz="2000" baseline="0" dirty="0" smtClean="0"/>
                        <a:t>the primary audience</a:t>
                      </a:r>
                      <a:endParaRPr lang="en-US" sz="2000" dirty="0"/>
                    </a:p>
                  </a:txBody>
                  <a:tcPr/>
                </a:tc>
                <a:tc>
                  <a:txBody>
                    <a:bodyPr/>
                    <a:lstStyle/>
                    <a:p>
                      <a:pPr algn="ctr"/>
                      <a:r>
                        <a:rPr lang="en-US" sz="2000" b="1" dirty="0" smtClean="0"/>
                        <a:t>Learners</a:t>
                      </a:r>
                      <a:r>
                        <a:rPr lang="en-US" sz="2000" b="1" baseline="0" dirty="0" smtClean="0"/>
                        <a:t> and instructors </a:t>
                      </a:r>
                      <a:r>
                        <a:rPr lang="en-US" sz="2000" baseline="0" dirty="0" smtClean="0"/>
                        <a:t>are </a:t>
                      </a:r>
                      <a:br>
                        <a:rPr lang="en-US" sz="2000" baseline="0" dirty="0" smtClean="0"/>
                      </a:br>
                      <a:r>
                        <a:rPr lang="en-US" sz="2000" baseline="0" dirty="0" smtClean="0"/>
                        <a:t>the primary audience</a:t>
                      </a:r>
                      <a:endParaRPr lang="en-US" sz="2000" dirty="0"/>
                    </a:p>
                  </a:txBody>
                  <a:tcPr/>
                </a:tc>
              </a:tr>
            </a:tbl>
          </a:graphicData>
        </a:graphic>
      </p:graphicFrame>
      <p:sp>
        <p:nvSpPr>
          <p:cNvPr id="10" name="TextBox 9"/>
          <p:cNvSpPr txBox="1"/>
          <p:nvPr/>
        </p:nvSpPr>
        <p:spPr>
          <a:xfrm>
            <a:off x="3810000" y="5867400"/>
            <a:ext cx="6248400" cy="369332"/>
          </a:xfrm>
          <a:prstGeom prst="rect">
            <a:avLst/>
          </a:prstGeom>
          <a:noFill/>
        </p:spPr>
        <p:txBody>
          <a:bodyPr wrap="square" rtlCol="0">
            <a:spAutoFit/>
          </a:bodyPr>
          <a:lstStyle/>
          <a:p>
            <a:r>
              <a:rPr lang="en-US" dirty="0"/>
              <a:t>* - </a:t>
            </a:r>
            <a:r>
              <a:rPr lang="en-US" sz="1400" b="1" i="1" dirty="0"/>
              <a:t>Analytics in Higher Education: Establishing a Common Language</a:t>
            </a:r>
          </a:p>
        </p:txBody>
      </p:sp>
    </p:spTree>
    <p:extLst>
      <p:ext uri="{BB962C8B-B14F-4D97-AF65-F5344CB8AC3E}">
        <p14:creationId xmlns:p14="http://schemas.microsoft.com/office/powerpoint/2010/main" val="2857423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5371</TotalTime>
  <Words>1851</Words>
  <Application>Microsoft Office PowerPoint</Application>
  <PresentationFormat>Widescreen</PresentationFormat>
  <Paragraphs>251</Paragraphs>
  <Slides>46</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Arial</vt:lpstr>
      <vt:lpstr>Calibri</vt:lpstr>
      <vt:lpstr>Calibri Light</vt:lpstr>
      <vt:lpstr>Questrial</vt:lpstr>
      <vt:lpstr>Wingdings</vt:lpstr>
      <vt:lpstr>Retrospect</vt:lpstr>
      <vt:lpstr>Learning Analytics –  The Apereo Approach</vt:lpstr>
      <vt:lpstr>Learning Analytics in the United States:  Surveying the Landscape</vt:lpstr>
      <vt:lpstr>Presentation Overview</vt:lpstr>
      <vt:lpstr>Why is Big Data and Analytics so Important in the United States?</vt:lpstr>
      <vt:lpstr>39%</vt:lpstr>
      <vt:lpstr>PowerPoint Presentation</vt:lpstr>
      <vt:lpstr>How can Learning Analytics help?</vt:lpstr>
      <vt:lpstr>PowerPoint Presentation</vt:lpstr>
      <vt:lpstr>How is analytics being used in higher ed?</vt:lpstr>
      <vt:lpstr>Past, Present and Future Uses of Analytics</vt:lpstr>
      <vt:lpstr>Open Academic  Learning Analytics  Initiative (OAAI)</vt:lpstr>
      <vt:lpstr>Open Academic Analytics Initiative</vt:lpstr>
      <vt:lpstr>OAAI Early Alert System Overview </vt:lpstr>
      <vt:lpstr>PowerPoint Presentation</vt:lpstr>
      <vt:lpstr>Research Design</vt:lpstr>
      <vt:lpstr>Institutional Profiles</vt:lpstr>
      <vt:lpstr>Predictive Model Research Findings</vt:lpstr>
      <vt:lpstr>Intervention Research Findings - Final Course Grades</vt:lpstr>
      <vt:lpstr>Intervention Research Findings -  Content Mastery</vt:lpstr>
      <vt:lpstr>Intervention Research Findings -  Withdrawals</vt:lpstr>
      <vt:lpstr>More Research Findings…</vt:lpstr>
      <vt:lpstr>Strategic Lessons Learned</vt:lpstr>
      <vt:lpstr>Lesson Learned #1 Openness will play a critical role in the future of Learning Analytics</vt:lpstr>
      <vt:lpstr>Intersections between  openness and Learning Analytics</vt:lpstr>
      <vt:lpstr>Lesson Learned #2 Software Silos Limit Learning Analytics</vt:lpstr>
      <vt:lpstr>Software Silos vs. Platforms</vt:lpstr>
      <vt:lpstr>Apereo Learning  Analytics Initiative (LAI)</vt:lpstr>
      <vt:lpstr>Modular Components of an  Open Learning Analytics Platform</vt:lpstr>
      <vt:lpstr>Apereo Learning Analytics Initiative (LAI)</vt:lpstr>
      <vt:lpstr>Modular Components of an  Open Learning Analytics Platform</vt:lpstr>
      <vt:lpstr>Learning Analytics Processor (LAP)</vt:lpstr>
      <vt:lpstr>Student Success Plan (SSP)</vt:lpstr>
      <vt:lpstr>OpenDashboard</vt:lpstr>
      <vt:lpstr>Learning Activity Radar</vt:lpstr>
      <vt:lpstr>LAK15 Hackathon - Open Dashboards</vt:lpstr>
      <vt:lpstr>Current &amp; Future Projects</vt:lpstr>
      <vt:lpstr>North Carolina State University</vt:lpstr>
      <vt:lpstr>PowerPoint Presentation</vt:lpstr>
      <vt:lpstr>Apereo – Jisc Sponsored Learning Analytics Hackathon</vt:lpstr>
      <vt:lpstr>Looking to learn more?</vt:lpstr>
      <vt:lpstr>Slide Archive Will Use Only if Needed</vt:lpstr>
      <vt:lpstr>Strategic Considerations</vt:lpstr>
      <vt:lpstr>Strategic Considerations</vt:lpstr>
      <vt:lpstr>Organizational Leadership, Culture &amp; Skills</vt:lpstr>
      <vt:lpstr>Graining Access to Learning Data</vt:lpstr>
      <vt:lpstr>Ethics and Privacy</vt:lpstr>
    </vt:vector>
  </TitlesOfParts>
  <Company>Marist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Learning  Analytics (OLA)</dc:title>
  <dc:creator>Joshua D Baron</dc:creator>
  <cp:lastModifiedBy>Joshua D Baron</cp:lastModifiedBy>
  <cp:revision>119</cp:revision>
  <dcterms:created xsi:type="dcterms:W3CDTF">2015-03-07T21:30:57Z</dcterms:created>
  <dcterms:modified xsi:type="dcterms:W3CDTF">2016-01-27T21:26:22Z</dcterms:modified>
</cp:coreProperties>
</file>