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1" r:id="rId2"/>
    <p:sldId id="257" r:id="rId3"/>
    <p:sldId id="263" r:id="rId4"/>
    <p:sldId id="262" r:id="rId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F47"/>
    <a:srgbClr val="329ADC"/>
    <a:srgbClr val="E2007A"/>
    <a:srgbClr val="B7C7D4"/>
    <a:srgbClr val="ECEDED"/>
    <a:srgbClr val="1D71B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1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-4456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452C3-4696-6241-9BF1-305C270C545B}" type="datetimeFigureOut">
              <a:rPr lang="fr-FR" smtClean="0"/>
              <a:t>31/05/2016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57AFC4-4C27-094E-957F-DCDFB77E5B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254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3">
            <a:alphaModFix amt="30000"/>
          </a:blip>
          <a:stretch>
            <a:fillRect/>
          </a:stretch>
        </p:blipFill>
        <p:spPr>
          <a:xfrm rot="20810546">
            <a:off x="39338" y="-1387227"/>
            <a:ext cx="3523203" cy="6858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2460259"/>
            <a:ext cx="9144000" cy="3692036"/>
          </a:xfrm>
          <a:prstGeom prst="rect">
            <a:avLst/>
          </a:prstGeom>
          <a:solidFill>
            <a:srgbClr val="1D71B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685800" y="2754674"/>
            <a:ext cx="7772400" cy="1679574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fr-FR" dirty="0" smtClean="0"/>
              <a:t>Votre titre de présentation</a:t>
            </a:r>
            <a:br>
              <a:rPr lang="fr-FR" dirty="0" smtClean="0"/>
            </a:br>
            <a:r>
              <a:rPr lang="fr-FR" dirty="0" smtClean="0"/>
              <a:t>	sur plusieurs lignes</a:t>
            </a:r>
            <a:br>
              <a:rPr lang="fr-FR" dirty="0" smtClean="0"/>
            </a:br>
            <a:r>
              <a:rPr lang="fr-FR" dirty="0" smtClean="0"/>
              <a:t>si nécessaire…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54383" y="4525759"/>
            <a:ext cx="2513231" cy="635042"/>
          </a:xfrm>
        </p:spPr>
        <p:txBody>
          <a:bodyPr numCol="1" anchor="b" anchorCtr="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30F47"/>
              </a:buClr>
              <a:buSzPct val="70000"/>
              <a:buFont typeface="Wingdings" charset="2"/>
              <a:buNone/>
              <a:tabLst/>
              <a:defRPr sz="1400" baseline="0">
                <a:solidFill>
                  <a:srgbClr val="B7C7D4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Prenom1a NOM1a</a:t>
            </a:r>
          </a:p>
          <a:p>
            <a:r>
              <a:rPr lang="fr-FR" dirty="0" smtClean="0"/>
              <a:t>Prenom1b NOM1b</a:t>
            </a:r>
          </a:p>
        </p:txBody>
      </p:sp>
      <p:sp>
        <p:nvSpPr>
          <p:cNvPr id="19" name="ZoneTexte 18"/>
          <p:cNvSpPr txBox="1"/>
          <p:nvPr userDrawn="1"/>
        </p:nvSpPr>
        <p:spPr>
          <a:xfrm>
            <a:off x="6477000" y="6477000"/>
            <a:ext cx="2209800" cy="37147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r"/>
            <a:fld id="{16FBF997-76C2-204E-A7F8-BA62FF8649FE}" type="slidenum">
              <a:rPr lang="en-US" sz="120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‹N°›</a:t>
            </a:fld>
            <a:endParaRPr lang="en-US" sz="1200" dirty="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96839" y="6220453"/>
            <a:ext cx="558467" cy="628019"/>
          </a:xfrm>
          <a:prstGeom prst="rect">
            <a:avLst/>
          </a:prstGeom>
        </p:spPr>
      </p:pic>
      <p:sp>
        <p:nvSpPr>
          <p:cNvPr id="4" name="Ellipse 3"/>
          <p:cNvSpPr/>
          <p:nvPr userDrawn="1"/>
        </p:nvSpPr>
        <p:spPr>
          <a:xfrm>
            <a:off x="6960161" y="-2183839"/>
            <a:ext cx="4367677" cy="4367677"/>
          </a:xfrm>
          <a:prstGeom prst="ellipse">
            <a:avLst/>
          </a:prstGeom>
          <a:solidFill>
            <a:srgbClr val="E30F47"/>
          </a:solidFill>
          <a:effectLst>
            <a:outerShdw blurRad="254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ZoneTexte 4"/>
          <p:cNvSpPr txBox="1"/>
          <p:nvPr userDrawn="1"/>
        </p:nvSpPr>
        <p:spPr>
          <a:xfrm>
            <a:off x="6875577" y="178432"/>
            <a:ext cx="226842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FFFF"/>
                </a:solidFill>
                <a:latin typeface="Verdana"/>
                <a:cs typeface="Verdana"/>
              </a:rPr>
              <a:t>Workshop</a:t>
            </a:r>
          </a:p>
          <a:p>
            <a:pPr algn="r"/>
            <a:r>
              <a:rPr lang="en-US" sz="2000" b="1" dirty="0" err="1" smtClean="0">
                <a:solidFill>
                  <a:srgbClr val="FFFFFF"/>
                </a:solidFill>
                <a:latin typeface="Verdana"/>
                <a:cs typeface="Verdana"/>
              </a:rPr>
              <a:t>Elasticsearch</a:t>
            </a:r>
            <a:endParaRPr lang="en-US" sz="2400" b="1" dirty="0" smtClean="0">
              <a:solidFill>
                <a:srgbClr val="FFFFFF"/>
              </a:solidFill>
              <a:latin typeface="Verdana"/>
              <a:cs typeface="Verdana"/>
            </a:endParaRPr>
          </a:p>
          <a:p>
            <a:pPr algn="r"/>
            <a:endParaRPr lang="en-US" b="1" dirty="0" smtClean="0">
              <a:solidFill>
                <a:srgbClr val="FFFFFF"/>
              </a:solidFill>
              <a:latin typeface="Verdana"/>
              <a:cs typeface="Verdana"/>
            </a:endParaRPr>
          </a:p>
          <a:p>
            <a:pPr algn="r"/>
            <a:r>
              <a:rPr lang="en-US" sz="1600" b="0" i="1" dirty="0" smtClean="0">
                <a:solidFill>
                  <a:srgbClr val="FFFFFF"/>
                </a:solidFill>
                <a:latin typeface="Verdana"/>
                <a:cs typeface="Verdana"/>
              </a:rPr>
              <a:t>01 </a:t>
            </a:r>
            <a:r>
              <a:rPr lang="en-US" sz="1600" b="0" i="1" dirty="0" err="1" smtClean="0">
                <a:solidFill>
                  <a:srgbClr val="FFFFFF"/>
                </a:solidFill>
                <a:latin typeface="Verdana"/>
                <a:cs typeface="Verdana"/>
              </a:rPr>
              <a:t>juin</a:t>
            </a:r>
            <a:r>
              <a:rPr lang="en-US" sz="1600" b="0" i="1" dirty="0" smtClean="0">
                <a:solidFill>
                  <a:srgbClr val="FFFFFF"/>
                </a:solidFill>
                <a:latin typeface="Verdana"/>
                <a:cs typeface="Verdana"/>
              </a:rPr>
              <a:t> 2016</a:t>
            </a:r>
            <a:endParaRPr lang="en-US" sz="1600" b="0" i="1" dirty="0" smtClean="0">
              <a:solidFill>
                <a:srgbClr val="FFFFFF"/>
              </a:solidFill>
              <a:latin typeface="Verdana"/>
              <a:cs typeface="Verdana"/>
            </a:endParaRPr>
          </a:p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i="1" dirty="0" smtClean="0">
                <a:solidFill>
                  <a:srgbClr val="FFFFFF"/>
                </a:solidFill>
                <a:latin typeface="Verdana"/>
                <a:cs typeface="Verdana"/>
              </a:rPr>
              <a:t>Paris</a:t>
            </a:r>
          </a:p>
          <a:p>
            <a:pPr algn="r"/>
            <a:endParaRPr lang="en-US" sz="1600" b="0" i="1" dirty="0">
              <a:solidFill>
                <a:srgbClr val="FFFFFF"/>
              </a:solidFill>
              <a:latin typeface="Verdana"/>
              <a:cs typeface="Verdana"/>
            </a:endParaRPr>
          </a:p>
        </p:txBody>
      </p:sp>
      <p:pic>
        <p:nvPicPr>
          <p:cNvPr id="14" name="Image 13" descr="medium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016" y="821102"/>
            <a:ext cx="2850579" cy="1217101"/>
          </a:xfrm>
          <a:prstGeom prst="rect">
            <a:avLst/>
          </a:prstGeom>
        </p:spPr>
      </p:pic>
      <p:sp>
        <p:nvSpPr>
          <p:cNvPr id="32" name="Espace réservé du texte 31"/>
          <p:cNvSpPr>
            <a:spLocks noGrp="1"/>
          </p:cNvSpPr>
          <p:nvPr>
            <p:ph type="body" sz="quarter" idx="10" hasCustomPrompt="1"/>
          </p:nvPr>
        </p:nvSpPr>
        <p:spPr>
          <a:xfrm>
            <a:off x="1155006" y="5160779"/>
            <a:ext cx="2513012" cy="858838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30F47"/>
              </a:buClr>
              <a:buSzPct val="70000"/>
              <a:buFontTx/>
              <a:buNone/>
              <a:tabLst/>
              <a:defRPr lang="fr-FR" sz="1200" i="1" kern="1200" baseline="0" dirty="0" smtClean="0">
                <a:solidFill>
                  <a:srgbClr val="B7C7D4"/>
                </a:solidFill>
                <a:latin typeface="Verdana"/>
                <a:ea typeface="+mn-ea"/>
                <a:cs typeface="Verdan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30F47"/>
              </a:buClr>
              <a:buSzPct val="70000"/>
              <a:buFontTx/>
              <a:buNone/>
              <a:tabLst/>
              <a:defRPr/>
            </a:pPr>
            <a:r>
              <a:rPr lang="fr-FR" dirty="0" smtClean="0"/>
              <a:t>Université nom complet 1</a:t>
            </a:r>
          </a:p>
          <a:p>
            <a:pPr lvl="0"/>
            <a:endParaRPr lang="fr-FR" dirty="0"/>
          </a:p>
        </p:txBody>
      </p:sp>
      <p:sp>
        <p:nvSpPr>
          <p:cNvPr id="15" name="ZoneTexte 14"/>
          <p:cNvSpPr txBox="1"/>
          <p:nvPr userDrawn="1"/>
        </p:nvSpPr>
        <p:spPr>
          <a:xfrm>
            <a:off x="457200" y="6477000"/>
            <a:ext cx="2209800" cy="37147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01.06.2016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20538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22313" y="3604850"/>
            <a:ext cx="7772400" cy="2017590"/>
          </a:xfrm>
          <a:solidFill>
            <a:srgbClr val="E30F47"/>
          </a:solidFill>
          <a:ln w="101600">
            <a:solidFill>
              <a:srgbClr val="FFFFFF"/>
            </a:solidFill>
          </a:ln>
        </p:spPr>
        <p:txBody>
          <a:bodyPr anchor="t">
            <a:normAutofit/>
          </a:bodyPr>
          <a:lstStyle>
            <a:lvl1pPr algn="l">
              <a:defRPr sz="3600" b="1" cap="none" baseline="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Titre de section</a:t>
            </a:r>
            <a:endParaRPr lang="en-US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788"/>
            <a:ext cx="9144000" cy="1114425"/>
          </a:xfrm>
        </p:spPr>
        <p:txBody>
          <a:bodyPr tIns="0" bIns="46800" anchor="ctr" anchorCtr="0">
            <a:noAutofit/>
          </a:bodyPr>
          <a:lstStyle>
            <a:lvl1pPr marL="0" indent="0">
              <a:buNone/>
              <a:defRPr b="1" baseline="0">
                <a:solidFill>
                  <a:srgbClr val="B7C7D4"/>
                </a:solidFill>
              </a:defRPr>
            </a:lvl1pPr>
          </a:lstStyle>
          <a:p>
            <a:pPr lvl="0"/>
            <a:r>
              <a:rPr lang="fr-FR" dirty="0" smtClean="0"/>
              <a:t>Titre principal de votre présentation</a:t>
            </a:r>
            <a:endParaRPr lang="en-US" dirty="0"/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3141784" y="1394069"/>
            <a:ext cx="2867999" cy="194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209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076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3769" y="1621692"/>
            <a:ext cx="8655540" cy="4855308"/>
          </a:xfrm>
        </p:spPr>
        <p:txBody>
          <a:bodyPr/>
          <a:lstStyle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065944"/>
            <a:ext cx="9144000" cy="555747"/>
          </a:xfrm>
          <a:prstGeom prst="rect">
            <a:avLst/>
          </a:prstGeom>
          <a:solidFill>
            <a:srgbClr val="E30F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 hasCustomPrompt="1"/>
          </p:nvPr>
        </p:nvSpPr>
        <p:spPr>
          <a:xfrm>
            <a:off x="122910" y="1065213"/>
            <a:ext cx="9021089" cy="557212"/>
          </a:xfrm>
        </p:spPr>
        <p:txBody>
          <a:bodyPr/>
          <a:lstStyle>
            <a:lvl1pPr marL="358775" indent="-358775">
              <a:buClr>
                <a:srgbClr val="FFFFFF"/>
              </a:buClr>
              <a:buSzPct val="90000"/>
              <a:buFont typeface="Wingdings" charset="2"/>
              <a:buChar char="Ø"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Sous </a:t>
            </a:r>
            <a:r>
              <a:rPr lang="en-US" dirty="0" err="1" smtClean="0"/>
              <a:t>titre</a:t>
            </a:r>
            <a:r>
              <a:rPr lang="en-US" dirty="0" smtClean="0"/>
              <a:t> de </a:t>
            </a:r>
            <a:r>
              <a:rPr lang="en-US" dirty="0" err="1" smtClean="0"/>
              <a:t>partie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33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05154" y="1270000"/>
            <a:ext cx="4290646" cy="5207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199" y="1270000"/>
            <a:ext cx="4300415" cy="5207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790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96105"/>
            <a:ext cx="9144000" cy="1057764"/>
          </a:xfrm>
          <a:prstGeom prst="rect">
            <a:avLst/>
          </a:prstGeom>
          <a:solidFill>
            <a:srgbClr val="1D71B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0" y="10869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63769" y="1230924"/>
            <a:ext cx="8655540" cy="5246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457200" y="6477000"/>
            <a:ext cx="2209800" cy="37147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01.06.2016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9" name="ZoneTexte 8"/>
          <p:cNvSpPr txBox="1"/>
          <p:nvPr userDrawn="1"/>
        </p:nvSpPr>
        <p:spPr>
          <a:xfrm>
            <a:off x="3471984" y="6477000"/>
            <a:ext cx="2209800" cy="37147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Workshop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Elasticsearch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10" name="ZoneTexte 9"/>
          <p:cNvSpPr txBox="1"/>
          <p:nvPr userDrawn="1"/>
        </p:nvSpPr>
        <p:spPr>
          <a:xfrm>
            <a:off x="6477000" y="6477000"/>
            <a:ext cx="2209800" cy="37147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r"/>
            <a:fld id="{16FBF997-76C2-204E-A7F8-BA62FF8649FE}" type="slidenum">
              <a:rPr lang="en-US" sz="120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‹N°›</a:t>
            </a:fld>
            <a:endParaRPr lang="en-US" sz="1200" dirty="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39969" y="5923109"/>
            <a:ext cx="1270691" cy="55389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157744" y="5882054"/>
            <a:ext cx="529056" cy="59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18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3" r:id="rId4"/>
    <p:sldLayoutId id="2147483652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bg1"/>
          </a:solidFill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E30F47"/>
        </a:buClr>
        <a:buSzPct val="70000"/>
        <a:buFont typeface="Wingdings" charset="2"/>
        <a:buChar char="v"/>
        <a:defRPr sz="2400" kern="1200">
          <a:solidFill>
            <a:srgbClr val="E30F4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ClrTx/>
        <a:buSzPct val="70000"/>
        <a:buFont typeface="Wingdings" charset="2"/>
        <a:buChar char=""/>
        <a:defRPr sz="2000" kern="1200">
          <a:solidFill>
            <a:srgbClr val="1D71B8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kern="1200">
          <a:solidFill>
            <a:schemeClr val="bg1">
              <a:lumMod val="10000"/>
            </a:schemeClr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>
              <a:lumMod val="50000"/>
            </a:schemeClr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i="1" kern="1200">
          <a:solidFill>
            <a:schemeClr val="bg1">
              <a:lumMod val="50000"/>
            </a:schemeClr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3" name="Sous-titre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Julien MARCHAL</a:t>
            </a:r>
            <a:endParaRPr lang="fr-FR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137" y="4767382"/>
            <a:ext cx="1662339" cy="58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89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Pourquoi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workshop …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Journée</a:t>
            </a:r>
            <a:r>
              <a:rPr lang="en-US" dirty="0" smtClean="0"/>
              <a:t> </a:t>
            </a:r>
            <a:r>
              <a:rPr lang="en-US" dirty="0" err="1" smtClean="0"/>
              <a:t>d’introduction</a:t>
            </a:r>
            <a:r>
              <a:rPr lang="en-US" dirty="0" smtClean="0"/>
              <a:t> et pas </a:t>
            </a:r>
            <a:r>
              <a:rPr lang="en-US" dirty="0" err="1" smtClean="0"/>
              <a:t>une</a:t>
            </a:r>
            <a:r>
              <a:rPr lang="en-US" dirty="0" smtClean="0"/>
              <a:t> formation</a:t>
            </a:r>
          </a:p>
          <a:p>
            <a:endParaRPr lang="en-US" dirty="0"/>
          </a:p>
          <a:p>
            <a:r>
              <a:rPr lang="en-US" dirty="0" err="1" smtClean="0"/>
              <a:t>Agimus</a:t>
            </a:r>
            <a:r>
              <a:rPr lang="en-US" dirty="0" smtClean="0"/>
              <a:t> / </a:t>
            </a:r>
            <a:r>
              <a:rPr lang="en-US" dirty="0" err="1" smtClean="0"/>
              <a:t>Mondossier</a:t>
            </a:r>
            <a:r>
              <a:rPr lang="en-US" dirty="0" err="1" smtClean="0"/>
              <a:t>web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2 </a:t>
            </a:r>
            <a:r>
              <a:rPr lang="en-US" dirty="0" err="1" smtClean="0"/>
              <a:t>projets</a:t>
            </a:r>
            <a:r>
              <a:rPr lang="en-US" dirty="0" smtClean="0"/>
              <a:t> </a:t>
            </a:r>
            <a:r>
              <a:rPr lang="en-US" dirty="0" err="1" smtClean="0"/>
              <a:t>esup-portail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Technologie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vogue</a:t>
            </a:r>
          </a:p>
          <a:p>
            <a:endParaRPr lang="en-US" dirty="0"/>
          </a:p>
          <a:p>
            <a:r>
              <a:rPr lang="en-US" dirty="0" err="1" smtClean="0"/>
              <a:t>Transfert</a:t>
            </a:r>
            <a:r>
              <a:rPr lang="en-US" dirty="0" smtClean="0"/>
              <a:t> de </a:t>
            </a:r>
            <a:r>
              <a:rPr lang="en-US" dirty="0" err="1" smtClean="0"/>
              <a:t>compétance</a:t>
            </a:r>
            <a:r>
              <a:rPr lang="en-US" dirty="0" smtClean="0"/>
              <a:t> / </a:t>
            </a:r>
            <a:r>
              <a:rPr lang="en-US" dirty="0" err="1" smtClean="0"/>
              <a:t>entraide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537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9900" y="1230924"/>
            <a:ext cx="9064100" cy="5246076"/>
          </a:xfrm>
        </p:spPr>
        <p:txBody>
          <a:bodyPr>
            <a:normAutofit/>
          </a:bodyPr>
          <a:lstStyle/>
          <a:p>
            <a:endParaRPr lang="fr-FR" sz="2000" b="1" i="1" dirty="0" smtClean="0"/>
          </a:p>
          <a:p>
            <a:endParaRPr lang="fr-FR" sz="2000" b="1" i="1" dirty="0"/>
          </a:p>
          <a:p>
            <a:r>
              <a:rPr lang="fr-FR" sz="2000" b="1" i="1" dirty="0" smtClean="0"/>
              <a:t>9h30 </a:t>
            </a:r>
            <a:r>
              <a:rPr lang="fr-FR" sz="2000" b="1" i="1" dirty="0"/>
              <a:t>– Installation de base</a:t>
            </a:r>
            <a:r>
              <a:rPr lang="fr-FR" sz="2000" b="1" dirty="0"/>
              <a:t> </a:t>
            </a:r>
            <a:r>
              <a:rPr lang="fr-FR" sz="2000" b="1" dirty="0" smtClean="0"/>
              <a:t/>
            </a:r>
            <a:br>
              <a:rPr lang="fr-FR" sz="2000" b="1" dirty="0" smtClean="0"/>
            </a:br>
            <a:r>
              <a:rPr lang="fr-FR" sz="1200" b="1" i="1" dirty="0" smtClean="0"/>
              <a:t>Guillaume </a:t>
            </a:r>
            <a:r>
              <a:rPr lang="fr-FR" sz="1200" b="1" i="1" dirty="0"/>
              <a:t>FAY (Université de Paris 1</a:t>
            </a:r>
            <a:r>
              <a:rPr lang="fr-FR" sz="1200" b="1" i="1" dirty="0" smtClean="0"/>
              <a:t>)</a:t>
            </a:r>
          </a:p>
          <a:p>
            <a:pPr marL="0" indent="0">
              <a:buNone/>
            </a:pPr>
            <a:r>
              <a:rPr lang="fr-FR" sz="1200" i="1" dirty="0"/>
              <a:t>Comment installer, les documentations et tutoriels et les fichiers de </a:t>
            </a:r>
            <a:r>
              <a:rPr lang="fr-FR" sz="1200" i="1" dirty="0" smtClean="0"/>
              <a:t>configurations</a:t>
            </a:r>
          </a:p>
          <a:p>
            <a:pPr marL="0" indent="0">
              <a:buNone/>
            </a:pPr>
            <a:endParaRPr lang="fr-FR" sz="1200" b="1" i="1" dirty="0"/>
          </a:p>
          <a:p>
            <a:pPr marL="0" indent="0">
              <a:buNone/>
            </a:pPr>
            <a:endParaRPr lang="fr-FR" sz="1200" b="1" i="1" dirty="0"/>
          </a:p>
          <a:p>
            <a:r>
              <a:rPr lang="fr-FR" sz="2000" b="1" i="1" dirty="0"/>
              <a:t>10h00 – Notion de </a:t>
            </a:r>
            <a:r>
              <a:rPr lang="fr-FR" sz="2000" b="1" i="1" dirty="0" smtClean="0"/>
              <a:t>base </a:t>
            </a:r>
            <a:br>
              <a:rPr lang="fr-FR" sz="2000" b="1" i="1" dirty="0" smtClean="0"/>
            </a:br>
            <a:r>
              <a:rPr lang="fr-FR" sz="1200" b="1" i="1" dirty="0" smtClean="0"/>
              <a:t>Guillaume </a:t>
            </a:r>
            <a:r>
              <a:rPr lang="fr-FR" sz="1200" b="1" dirty="0"/>
              <a:t>COLSON </a:t>
            </a:r>
            <a:r>
              <a:rPr lang="fr-FR" sz="1200" b="1" dirty="0" smtClean="0"/>
              <a:t>(</a:t>
            </a:r>
            <a:r>
              <a:rPr lang="fr-FR" sz="1200" b="1" dirty="0"/>
              <a:t>Coordination Technique, </a:t>
            </a:r>
            <a:r>
              <a:rPr lang="fr-FR" sz="1200" b="1" dirty="0" smtClean="0"/>
              <a:t>ESUP-Portail - Université </a:t>
            </a:r>
            <a:r>
              <a:rPr lang="fr-FR" sz="1200" b="1" dirty="0"/>
              <a:t>de Lorraine</a:t>
            </a:r>
            <a:r>
              <a:rPr lang="fr-FR" sz="1200" b="1" dirty="0" smtClean="0"/>
              <a:t>)</a:t>
            </a:r>
            <a:endParaRPr lang="fr-FR" sz="2000" b="1" dirty="0" smtClean="0"/>
          </a:p>
          <a:p>
            <a:pPr marL="0" indent="0">
              <a:buNone/>
            </a:pPr>
            <a:r>
              <a:rPr lang="fr-FR" sz="1100" i="1" dirty="0"/>
              <a:t>Vocabulaire (index, type, documents, </a:t>
            </a:r>
            <a:r>
              <a:rPr lang="fr-FR" sz="1100" i="1" dirty="0" err="1"/>
              <a:t>shard</a:t>
            </a:r>
            <a:r>
              <a:rPr lang="fr-FR" sz="1100" i="1" dirty="0"/>
              <a:t>,...), opération (put, </a:t>
            </a:r>
            <a:r>
              <a:rPr lang="fr-FR" sz="1100" i="1" dirty="0" err="1"/>
              <a:t>delete</a:t>
            </a:r>
            <a:r>
              <a:rPr lang="fr-FR" sz="1100" i="1" dirty="0"/>
              <a:t>, </a:t>
            </a:r>
            <a:r>
              <a:rPr lang="fr-FR" sz="1100" i="1" dirty="0" err="1"/>
              <a:t>search</a:t>
            </a:r>
            <a:r>
              <a:rPr lang="fr-FR" sz="1100" i="1" dirty="0"/>
              <a:t>, ...), </a:t>
            </a:r>
            <a:r>
              <a:rPr lang="fr-FR" sz="1100" i="1" dirty="0" err="1"/>
              <a:t>template</a:t>
            </a:r>
            <a:r>
              <a:rPr lang="fr-FR" sz="1100" i="1" dirty="0"/>
              <a:t>, analyser et </a:t>
            </a:r>
            <a:r>
              <a:rPr lang="fr-FR" sz="1100" i="1" dirty="0" smtClean="0"/>
              <a:t>outils</a:t>
            </a:r>
            <a:r>
              <a:rPr lang="fr-FR" sz="1100" b="1" dirty="0"/>
              <a:t>  </a:t>
            </a:r>
            <a:endParaRPr lang="fr-FR" sz="1100" b="1" dirty="0" smtClean="0"/>
          </a:p>
          <a:p>
            <a:pPr marL="0" indent="0">
              <a:buNone/>
            </a:pPr>
            <a:endParaRPr lang="fr-FR" sz="1100" b="1" dirty="0" smtClean="0"/>
          </a:p>
          <a:p>
            <a:pPr marL="0" indent="0">
              <a:buNone/>
            </a:pPr>
            <a:endParaRPr lang="fr-FR" sz="1100" b="1" dirty="0"/>
          </a:p>
          <a:p>
            <a:pPr marL="0" indent="0">
              <a:buNone/>
            </a:pPr>
            <a:endParaRPr lang="fr-FR" sz="1100" b="1" dirty="0" smtClean="0"/>
          </a:p>
          <a:p>
            <a:pPr marL="0" indent="0">
              <a:buNone/>
            </a:pPr>
            <a:endParaRPr lang="fr-FR" sz="1100" b="1" dirty="0"/>
          </a:p>
          <a:p>
            <a:r>
              <a:rPr lang="fr-FR" sz="2000" b="1" i="1" dirty="0"/>
              <a:t>12h30 – </a:t>
            </a:r>
            <a:r>
              <a:rPr lang="fr-FR" sz="2000" b="1" i="1" dirty="0" smtClean="0"/>
              <a:t>Repas</a:t>
            </a:r>
          </a:p>
          <a:p>
            <a:pPr marL="0" indent="0">
              <a:buNone/>
            </a:pPr>
            <a:r>
              <a:rPr lang="fr-FR" sz="1000" i="1" dirty="0" smtClean="0"/>
              <a:t>Salle </a:t>
            </a:r>
            <a:r>
              <a:rPr lang="fr-FR" sz="1000" dirty="0"/>
              <a:t>Saint-Germain</a:t>
            </a:r>
            <a:endParaRPr lang="fr-FR" sz="1000" i="1" dirty="0" smtClean="0"/>
          </a:p>
          <a:p>
            <a:pPr marL="0" indent="0">
              <a:buNone/>
            </a:pPr>
            <a:endParaRPr lang="fr-FR" sz="1100" dirty="0"/>
          </a:p>
          <a:p>
            <a:endParaRPr lang="fr-FR" sz="2000" b="1" dirty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480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9900" y="1230924"/>
            <a:ext cx="9064100" cy="52460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1100" dirty="0"/>
          </a:p>
          <a:p>
            <a:r>
              <a:rPr lang="fr-FR" sz="2000" b="1" i="1" dirty="0"/>
              <a:t>14h00 – Infrastructure et </a:t>
            </a:r>
            <a:r>
              <a:rPr lang="fr-FR" sz="2000" b="1" i="1" dirty="0" err="1" smtClean="0"/>
              <a:t>clustering</a:t>
            </a:r>
            <a:r>
              <a:rPr lang="fr-FR" sz="2000" b="1" i="1" dirty="0" smtClean="0"/>
              <a:t> </a:t>
            </a:r>
            <a:br>
              <a:rPr lang="fr-FR" sz="2000" b="1" i="1" dirty="0" smtClean="0"/>
            </a:br>
            <a:r>
              <a:rPr lang="fr-FR" sz="1200" b="1" i="1" dirty="0" smtClean="0"/>
              <a:t>Guillaume </a:t>
            </a:r>
            <a:r>
              <a:rPr lang="fr-FR" sz="1200" b="1" i="1" dirty="0"/>
              <a:t>COLSON </a:t>
            </a:r>
            <a:r>
              <a:rPr lang="fr-FR" sz="1200" b="1" i="1" dirty="0" smtClean="0"/>
              <a:t>(</a:t>
            </a:r>
            <a:r>
              <a:rPr lang="fr-FR" sz="1200" b="1" dirty="0"/>
              <a:t>Coordination Technique, ESUP-Portail - </a:t>
            </a:r>
            <a:r>
              <a:rPr lang="fr-FR" sz="1200" b="1" i="1" dirty="0" smtClean="0"/>
              <a:t>Université </a:t>
            </a:r>
            <a:r>
              <a:rPr lang="fr-FR" sz="1200" b="1" i="1" dirty="0"/>
              <a:t>de Lorraine</a:t>
            </a:r>
            <a:r>
              <a:rPr lang="fr-FR" sz="1200" b="1" i="1" dirty="0" smtClean="0"/>
              <a:t>)</a:t>
            </a:r>
            <a:endParaRPr lang="fr-FR" sz="2000" b="1" i="1" dirty="0" smtClean="0"/>
          </a:p>
          <a:p>
            <a:pPr marL="0" indent="0">
              <a:buNone/>
            </a:pPr>
            <a:r>
              <a:rPr lang="fr-FR" sz="1100" i="1" dirty="0"/>
              <a:t>Multi-</a:t>
            </a:r>
            <a:r>
              <a:rPr lang="fr-FR" sz="1100" i="1" dirty="0" err="1"/>
              <a:t>noeuds</a:t>
            </a:r>
            <a:r>
              <a:rPr lang="fr-FR" sz="1100" i="1" dirty="0"/>
              <a:t>, réplication vs sauvegarde, processus d'élection de master, cas d'usage (OAE, </a:t>
            </a:r>
            <a:r>
              <a:rPr lang="fr-FR" sz="1100" i="1" dirty="0" err="1"/>
              <a:t>Nuxeo</a:t>
            </a:r>
            <a:r>
              <a:rPr lang="fr-FR" sz="1100" i="1" dirty="0"/>
              <a:t>, </a:t>
            </a:r>
            <a:r>
              <a:rPr lang="fr-FR" sz="1100" i="1" dirty="0" smtClean="0"/>
              <a:t>...)</a:t>
            </a:r>
          </a:p>
          <a:p>
            <a:pPr marL="0" indent="0">
              <a:buNone/>
            </a:pPr>
            <a:endParaRPr lang="fr-FR" sz="1100" i="1" dirty="0" smtClean="0"/>
          </a:p>
          <a:p>
            <a:pPr marL="0" indent="0">
              <a:buNone/>
            </a:pPr>
            <a:endParaRPr lang="fr-FR" sz="1100" b="1" i="1" dirty="0"/>
          </a:p>
          <a:p>
            <a:r>
              <a:rPr lang="fr-FR" sz="2000" b="1" i="1" dirty="0"/>
              <a:t>14h30 – </a:t>
            </a:r>
            <a:r>
              <a:rPr lang="fr-FR" sz="2000" b="1" i="1" dirty="0" err="1"/>
              <a:t>MonDossierWeb</a:t>
            </a:r>
            <a:r>
              <a:rPr lang="fr-FR" sz="2000" b="1" i="1" dirty="0"/>
              <a:t> </a:t>
            </a:r>
            <a:r>
              <a:rPr lang="fr-FR" sz="2000" b="1" i="1" dirty="0" smtClean="0"/>
              <a:t/>
            </a:r>
            <a:br>
              <a:rPr lang="fr-FR" sz="2000" b="1" i="1" dirty="0" smtClean="0"/>
            </a:br>
            <a:r>
              <a:rPr lang="fr-FR" sz="1200" b="1" i="1" dirty="0"/>
              <a:t>Charlie DUBOIS (Développeur dans </a:t>
            </a:r>
            <a:r>
              <a:rPr lang="fr-FR" sz="1200" b="1" i="1" dirty="0" err="1"/>
              <a:t>MonDossierWeb</a:t>
            </a:r>
            <a:r>
              <a:rPr lang="fr-FR" sz="1200" b="1" i="1" dirty="0"/>
              <a:t> - Université de Lorraine) </a:t>
            </a:r>
            <a:endParaRPr lang="fr-FR" sz="1200" b="1" i="1" dirty="0" smtClean="0"/>
          </a:p>
          <a:p>
            <a:endParaRPr lang="fr-FR" sz="1200" b="1" i="1" dirty="0" smtClean="0"/>
          </a:p>
          <a:p>
            <a:endParaRPr lang="fr-FR" sz="2000" b="1" i="1" dirty="0"/>
          </a:p>
          <a:p>
            <a:r>
              <a:rPr lang="fr-FR" sz="2000" b="1" i="1" dirty="0" smtClean="0"/>
              <a:t>15h15 </a:t>
            </a:r>
            <a:r>
              <a:rPr lang="fr-FR" sz="2000" b="1" i="1" dirty="0"/>
              <a:t>– Moteur de recherche sur un </a:t>
            </a:r>
            <a:r>
              <a:rPr lang="fr-FR" sz="2000" b="1" i="1" dirty="0" smtClean="0"/>
              <a:t>ENT </a:t>
            </a:r>
            <a:br>
              <a:rPr lang="fr-FR" sz="2000" b="1" i="1" dirty="0" smtClean="0"/>
            </a:br>
            <a:r>
              <a:rPr lang="fr-FR" sz="1200" b="1" i="1" dirty="0" smtClean="0"/>
              <a:t>Nicolas </a:t>
            </a:r>
            <a:r>
              <a:rPr lang="fr-FR" sz="1200" b="1" i="1" dirty="0"/>
              <a:t>CAN </a:t>
            </a:r>
            <a:r>
              <a:rPr lang="fr-FR" sz="1200" b="1" i="1" dirty="0" smtClean="0"/>
              <a:t>(</a:t>
            </a:r>
            <a:r>
              <a:rPr lang="fr-FR" sz="1200" b="1" dirty="0"/>
              <a:t>Coordination Technique, ESUP-Portail - </a:t>
            </a:r>
            <a:r>
              <a:rPr lang="fr-FR" sz="1200" b="1" i="1" dirty="0" smtClean="0"/>
              <a:t>Université </a:t>
            </a:r>
            <a:r>
              <a:rPr lang="fr-FR" sz="1200" b="1" i="1" dirty="0"/>
              <a:t>de Lille 1</a:t>
            </a:r>
            <a:r>
              <a:rPr lang="fr-FR" sz="1200" b="1" i="1" dirty="0" smtClean="0"/>
              <a:t>)</a:t>
            </a:r>
          </a:p>
          <a:p>
            <a:endParaRPr lang="fr-FR" sz="2800" b="1" dirty="0"/>
          </a:p>
          <a:p>
            <a:endParaRPr lang="fr-FR" sz="2000" b="1" dirty="0"/>
          </a:p>
          <a:p>
            <a:r>
              <a:rPr lang="fr-FR" sz="2000" b="1" i="1" dirty="0"/>
              <a:t>16h00 – </a:t>
            </a:r>
            <a:r>
              <a:rPr lang="fr-FR" sz="2000" b="1" i="1" dirty="0" err="1" smtClean="0"/>
              <a:t>Agimus</a:t>
            </a:r>
            <a:r>
              <a:rPr lang="fr-FR" sz="2000" b="1" i="1" dirty="0" smtClean="0"/>
              <a:t>-NG</a:t>
            </a:r>
            <a:br>
              <a:rPr lang="fr-FR" sz="2000" b="1" i="1" dirty="0" smtClean="0"/>
            </a:br>
            <a:r>
              <a:rPr lang="fr-FR" sz="1300" b="1" i="1" dirty="0"/>
              <a:t>Nicolas CAN (</a:t>
            </a:r>
            <a:r>
              <a:rPr lang="fr-FR" sz="1300" b="1" dirty="0"/>
              <a:t>Coordination Technique, ESUP-Portail - </a:t>
            </a:r>
            <a:r>
              <a:rPr lang="fr-FR" sz="1300" b="1" i="1" dirty="0"/>
              <a:t>Université de Lille 1)</a:t>
            </a:r>
            <a:endParaRPr lang="fr-FR" sz="1300" b="1" dirty="0"/>
          </a:p>
          <a:p>
            <a:endParaRPr lang="fr-FR" sz="2000" b="1" dirty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406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1">
      <a:dk1>
        <a:srgbClr val="1D71B8"/>
      </a:dk1>
      <a:lt1>
        <a:srgbClr val="ECEDED"/>
      </a:lt1>
      <a:dk2>
        <a:srgbClr val="4C4C4C"/>
      </a:dk2>
      <a:lt2>
        <a:srgbClr val="B7C7D4"/>
      </a:lt2>
      <a:accent1>
        <a:srgbClr val="E2007A"/>
      </a:accent1>
      <a:accent2>
        <a:srgbClr val="1D71B8"/>
      </a:accent2>
      <a:accent3>
        <a:srgbClr val="2ED26E"/>
      </a:accent3>
      <a:accent4>
        <a:srgbClr val="9D71A2"/>
      </a:accent4>
      <a:accent5>
        <a:srgbClr val="329ADC"/>
      </a:accent5>
      <a:accent6>
        <a:srgbClr val="F7961D"/>
      </a:accent6>
      <a:hlink>
        <a:srgbClr val="E2007A"/>
      </a:hlink>
      <a:folHlink>
        <a:srgbClr val="1D71B8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1240</TotalTime>
  <Words>36</Words>
  <Application>Microsoft Office PowerPoint</Application>
  <PresentationFormat>Affichage à l'écran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Introduction</vt:lpstr>
      <vt:lpstr>Pourquoi ce workshop …</vt:lpstr>
      <vt:lpstr>Plan</vt:lpstr>
      <vt:lpstr>Plan</vt:lpstr>
    </vt:vector>
  </TitlesOfParts>
  <Company>CRI ULR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Mathilde Guerin</dc:creator>
  <cp:lastModifiedBy>Julien Marchal</cp:lastModifiedBy>
  <cp:revision>55</cp:revision>
  <dcterms:created xsi:type="dcterms:W3CDTF">2014-06-17T14:04:18Z</dcterms:created>
  <dcterms:modified xsi:type="dcterms:W3CDTF">2016-05-31T13:52:02Z</dcterms:modified>
</cp:coreProperties>
</file>